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72210" autoAdjust="0"/>
  </p:normalViewPr>
  <p:slideViewPr>
    <p:cSldViewPr snapToGrid="0">
      <p:cViewPr>
        <p:scale>
          <a:sx n="93" d="100"/>
          <a:sy n="93" d="100"/>
        </p:scale>
        <p:origin x="202" y="-1114"/>
      </p:cViewPr>
      <p:guideLst/>
    </p:cSldViewPr>
  </p:slideViewPr>
  <p:notesTextViewPr>
    <p:cViewPr>
      <p:scale>
        <a:sx n="1" d="1"/>
        <a:sy n="1" d="1"/>
      </p:scale>
      <p:origin x="0" y="-905"/>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79B3-C25E-BD3D-D76B-4DCC87E90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A6111-265C-B02B-B891-674545DF2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00D39-6321-D0FB-41E3-E180CF00D94B}"/>
              </a:ext>
            </a:extLst>
          </p:cNvPr>
          <p:cNvSpPr>
            <a:spLocks noGrp="1"/>
          </p:cNvSpPr>
          <p:nvPr>
            <p:ph type="body" idx="1"/>
          </p:nvPr>
        </p:nvSpPr>
        <p:spPr/>
        <p:txBody>
          <a:bodyPr/>
          <a:lstStyle/>
          <a:p>
            <a:pPr>
              <a:buNone/>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a:buNone/>
            </a:pPr>
            <a:r>
              <a:rPr lang="en-US" i="0" dirty="0">
                <a:effectLst/>
                <a:latin typeface="Helvetica" pitchFamily="2" charset="0"/>
              </a:rPr>
              <a:t>Realizing innovative composite materials with passive thermal management capabilities and minimal ecological footprints is a challenging but much sought-after goal that would have a transformative effect on renewable energy sciences. We demonstrate an environmentally friendly metasurface utilizing vanadium dioxide (VO2) that offers responsiveness to ambient temperature and potentially long-term stability. The metasurface enables passive thermal management by self-adjusting its absorptivity and emissivity response over a broad bandwidth ranging from visible to mid-infrared (IR) wavelengths. Above the VO2 phase transition the metasurface exhibits increased mid-IR emissivity and reduced visible/near-IR absorptivity, creating an efficient radiative emission channel in the first atmospheric transparency window with reduced absorption of solar radiation. In contrast, below VO2's transition temperature, the metasurface increasingly absorbs sun light while minimizing mid-IR radiative heat losses. Moreover, a functional silicon layer eliminates the need for an additional capping layer commonly employed to protect VO2 from environmental degradation. The additional protective layer often impedes the use and performance of VO2 based devices in terrestrial as well as spacecraft applications. Therefore, the proposed durable and eco-friendly metasurface will be an excellent candidate for essential passive thermal regulation systems across residential and terrestrial applications.</a:t>
            </a:r>
          </a:p>
          <a:p>
            <a:pPr>
              <a:buNone/>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a:buNone/>
            </a:pPr>
            <a:r>
              <a:rPr lang="en-US" i="0" dirty="0">
                <a:effectLst/>
                <a:latin typeface="Helvetica" pitchFamily="2" charset="0"/>
              </a:rPr>
              <a:t>Research presented in this paper was supported by the Laboratory Directed Research and Development program of Los Alamos National Laboratory under Project Number 20210327ER. Part of this work was performed at the Center for Integrated Nanotechnologies, a U.S. Department of Energy, Office of Basic Energy Sciences user facility. LANL is operated by Triad National Security, LLC, for the National Nuclear Security Administration of the U.S. Department of Energy (Contract No. 89233218CNA000001). J A S acknowledges support from Quantum Materials for Energy Efficient Neuromorphic Computing (Q-MEEN-C), an Energy Frontier Research Center (EFRC), funded by the US Department of Energy, Office of Science, Basic Energy Sciences under Award DE-SC0019273. This material is based upon work supported by the Air Force Office of Scientific Research under Award Number FA9550-22-1-0135.</a:t>
            </a:r>
          </a:p>
          <a:p>
            <a:pPr>
              <a:buNone/>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22264" rtl="0" eaLnBrk="1" fontAlgn="auto" latinLnBrk="0" hangingPunct="1">
              <a:lnSpc>
                <a:spcPct val="100000"/>
              </a:lnSpc>
              <a:spcBef>
                <a:spcPts val="0"/>
              </a:spcBef>
              <a:spcAft>
                <a:spcPts val="0"/>
              </a:spcAft>
              <a:buClrTx/>
              <a:buSzTx/>
              <a:buFontTx/>
              <a:buNone/>
              <a:tabLst/>
              <a:defRPr/>
            </a:pPr>
            <a:r>
              <a:rPr lang="en-US" b="1" dirty="0">
                <a:effectLst/>
              </a:rPr>
              <a:t>DOI</a:t>
            </a:r>
            <a:r>
              <a:rPr lang="en-US" dirty="0">
                <a:effectLst/>
              </a:rPr>
              <a:t> 10.1088/2515-7647/adc9eb</a:t>
            </a:r>
            <a:endParaRPr lang="en-US" dirty="0"/>
          </a:p>
        </p:txBody>
      </p:sp>
      <p:sp>
        <p:nvSpPr>
          <p:cNvPr id="4" name="Slide Number Placeholder 3">
            <a:extLst>
              <a:ext uri="{FF2B5EF4-FFF2-40B4-BE49-F238E27FC236}">
                <a16:creationId xmlns:a16="http://schemas.microsoft.com/office/drawing/2014/main" id="{14F1E688-CF38-CD24-5284-8BC6C981F3E3}"/>
              </a:ext>
            </a:extLst>
          </p:cNvPr>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79461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5/13/2025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5/13/2025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59F4-88B4-AAD6-2A41-0E46E5B7AFB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8745FF-3D93-0946-4B56-94F146BCB1E9}"/>
              </a:ext>
            </a:extLst>
          </p:cNvPr>
          <p:cNvSpPr/>
          <p:nvPr/>
        </p:nvSpPr>
        <p:spPr>
          <a:xfrm>
            <a:off x="3607993" y="6296959"/>
            <a:ext cx="5407851"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19A9CA3-4891-427F-F92E-878D44B546A5}"/>
              </a:ext>
            </a:extLst>
          </p:cNvPr>
          <p:cNvSpPr>
            <a:spLocks noGrp="1"/>
          </p:cNvSpPr>
          <p:nvPr>
            <p:ph type="title"/>
          </p:nvPr>
        </p:nvSpPr>
        <p:spPr>
          <a:xfrm>
            <a:off x="72736" y="61559"/>
            <a:ext cx="12046528" cy="801663"/>
          </a:xfrm>
        </p:spPr>
        <p:txBody>
          <a:bodyPr>
            <a:normAutofit fontScale="90000"/>
          </a:bodyPr>
          <a:lstStyle/>
          <a:p>
            <a:pPr algn="ctr"/>
            <a:r>
              <a:rPr lang="en-US" sz="2800" dirty="0">
                <a:effectLst/>
                <a:ea typeface="Times New Roman" panose="02020603050405020304" pitchFamily="18" charset="0"/>
              </a:rPr>
              <a:t>Metasurface-Enabled </a:t>
            </a:r>
            <a:r>
              <a:rPr lang="en-US" sz="2800" dirty="0">
                <a:ea typeface="Times New Roman" panose="02020603050405020304" pitchFamily="18" charset="0"/>
              </a:rPr>
              <a:t>P</a:t>
            </a:r>
            <a:r>
              <a:rPr lang="en-US" sz="2800" dirty="0">
                <a:effectLst/>
                <a:ea typeface="Times New Roman" panose="02020603050405020304" pitchFamily="18" charset="0"/>
              </a:rPr>
              <a:t>assive </a:t>
            </a:r>
            <a:r>
              <a:rPr lang="en-US" sz="2800" dirty="0">
                <a:ea typeface="Times New Roman" panose="02020603050405020304" pitchFamily="18" charset="0"/>
              </a:rPr>
              <a:t>T</a:t>
            </a:r>
            <a:r>
              <a:rPr lang="en-US" sz="2800" dirty="0">
                <a:effectLst/>
                <a:ea typeface="Times New Roman" panose="02020603050405020304" pitchFamily="18" charset="0"/>
              </a:rPr>
              <a:t>hermal Control for </a:t>
            </a:r>
            <a:r>
              <a:rPr lang="en-US" sz="2800" dirty="0">
                <a:ea typeface="Times New Roman" panose="02020603050405020304" pitchFamily="18" charset="0"/>
              </a:rPr>
              <a:t>S</a:t>
            </a:r>
            <a:r>
              <a:rPr lang="en-US" sz="2800" dirty="0">
                <a:effectLst/>
                <a:ea typeface="Times New Roman" panose="02020603050405020304" pitchFamily="18" charset="0"/>
              </a:rPr>
              <a:t>table </a:t>
            </a:r>
            <a:br>
              <a:rPr lang="en-US" sz="2800" dirty="0">
                <a:effectLst/>
                <a:ea typeface="Times New Roman" panose="02020603050405020304" pitchFamily="18" charset="0"/>
              </a:rPr>
            </a:br>
            <a:r>
              <a:rPr lang="en-US" sz="2800" dirty="0">
                <a:effectLst/>
                <a:ea typeface="Times New Roman" panose="02020603050405020304" pitchFamily="18" charset="0"/>
              </a:rPr>
              <a:t>Terrestrial and </a:t>
            </a:r>
            <a:r>
              <a:rPr lang="en-US" sz="2800" dirty="0">
                <a:ea typeface="Times New Roman" panose="02020603050405020304" pitchFamily="18" charset="0"/>
              </a:rPr>
              <a:t>S</a:t>
            </a:r>
            <a:r>
              <a:rPr lang="en-US" sz="2800" dirty="0">
                <a:effectLst/>
                <a:ea typeface="Times New Roman" panose="02020603050405020304" pitchFamily="18" charset="0"/>
              </a:rPr>
              <a:t>pacecraft Applications</a:t>
            </a:r>
            <a:endParaRPr lang="en-US" sz="2800" dirty="0"/>
          </a:p>
        </p:txBody>
      </p:sp>
      <p:sp>
        <p:nvSpPr>
          <p:cNvPr id="3" name="Slide Number Placeholder 2">
            <a:extLst>
              <a:ext uri="{FF2B5EF4-FFF2-40B4-BE49-F238E27FC236}">
                <a16:creationId xmlns:a16="http://schemas.microsoft.com/office/drawing/2014/main" id="{BA85806A-D00C-F869-5014-597B99D99632}"/>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91AC4677-AA74-A810-AA8C-FEA6B80ED8A5}"/>
              </a:ext>
            </a:extLst>
          </p:cNvPr>
          <p:cNvSpPr>
            <a:spLocks noChangeArrowheads="1"/>
          </p:cNvSpPr>
          <p:nvPr/>
        </p:nvSpPr>
        <p:spPr bwMode="auto">
          <a:xfrm>
            <a:off x="249383" y="677280"/>
            <a:ext cx="11693236" cy="123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r>
              <a:rPr lang="en-US" sz="2400" b="1" dirty="0">
                <a:latin typeface="+mj-lt"/>
                <a:ea typeface="Calibri" pitchFamily="34" charset="0"/>
                <a:cs typeface="Calibri"/>
              </a:rPr>
              <a:t>Scientific Achievement</a:t>
            </a:r>
          </a:p>
          <a:p>
            <a:pPr marL="0" marR="0" lvl="0" indent="0" defTabSz="914400" rtl="0" eaLnBrk="1" fontAlgn="base" latinLnBrk="0" hangingPunct="1">
              <a:lnSpc>
                <a:spcPct val="100000"/>
              </a:lnSpc>
              <a:spcBef>
                <a:spcPts val="0"/>
              </a:spcBef>
              <a:spcAft>
                <a:spcPts val="300"/>
              </a:spcAft>
              <a:buClrTx/>
              <a:buSzTx/>
              <a:buFontTx/>
              <a:buNone/>
              <a:tabLst/>
              <a:defRPr/>
            </a:pPr>
            <a:r>
              <a:rPr lang="en-US" dirty="0">
                <a:solidFill>
                  <a:prstClr val="black"/>
                </a:solidFill>
                <a:latin typeface="AvenirNext LT Pro Bold"/>
              </a:rPr>
              <a:t>D</a:t>
            </a:r>
            <a:r>
              <a:rPr kumimoji="0" lang="en-US" sz="1800" b="0" i="0" u="none" strike="noStrike" kern="1200" cap="none" spc="0" normalizeH="0" baseline="0" noProof="0" dirty="0" err="1">
                <a:ln>
                  <a:noFill/>
                </a:ln>
                <a:solidFill>
                  <a:prstClr val="black"/>
                </a:solidFill>
                <a:effectLst/>
                <a:uLnTx/>
                <a:uFillTx/>
                <a:latin typeface="AvenirNext LT Pro Bold"/>
                <a:ea typeface="+mn-ea"/>
                <a:cs typeface="+mn-cs"/>
              </a:rPr>
              <a:t>emonstration</a:t>
            </a: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 of an environmentally friendly metasurface using vanadium dioxide (VO</a:t>
            </a:r>
            <a:r>
              <a:rPr kumimoji="0" lang="en-US" sz="1800" b="0" i="0" u="none" strike="noStrike" kern="1200" cap="none" spc="0" normalizeH="0" baseline="-25000" noProof="0" dirty="0">
                <a:ln>
                  <a:noFill/>
                </a:ln>
                <a:solidFill>
                  <a:prstClr val="black"/>
                </a:solidFill>
                <a:effectLst/>
                <a:uLnTx/>
                <a:uFillTx/>
                <a:latin typeface="AvenirNext LT Pro Bold"/>
                <a:ea typeface="+mn-ea"/>
                <a:cs typeface="+mn-cs"/>
              </a:rPr>
              <a:t>2</a:t>
            </a: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 that offers responsiveness to ambient temperature. The metasurface enables passive thermal management by self-adjusting its absorptivity and emissivity response over a broad bandwidth ranging from visible to mid-infrared (IR) wavelengths.</a:t>
            </a:r>
          </a:p>
          <a:p>
            <a:endParaRPr lang="en-US" sz="2400" b="1" dirty="0">
              <a:latin typeface="+mj-lt"/>
              <a:ea typeface="Calibri" pitchFamily="34" charset="0"/>
              <a:cs typeface="Calibri"/>
            </a:endParaRPr>
          </a:p>
        </p:txBody>
      </p:sp>
      <p:sp>
        <p:nvSpPr>
          <p:cNvPr id="6" name="TextBox 5">
            <a:extLst>
              <a:ext uri="{FF2B5EF4-FFF2-40B4-BE49-F238E27FC236}">
                <a16:creationId xmlns:a16="http://schemas.microsoft.com/office/drawing/2014/main" id="{35424E97-DCD7-7053-D80A-41CF3BFA1E51}"/>
              </a:ext>
            </a:extLst>
          </p:cNvPr>
          <p:cNvSpPr txBox="1"/>
          <p:nvPr/>
        </p:nvSpPr>
        <p:spPr>
          <a:xfrm>
            <a:off x="5305486" y="3454336"/>
            <a:ext cx="6919190" cy="2166536"/>
          </a:xfrm>
          <a:prstGeom prst="rect">
            <a:avLst/>
          </a:prstGeom>
          <a:noFill/>
        </p:spPr>
        <p:txBody>
          <a:bodyPr wrap="square" rtlCol="0">
            <a:noAutofit/>
          </a:bodyPr>
          <a:lstStyle/>
          <a:p>
            <a:pPr marL="45720">
              <a:spcAft>
                <a:spcPts val="100"/>
              </a:spcAft>
            </a:pPr>
            <a:r>
              <a:rPr lang="en-US" altLang="ja-JP" sz="2200" b="1" dirty="0">
                <a:latin typeface="+mj-lt"/>
                <a:ea typeface="Calibri" pitchFamily="34" charset="0"/>
                <a:cs typeface="Calibri"/>
              </a:rPr>
              <a:t>Research Details</a:t>
            </a:r>
          </a:p>
          <a:p>
            <a:pPr marL="182880" marR="0" lvl="0" indent="-137160"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AvenirNext LT Pro Bold"/>
              </a:rPr>
              <a:t>D</a:t>
            </a:r>
            <a:r>
              <a:rPr kumimoji="0" lang="en-US" sz="1800" b="0" i="0" u="none" strike="noStrike" kern="1200" cap="none" spc="0" normalizeH="0" baseline="0" noProof="0" dirty="0" err="1">
                <a:ln>
                  <a:noFill/>
                </a:ln>
                <a:solidFill>
                  <a:prstClr val="black"/>
                </a:solidFill>
                <a:effectLst/>
                <a:uLnTx/>
                <a:uFillTx/>
                <a:latin typeface="AvenirNext LT Pro Bold"/>
                <a:ea typeface="+mn-ea"/>
                <a:cs typeface="+mn-cs"/>
              </a:rPr>
              <a:t>esign</a:t>
            </a: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 uses a few-layer metasurface comprising a thin VO</a:t>
            </a:r>
            <a:r>
              <a:rPr kumimoji="0" lang="en-US" sz="1800" b="0" i="0" u="none" strike="noStrike" kern="1200" cap="none" spc="0" normalizeH="0" baseline="-25000" noProof="0" dirty="0">
                <a:ln>
                  <a:noFill/>
                </a:ln>
                <a:solidFill>
                  <a:prstClr val="black"/>
                </a:solidFill>
                <a:effectLst/>
                <a:uLnTx/>
                <a:uFillTx/>
                <a:latin typeface="AvenirNext LT Pro Bold"/>
                <a:ea typeface="+mn-ea"/>
                <a:cs typeface="+mn-cs"/>
              </a:rPr>
              <a:t>2</a:t>
            </a: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 film, amorphous silicon (𝛼-Si) spacer layer, and top surface metal patch array. </a:t>
            </a:r>
          </a:p>
          <a:p>
            <a:pPr marL="182880" marR="0" lvl="0" indent="-137160"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The metasurface exhibits desirable radiative cooling characteristics above the critical phase transition temperature of VO</a:t>
            </a:r>
            <a:r>
              <a:rPr kumimoji="0" lang="en-US" sz="1800" b="0" i="0" u="none" strike="noStrike" kern="1200" cap="none" spc="0" normalizeH="0" baseline="-25000" noProof="0" dirty="0">
                <a:ln>
                  <a:noFill/>
                </a:ln>
                <a:solidFill>
                  <a:prstClr val="black"/>
                </a:solidFill>
                <a:effectLst/>
                <a:uLnTx/>
                <a:uFillTx/>
                <a:latin typeface="AvenirNext LT Pro Bold"/>
                <a:ea typeface="+mn-ea"/>
                <a:cs typeface="+mn-cs"/>
              </a:rPr>
              <a:t>2 </a:t>
            </a: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and absorber at room temperature.</a:t>
            </a:r>
            <a:r>
              <a:rPr kumimoji="0" lang="en-US" sz="1800" b="0" i="0" u="none" strike="noStrike" kern="1200" cap="none" spc="0" normalizeH="0" baseline="-25000" noProof="0" dirty="0">
                <a:ln>
                  <a:noFill/>
                </a:ln>
                <a:solidFill>
                  <a:prstClr val="black"/>
                </a:solidFill>
                <a:effectLst/>
                <a:uLnTx/>
                <a:uFillTx/>
                <a:latin typeface="AvenirNext LT Pro Bold"/>
                <a:ea typeface="+mn-ea"/>
                <a:cs typeface="Calibri"/>
              </a:rPr>
              <a:t> </a:t>
            </a:r>
            <a:endParaRPr kumimoji="0" lang="en-US" altLang="ja-JP" sz="1800" b="0" i="0" u="none" strike="noStrike" kern="1200" cap="none" spc="0" normalizeH="0" baseline="0" noProof="0" dirty="0">
              <a:ln>
                <a:noFill/>
              </a:ln>
              <a:solidFill>
                <a:prstClr val="black"/>
              </a:solidFill>
              <a:effectLst/>
              <a:uLnTx/>
              <a:uFillTx/>
              <a:latin typeface="AvenirNext LT Pro Bold"/>
              <a:ea typeface="+mn-ea"/>
              <a:cs typeface="Calibri"/>
            </a:endParaRPr>
          </a:p>
          <a:p>
            <a:pPr marL="388620" indent="-342900">
              <a:spcAft>
                <a:spcPts val="100"/>
              </a:spcAft>
              <a:buFont typeface="Arial" panose="020B0604020202020204" pitchFamily="34" charset="0"/>
              <a:buChar char="•"/>
            </a:pPr>
            <a:endParaRPr lang="en-US" altLang="ja-JP" sz="2200" b="1" dirty="0">
              <a:latin typeface="+mj-lt"/>
              <a:ea typeface="Calibri" pitchFamily="34" charset="0"/>
              <a:cs typeface="Calibri"/>
            </a:endParaRPr>
          </a:p>
        </p:txBody>
      </p:sp>
      <p:sp>
        <p:nvSpPr>
          <p:cNvPr id="12" name="TextBox 11">
            <a:extLst>
              <a:ext uri="{FF2B5EF4-FFF2-40B4-BE49-F238E27FC236}">
                <a16:creationId xmlns:a16="http://schemas.microsoft.com/office/drawing/2014/main" id="{6872935C-7406-04B5-3A4E-694E0F5CDB1D}"/>
              </a:ext>
            </a:extLst>
          </p:cNvPr>
          <p:cNvSpPr txBox="1"/>
          <p:nvPr/>
        </p:nvSpPr>
        <p:spPr>
          <a:xfrm>
            <a:off x="5305486" y="1987349"/>
            <a:ext cx="6886514" cy="1200329"/>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pPr marL="0" marR="0" lvl="0" indent="0" defTabSz="914400" rtl="0" eaLnBrk="1" fontAlgn="base"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Next LT Pro Bold"/>
                <a:ea typeface="+mn-ea"/>
                <a:cs typeface="+mn-cs"/>
              </a:rPr>
              <a:t>The proposed durable and eco-friendly metasurface will be an excellent candidate for essential passive thermal regulation systems across residential and terrestrial applications.</a:t>
            </a:r>
          </a:p>
          <a:p>
            <a:endParaRPr lang="en-US" altLang="ja-JP" sz="2400" b="1" dirty="0">
              <a:latin typeface="+mj-lt"/>
              <a:ea typeface="Calibri" pitchFamily="34" charset="0"/>
              <a:cs typeface="Calibri"/>
            </a:endParaRPr>
          </a:p>
        </p:txBody>
      </p:sp>
      <p:sp>
        <p:nvSpPr>
          <p:cNvPr id="23" name="Rectangle 22">
            <a:extLst>
              <a:ext uri="{FF2B5EF4-FFF2-40B4-BE49-F238E27FC236}">
                <a16:creationId xmlns:a16="http://schemas.microsoft.com/office/drawing/2014/main" id="{72ADBF24-43EC-715A-C2D1-2F902A421A7B}"/>
              </a:ext>
            </a:extLst>
          </p:cNvPr>
          <p:cNvSpPr/>
          <p:nvPr/>
        </p:nvSpPr>
        <p:spPr>
          <a:xfrm>
            <a:off x="5371239" y="5880963"/>
            <a:ext cx="6787684"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Singh, L.; Qiu, E.; Cardin, A.; Chen, A.; Luk, T.; Schuller, J.; Dalvit, D.; Schuller, I.; Kort-Kamp, W.; Azad, A. Passive </a:t>
            </a:r>
            <a:r>
              <a:rPr lang="en-US" sz="1050" dirty="0">
                <a:solidFill>
                  <a:prstClr val="black"/>
                </a:solidFill>
                <a:latin typeface="AvenirNext LT Pro Regular"/>
                <a:cs typeface="Arial" panose="020B0604020202020204" pitchFamily="34" charset="0"/>
              </a:rPr>
              <a:t>Ra</a:t>
            </a:r>
            <a:r>
              <a:rPr kumimoji="0" lang="en-US" sz="1050" b="0" i="0" u="none" strike="noStrike" kern="1200" cap="none" spc="0" normalizeH="0" baseline="0" noProof="0" dirty="0" err="1">
                <a:ln>
                  <a:noFill/>
                </a:ln>
                <a:solidFill>
                  <a:prstClr val="black"/>
                </a:solidFill>
                <a:effectLst/>
                <a:uLnTx/>
                <a:uFillTx/>
                <a:latin typeface="AvenirNext LT Pro Regular"/>
                <a:ea typeface="+mn-ea"/>
                <a:cs typeface="Arial" panose="020B0604020202020204" pitchFamily="34" charset="0"/>
              </a:rPr>
              <a:t>diative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Thermal </a:t>
            </a:r>
            <a:r>
              <a:rPr lang="en-US" sz="1050" dirty="0">
                <a:solidFill>
                  <a:prstClr val="black"/>
                </a:solidFill>
                <a:latin typeface="AvenirNext LT Pro Regular"/>
                <a:cs typeface="Arial" panose="020B0604020202020204" pitchFamily="34" charset="0"/>
              </a:rPr>
              <a:t>M</a:t>
            </a:r>
            <a:r>
              <a:rPr kumimoji="0" lang="en-US" sz="1050" b="0" i="0" u="none" strike="noStrike" kern="1200" cap="none" spc="0" normalizeH="0" baseline="0" noProof="0" dirty="0" err="1">
                <a:ln>
                  <a:noFill/>
                </a:ln>
                <a:solidFill>
                  <a:prstClr val="black"/>
                </a:solidFill>
                <a:effectLst/>
                <a:uLnTx/>
                <a:uFillTx/>
                <a:latin typeface="AvenirNext LT Pro Regular"/>
                <a:ea typeface="+mn-ea"/>
                <a:cs typeface="Arial" panose="020B0604020202020204" pitchFamily="34" charset="0"/>
              </a:rPr>
              <a:t>anagement</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Using </a:t>
            </a:r>
            <a:r>
              <a:rPr lang="en-US" sz="1050" dirty="0">
                <a:solidFill>
                  <a:prstClr val="black"/>
                </a:solidFill>
                <a:latin typeface="AvenirNext LT Pro Regular"/>
                <a:cs typeface="Arial" panose="020B0604020202020204" pitchFamily="34" charset="0"/>
              </a:rPr>
              <a:t>P</a:t>
            </a:r>
            <a:r>
              <a:rPr kumimoji="0" lang="en-US" sz="1050" b="0" i="0" u="none" strike="noStrike" kern="1200" cap="none" spc="0" normalizeH="0" baseline="0" noProof="0" dirty="0" err="1">
                <a:ln>
                  <a:noFill/>
                </a:ln>
                <a:solidFill>
                  <a:prstClr val="black"/>
                </a:solidFill>
                <a:effectLst/>
                <a:uLnTx/>
                <a:uFillTx/>
                <a:latin typeface="AvenirNext LT Pro Regular"/>
                <a:ea typeface="+mn-ea"/>
                <a:cs typeface="Arial" panose="020B0604020202020204" pitchFamily="34" charset="0"/>
              </a:rPr>
              <a:t>hase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-Change </a:t>
            </a:r>
            <a:r>
              <a:rPr lang="en-US" sz="1050" dirty="0">
                <a:solidFill>
                  <a:prstClr val="black"/>
                </a:solidFill>
                <a:latin typeface="AvenirNext LT Pro Regular"/>
                <a:cs typeface="Arial" panose="020B0604020202020204" pitchFamily="34" charset="0"/>
              </a:rPr>
              <a:t>M</a:t>
            </a:r>
            <a:r>
              <a:rPr kumimoji="0" lang="en-US" sz="1050" b="0" i="0" u="none" strike="noStrike" kern="1200" cap="none" spc="0" normalizeH="0" baseline="0" noProof="0" dirty="0" err="1">
                <a:ln>
                  <a:noFill/>
                </a:ln>
                <a:solidFill>
                  <a:prstClr val="black"/>
                </a:solidFill>
                <a:effectLst/>
                <a:uLnTx/>
                <a:uFillTx/>
                <a:latin typeface="AvenirNext LT Pro Regular"/>
                <a:ea typeface="+mn-ea"/>
                <a:cs typeface="Arial" panose="020B0604020202020204" pitchFamily="34" charset="0"/>
              </a:rPr>
              <a:t>etasurfaces</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0" i="1" u="none" strike="noStrike" kern="1200" cap="none" spc="0" normalizeH="0" baseline="0" noProof="0">
                <a:ln>
                  <a:noFill/>
                </a:ln>
                <a:solidFill>
                  <a:prstClr val="black"/>
                </a:solidFill>
                <a:effectLst/>
                <a:uLnTx/>
                <a:uFillTx/>
                <a:latin typeface="AvenirNext LT Pro Regular"/>
                <a:ea typeface="+mn-ea"/>
                <a:cs typeface="Arial" panose="020B0604020202020204" pitchFamily="34" charset="0"/>
              </a:rPr>
              <a:t>Journal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of Physics: Photonics </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7, 025028 (</a:t>
            </a:r>
            <a:r>
              <a:rPr kumimoji="0" lang="en-US" sz="1050" b="0" i="0" u="none" strike="noStrike" kern="1200" cap="none" spc="0" normalizeH="0" baseline="0" noProof="0">
                <a:ln>
                  <a:noFill/>
                </a:ln>
                <a:solidFill>
                  <a:prstClr val="black"/>
                </a:solidFill>
                <a:effectLst/>
                <a:uLnTx/>
                <a:uFillTx/>
                <a:latin typeface="AvenirNext LT Pro Regular"/>
                <a:ea typeface="+mn-ea"/>
                <a:cs typeface="Arial" panose="020B0604020202020204" pitchFamily="34" charset="0"/>
              </a:rPr>
              <a:t>2025). </a:t>
            </a:r>
            <a:endParaRPr kumimoji="0" lang="en-US" sz="1050" b="0" i="0" u="none" strike="noStrike" kern="1200" cap="none" spc="0" normalizeH="0" baseline="0" noProof="0" dirty="0">
              <a:ln>
                <a:noFill/>
              </a:ln>
              <a:solidFill>
                <a:prstClr val="black"/>
              </a:solidFill>
              <a:effectLst/>
              <a:uLnTx/>
              <a:uFillTx/>
              <a:latin typeface="AvenirNext LT Pro Regular"/>
              <a:ea typeface="+mn-ea"/>
              <a:cs typeface="+mn-cs"/>
            </a:endParaRPr>
          </a:p>
        </p:txBody>
      </p:sp>
      <p:sp>
        <p:nvSpPr>
          <p:cNvPr id="25" name="TextBox 24">
            <a:extLst>
              <a:ext uri="{FF2B5EF4-FFF2-40B4-BE49-F238E27FC236}">
                <a16:creationId xmlns:a16="http://schemas.microsoft.com/office/drawing/2014/main" id="{8821A040-73F6-6EE3-9DD4-E7B3D7566F50}"/>
              </a:ext>
            </a:extLst>
          </p:cNvPr>
          <p:cNvSpPr txBox="1"/>
          <p:nvPr/>
        </p:nvSpPr>
        <p:spPr>
          <a:xfrm>
            <a:off x="184727" y="5236874"/>
            <a:ext cx="5055006" cy="738664"/>
          </a:xfrm>
          <a:prstGeom prst="rect">
            <a:avLst/>
          </a:prstGeom>
          <a:noFill/>
        </p:spPr>
        <p:txBody>
          <a:bodyPr wrap="square" rtlCol="0">
            <a:spAutoFit/>
          </a:bodyPr>
          <a:lstStyle/>
          <a:p>
            <a:r>
              <a:rPr lang="en-US" sz="1050" dirty="0"/>
              <a:t>Schematic of a VO2 based passive thermal control metasurface (top-left). SEM image (top right) of the fabricated passive thermal control metasurface on VO2 film. Measured emissivity response of the fabricated sample (bottom-left) at room temperature (RT) and at high temperature (HT). Measured hysteresis at wavelength 12μm (bottom-right). </a:t>
            </a:r>
          </a:p>
        </p:txBody>
      </p:sp>
      <p:sp>
        <p:nvSpPr>
          <p:cNvPr id="4" name="TextBox 3">
            <a:extLst>
              <a:ext uri="{FF2B5EF4-FFF2-40B4-BE49-F238E27FC236}">
                <a16:creationId xmlns:a16="http://schemas.microsoft.com/office/drawing/2014/main" id="{2B6F21C0-C739-F0DE-8F1E-963F56A3C68C}"/>
              </a:ext>
            </a:extLst>
          </p:cNvPr>
          <p:cNvSpPr txBox="1"/>
          <p:nvPr/>
        </p:nvSpPr>
        <p:spPr>
          <a:xfrm>
            <a:off x="178896" y="6129812"/>
            <a:ext cx="3429097" cy="253916"/>
          </a:xfrm>
          <a:prstGeom prst="rect">
            <a:avLst/>
          </a:prstGeom>
          <a:noFill/>
        </p:spPr>
        <p:txBody>
          <a:bodyPr wrap="square" rtlCol="0">
            <a:noAutofit/>
          </a:bodyPr>
          <a:lstStyle/>
          <a:p>
            <a:r>
              <a:rPr lang="en-US" sz="800" dirty="0"/>
              <a:t>Work was performed, in part, at the Center for Integrated Nanotechnologies.</a:t>
            </a:r>
          </a:p>
        </p:txBody>
      </p:sp>
      <p:pic>
        <p:nvPicPr>
          <p:cNvPr id="11" name="Picture 10" descr="Logo&#10;&#10;AI-generated content may be incorrect.">
            <a:extLst>
              <a:ext uri="{FF2B5EF4-FFF2-40B4-BE49-F238E27FC236}">
                <a16:creationId xmlns:a16="http://schemas.microsoft.com/office/drawing/2014/main" id="{438B8486-BD90-F4AF-F37E-7BD3B529D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857" y="6346370"/>
            <a:ext cx="486578" cy="486136"/>
          </a:xfrm>
          <a:prstGeom prst="rect">
            <a:avLst/>
          </a:prstGeom>
        </p:spPr>
      </p:pic>
      <p:sp>
        <p:nvSpPr>
          <p:cNvPr id="9" name="TextBox 8">
            <a:extLst>
              <a:ext uri="{FF2B5EF4-FFF2-40B4-BE49-F238E27FC236}">
                <a16:creationId xmlns:a16="http://schemas.microsoft.com/office/drawing/2014/main" id="{D6179201-DE63-7997-CA7C-B0FBA6004C65}"/>
              </a:ext>
            </a:extLst>
          </p:cNvPr>
          <p:cNvSpPr txBox="1"/>
          <p:nvPr/>
        </p:nvSpPr>
        <p:spPr>
          <a:xfrm>
            <a:off x="962891" y="2604655"/>
            <a:ext cx="3235036" cy="646331"/>
          </a:xfrm>
          <a:prstGeom prst="rect">
            <a:avLst/>
          </a:prstGeom>
          <a:noFill/>
        </p:spPr>
        <p:txBody>
          <a:bodyPr wrap="square" rtlCol="0">
            <a:spAutoFit/>
          </a:bodyPr>
          <a:lstStyle/>
          <a:p>
            <a:r>
              <a:rPr lang="en-US" sz="3600" dirty="0">
                <a:solidFill>
                  <a:schemeClr val="bg1"/>
                </a:solidFill>
              </a:rPr>
              <a:t>Image</a:t>
            </a:r>
          </a:p>
        </p:txBody>
      </p:sp>
      <p:pic>
        <p:nvPicPr>
          <p:cNvPr id="8" name="Picture 13">
            <a:extLst>
              <a:ext uri="{FF2B5EF4-FFF2-40B4-BE49-F238E27FC236}">
                <a16:creationId xmlns:a16="http://schemas.microsoft.com/office/drawing/2014/main" id="{640665DF-CE8F-A1F4-0845-6D42EEA4AD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98" r="11831"/>
          <a:stretch/>
        </p:blipFill>
        <p:spPr bwMode="auto">
          <a:xfrm>
            <a:off x="5305486" y="6367050"/>
            <a:ext cx="1954872" cy="532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BF195EF-8D72-4E75-3351-1761A5EDCC45}"/>
              </a:ext>
            </a:extLst>
          </p:cNvPr>
          <p:cNvPicPr>
            <a:picLocks noChangeAspect="1"/>
          </p:cNvPicPr>
          <p:nvPr/>
        </p:nvPicPr>
        <p:blipFill>
          <a:blip r:embed="rId5"/>
          <a:stretch>
            <a:fillRect/>
          </a:stretch>
        </p:blipFill>
        <p:spPr>
          <a:xfrm>
            <a:off x="8338629" y="6383728"/>
            <a:ext cx="470061" cy="444265"/>
          </a:xfrm>
          <a:prstGeom prst="rect">
            <a:avLst/>
          </a:prstGeom>
        </p:spPr>
      </p:pic>
      <p:pic>
        <p:nvPicPr>
          <p:cNvPr id="13" name="Picture 12">
            <a:extLst>
              <a:ext uri="{FF2B5EF4-FFF2-40B4-BE49-F238E27FC236}">
                <a16:creationId xmlns:a16="http://schemas.microsoft.com/office/drawing/2014/main" id="{ABAF6904-469C-6768-5B0C-BA68B30A875B}"/>
              </a:ext>
            </a:extLst>
          </p:cNvPr>
          <p:cNvPicPr>
            <a:picLocks noChangeAspect="1"/>
          </p:cNvPicPr>
          <p:nvPr/>
        </p:nvPicPr>
        <p:blipFill>
          <a:blip r:embed="rId6"/>
          <a:srcRect l="9825" t="9705" r="6884" b="15272"/>
          <a:stretch/>
        </p:blipFill>
        <p:spPr>
          <a:xfrm>
            <a:off x="7487790" y="6343369"/>
            <a:ext cx="628762" cy="532029"/>
          </a:xfrm>
          <a:prstGeom prst="rect">
            <a:avLst/>
          </a:prstGeom>
        </p:spPr>
      </p:pic>
      <p:grpSp>
        <p:nvGrpSpPr>
          <p:cNvPr id="14" name="Group 13">
            <a:extLst>
              <a:ext uri="{FF2B5EF4-FFF2-40B4-BE49-F238E27FC236}">
                <a16:creationId xmlns:a16="http://schemas.microsoft.com/office/drawing/2014/main" id="{59829BE5-CA09-5558-BF60-6A270AF4B499}"/>
              </a:ext>
            </a:extLst>
          </p:cNvPr>
          <p:cNvGrpSpPr/>
          <p:nvPr/>
        </p:nvGrpSpPr>
        <p:grpSpPr>
          <a:xfrm>
            <a:off x="793376" y="1884366"/>
            <a:ext cx="3654733" cy="3224020"/>
            <a:chOff x="467044" y="581268"/>
            <a:chExt cx="3550789" cy="3355316"/>
          </a:xfrm>
        </p:grpSpPr>
        <p:pic>
          <p:nvPicPr>
            <p:cNvPr id="16" name="Picture 15">
              <a:extLst>
                <a:ext uri="{FF2B5EF4-FFF2-40B4-BE49-F238E27FC236}">
                  <a16:creationId xmlns:a16="http://schemas.microsoft.com/office/drawing/2014/main" id="{2396660E-17AF-66A1-C49A-7F10F0347E80}"/>
                </a:ext>
              </a:extLst>
            </p:cNvPr>
            <p:cNvPicPr>
              <a:picLocks noChangeAspect="1"/>
            </p:cNvPicPr>
            <p:nvPr/>
          </p:nvPicPr>
          <p:blipFill>
            <a:blip r:embed="rId7"/>
            <a:srcRect l="7416" t="5514" r="57248" b="52782"/>
            <a:stretch/>
          </p:blipFill>
          <p:spPr>
            <a:xfrm>
              <a:off x="467044" y="581268"/>
              <a:ext cx="1948392" cy="1719645"/>
            </a:xfrm>
            <a:prstGeom prst="rect">
              <a:avLst/>
            </a:prstGeom>
          </p:spPr>
        </p:pic>
        <p:pic>
          <p:nvPicPr>
            <p:cNvPr id="17" name="Picture 16">
              <a:extLst>
                <a:ext uri="{FF2B5EF4-FFF2-40B4-BE49-F238E27FC236}">
                  <a16:creationId xmlns:a16="http://schemas.microsoft.com/office/drawing/2014/main" id="{4766FE49-3419-BF19-9D4A-11E2B1AFFF6D}"/>
                </a:ext>
              </a:extLst>
            </p:cNvPr>
            <p:cNvPicPr>
              <a:picLocks noChangeAspect="1"/>
            </p:cNvPicPr>
            <p:nvPr/>
          </p:nvPicPr>
          <p:blipFill>
            <a:blip r:embed="rId8"/>
            <a:srcRect l="5538" t="6014" r="63601" b="54287"/>
            <a:stretch/>
          </p:blipFill>
          <p:spPr>
            <a:xfrm>
              <a:off x="2370751" y="755813"/>
              <a:ext cx="1647082" cy="1492371"/>
            </a:xfrm>
            <a:prstGeom prst="rect">
              <a:avLst/>
            </a:prstGeom>
          </p:spPr>
        </p:pic>
        <p:pic>
          <p:nvPicPr>
            <p:cNvPr id="18" name="Picture 17">
              <a:extLst>
                <a:ext uri="{FF2B5EF4-FFF2-40B4-BE49-F238E27FC236}">
                  <a16:creationId xmlns:a16="http://schemas.microsoft.com/office/drawing/2014/main" id="{C57383A8-E877-740A-DBAB-378A3A43F917}"/>
                </a:ext>
              </a:extLst>
            </p:cNvPr>
            <p:cNvPicPr>
              <a:picLocks noChangeAspect="1"/>
            </p:cNvPicPr>
            <p:nvPr/>
          </p:nvPicPr>
          <p:blipFill>
            <a:blip r:embed="rId9"/>
            <a:stretch>
              <a:fillRect/>
            </a:stretch>
          </p:blipFill>
          <p:spPr>
            <a:xfrm>
              <a:off x="471228" y="2251171"/>
              <a:ext cx="3546605" cy="1685413"/>
            </a:xfrm>
            <a:prstGeom prst="rect">
              <a:avLst/>
            </a:prstGeom>
          </p:spPr>
        </p:pic>
      </p:grpSp>
      <p:grpSp>
        <p:nvGrpSpPr>
          <p:cNvPr id="19" name="Group 18">
            <a:extLst>
              <a:ext uri="{FF2B5EF4-FFF2-40B4-BE49-F238E27FC236}">
                <a16:creationId xmlns:a16="http://schemas.microsoft.com/office/drawing/2014/main" id="{1723BD6E-C9D9-97AD-D868-2E191D1F73F4}"/>
              </a:ext>
            </a:extLst>
          </p:cNvPr>
          <p:cNvGrpSpPr/>
          <p:nvPr/>
        </p:nvGrpSpPr>
        <p:grpSpPr>
          <a:xfrm>
            <a:off x="1565402" y="4362164"/>
            <a:ext cx="512169" cy="469714"/>
            <a:chOff x="1141283" y="3121337"/>
            <a:chExt cx="656083" cy="497286"/>
          </a:xfrm>
        </p:grpSpPr>
        <p:cxnSp>
          <p:nvCxnSpPr>
            <p:cNvPr id="20" name="Straight Connector 19">
              <a:extLst>
                <a:ext uri="{FF2B5EF4-FFF2-40B4-BE49-F238E27FC236}">
                  <a16:creationId xmlns:a16="http://schemas.microsoft.com/office/drawing/2014/main" id="{F8663BF1-ABF4-364D-29C7-AEFFEBFBAFFC}"/>
                </a:ext>
              </a:extLst>
            </p:cNvPr>
            <p:cNvCxnSpPr/>
            <p:nvPr/>
          </p:nvCxnSpPr>
          <p:spPr>
            <a:xfrm>
              <a:off x="1141283" y="3265714"/>
              <a:ext cx="320842" cy="0"/>
            </a:xfrm>
            <a:prstGeom prst="line">
              <a:avLst/>
            </a:prstGeom>
            <a:ln>
              <a:solidFill>
                <a:srgbClr val="5454FF"/>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B23AD5B2-035F-B748-A287-8D519356B9DB}"/>
                </a:ext>
              </a:extLst>
            </p:cNvPr>
            <p:cNvCxnSpPr/>
            <p:nvPr/>
          </p:nvCxnSpPr>
          <p:spPr>
            <a:xfrm>
              <a:off x="1141283" y="3437021"/>
              <a:ext cx="320842" cy="0"/>
            </a:xfrm>
            <a:prstGeom prst="line">
              <a:avLst/>
            </a:prstGeom>
            <a:ln>
              <a:solidFill>
                <a:srgbClr val="FF9D9D"/>
              </a:solidFill>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843B9BE5-FA87-FC34-E897-D4337C64CE92}"/>
                </a:ext>
              </a:extLst>
            </p:cNvPr>
            <p:cNvSpPr txBox="1"/>
            <p:nvPr/>
          </p:nvSpPr>
          <p:spPr>
            <a:xfrm>
              <a:off x="1450668" y="3121337"/>
              <a:ext cx="346698" cy="276999"/>
            </a:xfrm>
            <a:prstGeom prst="rect">
              <a:avLst/>
            </a:prstGeom>
            <a:noFill/>
          </p:spPr>
          <p:txBody>
            <a:bodyPr wrap="none" rtlCol="0">
              <a:spAutoFit/>
            </a:bodyPr>
            <a:lstStyle/>
            <a:p>
              <a:r>
                <a:rPr lang="en-US" sz="1200" b="1" dirty="0"/>
                <a:t>RT</a:t>
              </a:r>
            </a:p>
          </p:txBody>
        </p:sp>
        <p:sp>
          <p:nvSpPr>
            <p:cNvPr id="24" name="TextBox 23">
              <a:extLst>
                <a:ext uri="{FF2B5EF4-FFF2-40B4-BE49-F238E27FC236}">
                  <a16:creationId xmlns:a16="http://schemas.microsoft.com/office/drawing/2014/main" id="{F964222B-9D95-F9E1-0D29-1E627684B83C}"/>
                </a:ext>
              </a:extLst>
            </p:cNvPr>
            <p:cNvSpPr txBox="1"/>
            <p:nvPr/>
          </p:nvSpPr>
          <p:spPr>
            <a:xfrm>
              <a:off x="1420883" y="3341624"/>
              <a:ext cx="359394" cy="276999"/>
            </a:xfrm>
            <a:prstGeom prst="rect">
              <a:avLst/>
            </a:prstGeom>
            <a:noFill/>
          </p:spPr>
          <p:txBody>
            <a:bodyPr wrap="none" rtlCol="0">
              <a:spAutoFit/>
            </a:bodyPr>
            <a:lstStyle/>
            <a:p>
              <a:r>
                <a:rPr lang="en-US" sz="1200" b="1" dirty="0"/>
                <a:t>HT</a:t>
              </a:r>
            </a:p>
          </p:txBody>
        </p:sp>
      </p:grpSp>
    </p:spTree>
    <p:extLst>
      <p:ext uri="{BB962C8B-B14F-4D97-AF65-F5344CB8AC3E}">
        <p14:creationId xmlns:p14="http://schemas.microsoft.com/office/powerpoint/2010/main" val="2447338467"/>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649</TotalTime>
  <Words>652</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Helvetica</vt:lpstr>
      <vt:lpstr>Times New Roman</vt:lpstr>
      <vt:lpstr>Wingdings</vt:lpstr>
      <vt:lpstr>Office Theme</vt:lpstr>
      <vt:lpstr>Metasurface-Enabled Passive Thermal Control for Stable  Terrestrial and Spacecraft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20</cp:revision>
  <dcterms:created xsi:type="dcterms:W3CDTF">2023-07-20T14:08:23Z</dcterms:created>
  <dcterms:modified xsi:type="dcterms:W3CDTF">2025-05-13T18:25:09Z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