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39" autoAdjust="0"/>
  </p:normalViewPr>
  <p:slideViewPr>
    <p:cSldViewPr snapToGrid="0">
      <p:cViewPr varScale="1">
        <p:scale>
          <a:sx n="96" d="100"/>
          <a:sy n="96" d="100"/>
        </p:scale>
        <p:origin x="1002" y="72"/>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8/28/2023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8/28/2023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smtClean="0"/>
              <a:t>Quantum light emitters (QEs) capable of generating single photons of well-defined circular polarization could enable non-reciprocal single photon devices and deterministic spin-photon interfaces critical for realizing complex quantum networks. To date, emission of such chiral quantum light has been achieved via the application of intense external magnetic field electrical/optical injection of spin polarized carriers/</a:t>
            </a:r>
            <a:r>
              <a:rPr lang="en-US" dirty="0" err="1" smtClean="0"/>
              <a:t>excitons</a:t>
            </a:r>
            <a:r>
              <a:rPr lang="en-US" dirty="0" smtClean="0"/>
              <a:t>, or coupling with complex photonic/meta-structures. Here we report free-space generation of highly chiral single photons from QEs created in monolayer WSe2 - NiPS3 </a:t>
            </a:r>
            <a:r>
              <a:rPr lang="en-US" dirty="0" err="1" smtClean="0"/>
              <a:t>heterostructures</a:t>
            </a:r>
            <a:r>
              <a:rPr lang="en-US" dirty="0" smtClean="0"/>
              <a:t> at zero external magnetic field. These QEs emit in the 760-800 nm range with a degree of circular polarization and single photon purity as high as 0.71 and 80% respectively, independent of pump laser polarization. QEs are deterministically created by pressing a scanning probe microscope tip into a two-dimensional </a:t>
            </a:r>
            <a:r>
              <a:rPr lang="en-US" dirty="0" err="1" smtClean="0"/>
              <a:t>heterostructure</a:t>
            </a:r>
            <a:r>
              <a:rPr lang="en-US" dirty="0" smtClean="0"/>
              <a:t> comprising a WSe2 monolayer and a ~50 nm thick layer of the antiferromagnetic (AFM) insulator NiPS3. Temperature dependent magneto-photoluminescence studies indicate that the chiral quantum light emission arises from magnetic proximity interactions between localized </a:t>
            </a:r>
            <a:r>
              <a:rPr lang="en-US" dirty="0" err="1" smtClean="0"/>
              <a:t>excitons</a:t>
            </a:r>
            <a:r>
              <a:rPr lang="en-US" dirty="0" smtClean="0"/>
              <a:t> in the WSe2 monolayer and the out-of-plane magnetization of AFM defects in NiPS3, both of which are co-localized by the strain field arising from the nanoscale indentations.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The lead author, Wanyi Nie, of this work is recently featured as one of the women scientists in material research.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work was performed at the Center for Integrated Nanotechnologies, an Office of Science User Facility, operated for the US Department of Energy (DOE) Office of Science (OS). Los Alamos National Laboratory (LANL), an affirmative action equal opportunity employer, is managed by Triad National Security LLC for the US DOE’s NNSA, under contract 89233218CNA000001. Laboratory Directed Research and Development (LDRD) program 20200104DR provided primary support for the works of X.L., H.Z., A.P., N.S., S.A.C. and H.H. A.C.J. and V.C. acknowledge support from the DOE Basic Energy Sciences, QIS Infrastructure Development Program, Deterministic Placement and Integration of Quantum Defects. X.L., H.H. and S.A.C. also acknowledge partial support by the Quantum Science Center, a National QIS Research Center supported by the DOE, OS. J.C. and H.Z. also acknowledge partial support from LANL Director’s Postdoctoral Fellow Award. M.T.P. acknowledges support from LDRD awards 20210782ER and 20210640ECR. The National High Magnetic Field Laboratory is supported by the National Science Foundation (NSF) DMR-1644779, the State of Florida, and the US DOE. P.M., D.A.B., M.A.T. and P.R. acknowledge financial support from the National Centre of Competence in Research (NCCR) Quantum Science and Technology (QSIT), a competence </a:t>
            </a:r>
            <a:r>
              <a:rPr lang="en-US" dirty="0" err="1" smtClean="0"/>
              <a:t>centre</a:t>
            </a:r>
            <a:r>
              <a:rPr lang="en-US" dirty="0" smtClean="0"/>
              <a:t> funded by the Swiss National Science Foundation (SNF), by SNF project no. 188521, and by the ERC consolidator grant project QS2DM. We would like to acknowledge B. Zhou and X. Zhang for the </a:t>
            </a:r>
            <a:r>
              <a:rPr lang="en-US" dirty="0" err="1" smtClean="0"/>
              <a:t>magnetometry</a:t>
            </a:r>
            <a:r>
              <a:rPr lang="en-US" dirty="0" smtClean="0"/>
              <a:t> experiments using a near-surface ensemble of NV </a:t>
            </a:r>
            <a:r>
              <a:rPr lang="en-US" dirty="0" err="1" smtClean="0"/>
              <a:t>centres</a:t>
            </a:r>
            <a:r>
              <a:rPr lang="en-US" dirty="0" smtClean="0"/>
              <a:t>, and E. Peterson and C. A. Lane for insightful discussions on the magnetic-exchange proximity interaction.</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r>
              <a:rPr lang="en-US" dirty="0" smtClean="0">
                <a:effectLst/>
              </a:rPr>
              <a:t>Li, X.; Jones, A. C.; Choi, J.; Zhao, H.; </a:t>
            </a:r>
            <a:r>
              <a:rPr lang="en-US" dirty="0" err="1" smtClean="0">
                <a:effectLst/>
              </a:rPr>
              <a:t>Chandrasekaran</a:t>
            </a:r>
            <a:r>
              <a:rPr lang="en-US" dirty="0" smtClean="0">
                <a:effectLst/>
              </a:rPr>
              <a:t>, V.; Pettes, M. T.; Piryatinski, A.; </a:t>
            </a:r>
            <a:r>
              <a:rPr lang="en-US" dirty="0" err="1" smtClean="0">
                <a:effectLst/>
              </a:rPr>
              <a:t>Tschudin</a:t>
            </a:r>
            <a:r>
              <a:rPr lang="en-US" dirty="0" smtClean="0">
                <a:effectLst/>
              </a:rPr>
              <a:t>, M. A.; </a:t>
            </a:r>
            <a:r>
              <a:rPr lang="en-US" dirty="0" err="1" smtClean="0">
                <a:effectLst/>
              </a:rPr>
              <a:t>Reiser</a:t>
            </a:r>
            <a:r>
              <a:rPr lang="en-US" dirty="0" smtClean="0">
                <a:effectLst/>
              </a:rPr>
              <a:t>, P.; Broadway, D. A.; </a:t>
            </a:r>
            <a:r>
              <a:rPr lang="en-US" dirty="0" err="1" smtClean="0">
                <a:effectLst/>
              </a:rPr>
              <a:t>Maletinsky</a:t>
            </a:r>
            <a:r>
              <a:rPr lang="en-US" dirty="0" smtClean="0">
                <a:effectLst/>
              </a:rPr>
              <a:t>, P.; </a:t>
            </a:r>
            <a:r>
              <a:rPr lang="en-US" dirty="0" err="1" smtClean="0">
                <a:effectLst/>
              </a:rPr>
              <a:t>Sinitsyn</a:t>
            </a:r>
            <a:r>
              <a:rPr lang="en-US" dirty="0" smtClean="0">
                <a:effectLst/>
              </a:rPr>
              <a:t>, N.; Crooker, S. A.; Htoon, H. Proximity-Induced Chiral Quantum Light Generation in Strain-Engineered WSE2/NIPS3 </a:t>
            </a:r>
            <a:r>
              <a:rPr lang="en-US" dirty="0" err="1" smtClean="0">
                <a:effectLst/>
              </a:rPr>
              <a:t>Heterostructures</a:t>
            </a:r>
            <a:r>
              <a:rPr lang="en-US" dirty="0" smtClean="0">
                <a:effectLst/>
              </a:rPr>
              <a:t>. </a:t>
            </a:r>
            <a:r>
              <a:rPr lang="en-US" i="1" dirty="0" smtClean="0">
                <a:effectLst/>
              </a:rPr>
              <a:t>Nature Materials</a:t>
            </a:r>
            <a:r>
              <a:rPr lang="en-US" dirty="0" smtClean="0">
                <a:effectLst/>
              </a:rPr>
              <a:t> </a:t>
            </a:r>
            <a:r>
              <a:rPr lang="en-US" b="1" dirty="0" smtClean="0">
                <a:effectLst/>
              </a:rPr>
              <a:t>2023</a:t>
            </a:r>
            <a:r>
              <a:rPr lang="en-US" dirty="0" smtClean="0">
                <a:effectLst/>
              </a:rPr>
              <a:t>. DOI:10.1038/s41563-023-01645-7. </a:t>
            </a:r>
          </a:p>
          <a:p>
            <a:endParaRPr lang="en-US" b="0" i="0" u="none" strike="noStrike" dirty="0">
              <a:effectLst/>
              <a:latin typeface="Source Sans Pro" panose="020B0503030403020204" pitchFamily="34" charset="0"/>
            </a:endParaRPr>
          </a:p>
          <a:p>
            <a:endParaRPr lang="en-US" b="0" i="0" u="none" strike="noStrike" dirty="0" smtClean="0">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1" y="3"/>
            <a:ext cx="12192000" cy="902525"/>
          </a:xfrm>
        </p:spPr>
        <p:txBody>
          <a:bodyPr>
            <a:normAutofit fontScale="90000"/>
          </a:bodyPr>
          <a:lstStyle/>
          <a:p>
            <a:pPr algn="ctr"/>
            <a:r>
              <a:rPr lang="en-US" sz="3600" dirty="0">
                <a:latin typeface="Arial"/>
                <a:cs typeface="Arial"/>
              </a:rPr>
              <a:t/>
            </a:r>
            <a:br>
              <a:rPr lang="en-US" sz="3600" dirty="0">
                <a:latin typeface="Arial"/>
                <a:cs typeface="Arial"/>
              </a:rPr>
            </a:br>
            <a:r>
              <a:rPr lang="en-US" sz="3600" dirty="0">
                <a:latin typeface="Arial"/>
                <a:cs typeface="Arial"/>
              </a:rPr>
              <a:t>Turning Single Photons Chiral by Making </a:t>
            </a:r>
            <a:br>
              <a:rPr lang="en-US" sz="3600" dirty="0">
                <a:latin typeface="Arial"/>
                <a:cs typeface="Arial"/>
              </a:rPr>
            </a:br>
            <a:r>
              <a:rPr lang="en-US" sz="3600" dirty="0">
                <a:latin typeface="Arial"/>
                <a:cs typeface="Arial"/>
              </a:rPr>
              <a:t>a Source and a Magnet Together</a:t>
            </a:r>
            <a:r>
              <a:rPr lang="en-US" sz="2800" i="1" dirty="0">
                <a:solidFill>
                  <a:schemeClr val="tx2"/>
                </a:solidFill>
                <a:effectLst>
                  <a:outerShdw blurRad="38100" dist="38100" dir="2700000" algn="tl">
                    <a:srgbClr val="DDDDDD"/>
                  </a:outerShdw>
                </a:effectLst>
                <a:latin typeface="Arial"/>
                <a:cs typeface="Arial"/>
              </a:rPr>
              <a:t/>
            </a:r>
            <a:br>
              <a:rPr lang="en-US" sz="2800" i="1" dirty="0">
                <a:solidFill>
                  <a:schemeClr val="tx2"/>
                </a:solidFill>
                <a:effectLst>
                  <a:outerShdw blurRad="38100" dist="38100" dir="2700000" algn="tl">
                    <a:srgbClr val="DDDDDD"/>
                  </a:outerShdw>
                </a:effectLst>
                <a:latin typeface="Arial"/>
                <a:cs typeface="Arial"/>
              </a:rPr>
            </a:br>
            <a:endParaRPr lang="en-US" dirty="0"/>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648530" y="1010078"/>
            <a:ext cx="6115342" cy="904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Achievement</a:t>
            </a:r>
          </a:p>
          <a:p>
            <a:r>
              <a:rPr lang="en-US" sz="1600" dirty="0"/>
              <a:t>Strain engineering of WSe</a:t>
            </a:r>
            <a:r>
              <a:rPr lang="en-US" sz="1600" baseline="-25000" dirty="0"/>
              <a:t>2</a:t>
            </a:r>
            <a:r>
              <a:rPr lang="en-US" sz="1600" dirty="0"/>
              <a:t>/NiPS</a:t>
            </a:r>
            <a:r>
              <a:rPr lang="en-US" sz="1600" baseline="-25000" dirty="0"/>
              <a:t>3</a:t>
            </a:r>
            <a:r>
              <a:rPr lang="en-US" sz="1600" dirty="0"/>
              <a:t> </a:t>
            </a:r>
            <a:r>
              <a:rPr lang="en-US" sz="1600" dirty="0" err="1"/>
              <a:t>heterostructure</a:t>
            </a:r>
            <a:r>
              <a:rPr lang="en-US" sz="1600" dirty="0"/>
              <a:t> to exploit proximity interaction for the generation of circularly polarized single photons (i.e., chiral quantum light).</a:t>
            </a:r>
          </a:p>
          <a:p>
            <a:endParaRPr lang="en-US" sz="2000" b="1" dirty="0">
              <a:solidFill>
                <a:srgbClr val="0F6636"/>
              </a:solidFill>
              <a:latin typeface="+mj-lt"/>
              <a:ea typeface="Calibri" pitchFamily="34" charset="0"/>
              <a:cs typeface="Calibri"/>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6876430" y="2631254"/>
            <a:ext cx="5136672" cy="2892888"/>
          </a:xfrm>
          <a:prstGeom prst="rect">
            <a:avLst/>
          </a:prstGeom>
          <a:noFill/>
        </p:spPr>
        <p:txBody>
          <a:bodyPr wrap="square" lIns="0" tIns="0" rIns="0" bIns="0" rtlCol="0">
            <a:noAutofit/>
          </a:bodyPr>
          <a:lstStyle/>
          <a:p>
            <a:r>
              <a:rPr lang="en-US" altLang="ja-JP" b="1" dirty="0">
                <a:solidFill>
                  <a:srgbClr val="0F6636"/>
                </a:solidFill>
                <a:latin typeface="+mj-lt"/>
                <a:ea typeface="Calibri" pitchFamily="34" charset="0"/>
                <a:cs typeface="Calibri"/>
              </a:rPr>
              <a:t>Research Details</a:t>
            </a:r>
          </a:p>
          <a:p>
            <a:pPr marL="171450" indent="-171450">
              <a:spcAft>
                <a:spcPts val="200"/>
              </a:spcAft>
              <a:buFont typeface="Arial" panose="020B0604020202020204" pitchFamily="34" charset="0"/>
              <a:buChar char="•"/>
            </a:pPr>
            <a:r>
              <a:rPr lang="en-US" sz="1400" dirty="0">
                <a:solidFill>
                  <a:prstClr val="black"/>
                </a:solidFill>
              </a:rPr>
              <a:t>Atomic force microscope (AFM) used to create nanoscale indentations on WSe2/NiPS3 heterostructure.</a:t>
            </a:r>
          </a:p>
          <a:p>
            <a:pPr marL="171450" indent="-171450">
              <a:spcAft>
                <a:spcPts val="200"/>
              </a:spcAft>
              <a:buFont typeface="Arial" panose="020B0604020202020204" pitchFamily="34" charset="0"/>
              <a:buChar char="•"/>
            </a:pPr>
            <a:r>
              <a:rPr lang="en-US" sz="1400" dirty="0">
                <a:solidFill>
                  <a:prstClr val="black"/>
                </a:solidFill>
              </a:rPr>
              <a:t>Strain of nano-indentations form quantum light-emitting state in WSe</a:t>
            </a:r>
            <a:r>
              <a:rPr lang="en-US" sz="1400" baseline="-25000" dirty="0">
                <a:solidFill>
                  <a:prstClr val="black"/>
                </a:solidFill>
              </a:rPr>
              <a:t>2</a:t>
            </a:r>
            <a:r>
              <a:rPr lang="en-US" sz="1400" dirty="0">
                <a:solidFill>
                  <a:prstClr val="black"/>
                </a:solidFill>
              </a:rPr>
              <a:t> co-located defect in antiferromagnetic order hosting a local magnetic moment.</a:t>
            </a:r>
          </a:p>
          <a:p>
            <a:pPr marL="171450" indent="-171450">
              <a:spcAft>
                <a:spcPts val="200"/>
              </a:spcAft>
              <a:buFont typeface="Arial" panose="020B0604020202020204" pitchFamily="34" charset="0"/>
              <a:buChar char="•"/>
            </a:pPr>
            <a:r>
              <a:rPr lang="en-US" sz="1400" dirty="0">
                <a:solidFill>
                  <a:prstClr val="black"/>
                </a:solidFill>
              </a:rPr>
              <a:t>Magnetic exchange interaction between localized exciton of WSe</a:t>
            </a:r>
            <a:r>
              <a:rPr lang="en-US" sz="1400" baseline="-25000" dirty="0">
                <a:solidFill>
                  <a:prstClr val="black"/>
                </a:solidFill>
              </a:rPr>
              <a:t>2</a:t>
            </a:r>
            <a:r>
              <a:rPr lang="en-US" sz="1400" dirty="0">
                <a:solidFill>
                  <a:prstClr val="black"/>
                </a:solidFill>
              </a:rPr>
              <a:t> and AFM defect leads to the emission of chiral quantum light.</a:t>
            </a:r>
          </a:p>
          <a:p>
            <a:pPr marL="171450" indent="-171450">
              <a:spcAft>
                <a:spcPts val="200"/>
              </a:spcAft>
              <a:buFont typeface="Arial" panose="020B0604020202020204" pitchFamily="34" charset="0"/>
              <a:buChar char="•"/>
            </a:pPr>
            <a:r>
              <a:rPr lang="en-US" sz="1400" dirty="0">
                <a:solidFill>
                  <a:prstClr val="black"/>
                </a:solidFill>
              </a:rPr>
              <a:t>Scanning diamond NV center microscopy and temperature-dependent magneto photoluminescence experiments prove proximity interaction is responsible for circularly polarized single photon emission. </a:t>
            </a:r>
          </a:p>
          <a:p>
            <a:pPr marL="511175" lvl="1" indent="-285750" fontAlgn="base">
              <a:spcAft>
                <a:spcPts val="300"/>
              </a:spcAft>
              <a:buFont typeface="Arial" panose="020B0604020202020204" pitchFamily="34" charset="0"/>
              <a:buChar char="•"/>
            </a:pPr>
            <a:endParaRPr lang="en-US" sz="1600" dirty="0">
              <a:latin typeface="+mj-lt"/>
            </a:endParaRPr>
          </a:p>
        </p:txBody>
      </p:sp>
      <p:sp>
        <p:nvSpPr>
          <p:cNvPr id="12" name="TextBox 11">
            <a:extLst>
              <a:ext uri="{FF2B5EF4-FFF2-40B4-BE49-F238E27FC236}">
                <a16:creationId xmlns:a16="http://schemas.microsoft.com/office/drawing/2014/main" id="{59E5A144-7E9E-487C-8E31-0FE4415AA73E}"/>
              </a:ext>
            </a:extLst>
          </p:cNvPr>
          <p:cNvSpPr txBox="1"/>
          <p:nvPr/>
        </p:nvSpPr>
        <p:spPr>
          <a:xfrm>
            <a:off x="6876430" y="1006551"/>
            <a:ext cx="5315569" cy="1624703"/>
          </a:xfrm>
          <a:prstGeom prst="rect">
            <a:avLst/>
          </a:prstGeom>
          <a:noFill/>
        </p:spPr>
        <p:txBody>
          <a:bodyPr wrap="square" lIns="0" tIns="0" rIns="0" bIns="0" rtlCol="0">
            <a:noAutofit/>
          </a:bodyPr>
          <a:lstStyle/>
          <a:p>
            <a:r>
              <a:rPr lang="en-US" altLang="ja-JP" b="1" dirty="0">
                <a:solidFill>
                  <a:srgbClr val="0F6636"/>
                </a:solidFill>
                <a:latin typeface="+mj-lt"/>
                <a:ea typeface="Calibri" pitchFamily="34" charset="0"/>
                <a:cs typeface="Calibri"/>
              </a:rPr>
              <a:t>Significance and Impact</a:t>
            </a:r>
          </a:p>
          <a:p>
            <a:pPr marL="182880" indent="-182880">
              <a:buFont typeface="Arial" panose="020B0604020202020204" pitchFamily="34" charset="0"/>
              <a:buChar char="•"/>
            </a:pPr>
            <a:r>
              <a:rPr lang="en-US" sz="1400" dirty="0">
                <a:solidFill>
                  <a:srgbClr val="000000"/>
                </a:solidFill>
                <a:cs typeface="Calibri"/>
              </a:rPr>
              <a:t>Chiral quantum light emitters as the key component for non-reciprocal single-photon devices and deterministic spin–photon interfaces for quantum networks.</a:t>
            </a:r>
          </a:p>
          <a:p>
            <a:pPr marL="182880" indent="-182880">
              <a:buFont typeface="Arial" panose="020B0604020202020204" pitchFamily="34" charset="0"/>
              <a:buChar char="•"/>
            </a:pPr>
            <a:r>
              <a:rPr lang="en-US" sz="1400" dirty="0">
                <a:solidFill>
                  <a:srgbClr val="000000"/>
                </a:solidFill>
                <a:cs typeface="Calibri"/>
              </a:rPr>
              <a:t>Exploit of proximity interactions as the effective route toward realization of quantum functionalities.</a:t>
            </a:r>
            <a:endParaRPr lang="en-US" sz="1400" dirty="0"/>
          </a:p>
          <a:p>
            <a:endParaRPr lang="en-US" altLang="ja-JP" sz="2000" b="1" dirty="0">
              <a:solidFill>
                <a:srgbClr val="0F6636"/>
              </a:solidFill>
              <a:latin typeface="+mj-lt"/>
              <a:ea typeface="Calibri" pitchFamily="34" charset="0"/>
              <a:cs typeface="Calibri"/>
            </a:endParaRPr>
          </a:p>
        </p:txBody>
      </p:sp>
      <p:pic>
        <p:nvPicPr>
          <p:cNvPr id="8" name="Picture 2" descr="ORNL, partners receive $115 million to establish Quantum Science Center |  ORNL">
            <a:extLst>
              <a:ext uri="{FF2B5EF4-FFF2-40B4-BE49-F238E27FC236}">
                <a16:creationId xmlns:a16="http://schemas.microsoft.com/office/drawing/2014/main" id="{48834A64-B245-40CD-E43C-77B24E0D3DB3}"/>
              </a:ext>
            </a:extLst>
          </p:cNvPr>
          <p:cNvPicPr>
            <a:picLocks noChangeAspect="1"/>
          </p:cNvPicPr>
          <p:nvPr/>
        </p:nvPicPr>
        <p:blipFill>
          <a:blip r:embed="rId3"/>
          <a:stretch>
            <a:fillRect/>
          </a:stretch>
        </p:blipFill>
        <p:spPr>
          <a:xfrm>
            <a:off x="8600929" y="6354466"/>
            <a:ext cx="795345" cy="284158"/>
          </a:xfrm>
          <a:prstGeom prst="rect">
            <a:avLst/>
          </a:prstGeom>
          <a:noFill/>
          <a:ln w="9525">
            <a:noFill/>
          </a:ln>
        </p:spPr>
      </p:pic>
      <p:pic>
        <p:nvPicPr>
          <p:cNvPr id="9" name="Picture 8">
            <a:extLst>
              <a:ext uri="{FF2B5EF4-FFF2-40B4-BE49-F238E27FC236}">
                <a16:creationId xmlns:a16="http://schemas.microsoft.com/office/drawing/2014/main" id="{F342E219-73C2-C6A1-078B-1E4A7298350C}"/>
              </a:ext>
            </a:extLst>
          </p:cNvPr>
          <p:cNvPicPr>
            <a:picLocks noChangeAspect="1"/>
          </p:cNvPicPr>
          <p:nvPr/>
        </p:nvPicPr>
        <p:blipFill rotWithShape="1">
          <a:blip r:embed="rId4"/>
          <a:srcRect r="8176" b="-893"/>
          <a:stretch/>
        </p:blipFill>
        <p:spPr>
          <a:xfrm>
            <a:off x="9487585" y="6319904"/>
            <a:ext cx="659852" cy="318720"/>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8EB3F88-79A7-03F3-DA1C-5631B3D694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8748" y="6308056"/>
            <a:ext cx="915993" cy="317163"/>
          </a:xfrm>
          <a:prstGeom prst="rect">
            <a:avLst/>
          </a:prstGeom>
        </p:spPr>
      </p:pic>
      <p:pic>
        <p:nvPicPr>
          <p:cNvPr id="33" name="Picture 32">
            <a:extLst>
              <a:ext uri="{FF2B5EF4-FFF2-40B4-BE49-F238E27FC236}">
                <a16:creationId xmlns:a16="http://schemas.microsoft.com/office/drawing/2014/main" id="{086072EE-9260-63D3-6C06-A231858233DE}"/>
              </a:ext>
            </a:extLst>
          </p:cNvPr>
          <p:cNvPicPr>
            <a:picLocks noChangeAspect="1"/>
          </p:cNvPicPr>
          <p:nvPr/>
        </p:nvPicPr>
        <p:blipFill>
          <a:blip r:embed="rId6"/>
          <a:stretch>
            <a:fillRect/>
          </a:stretch>
        </p:blipFill>
        <p:spPr>
          <a:xfrm>
            <a:off x="11246052" y="6319903"/>
            <a:ext cx="767052" cy="305315"/>
          </a:xfrm>
          <a:prstGeom prst="rect">
            <a:avLst/>
          </a:prstGeom>
        </p:spPr>
      </p:pic>
      <p:pic>
        <p:nvPicPr>
          <p:cNvPr id="13" name="Picture 12">
            <a:extLst>
              <a:ext uri="{FF2B5EF4-FFF2-40B4-BE49-F238E27FC236}">
                <a16:creationId xmlns:a16="http://schemas.microsoft.com/office/drawing/2014/main" id="{48AF227F-1140-F65F-106D-9093A21BA38A}"/>
              </a:ext>
            </a:extLst>
          </p:cNvPr>
          <p:cNvPicPr>
            <a:picLocks noChangeAspect="1"/>
          </p:cNvPicPr>
          <p:nvPr/>
        </p:nvPicPr>
        <p:blipFill>
          <a:blip r:embed="rId7"/>
          <a:stretch>
            <a:fillRect/>
          </a:stretch>
        </p:blipFill>
        <p:spPr>
          <a:xfrm>
            <a:off x="263250" y="2144857"/>
            <a:ext cx="4025117" cy="2594953"/>
          </a:xfrm>
          <a:prstGeom prst="rect">
            <a:avLst/>
          </a:prstGeom>
        </p:spPr>
      </p:pic>
      <p:sp>
        <p:nvSpPr>
          <p:cNvPr id="14" name="Rectangle 13"/>
          <p:cNvSpPr/>
          <p:nvPr/>
        </p:nvSpPr>
        <p:spPr>
          <a:xfrm>
            <a:off x="6876431" y="5662183"/>
            <a:ext cx="5315569" cy="520595"/>
          </a:xfrm>
          <a:prstGeom prst="rect">
            <a:avLst/>
          </a:prstGeom>
          <a:solidFill>
            <a:schemeClr val="bg1">
              <a:alpha val="44000"/>
            </a:schemeClr>
          </a:solidFill>
        </p:spPr>
        <p:txBody>
          <a:bodyPr wrap="square">
            <a:noAutofit/>
          </a:bodyPr>
          <a:lstStyle/>
          <a:p>
            <a:r>
              <a:rPr lang="en-US" sz="1000" dirty="0"/>
              <a:t>Li, X.; Jones, A. C.; Choi, J.; Zhao, H.; </a:t>
            </a:r>
            <a:r>
              <a:rPr lang="en-US" sz="1000" dirty="0" err="1"/>
              <a:t>Chandrasekaran</a:t>
            </a:r>
            <a:r>
              <a:rPr lang="en-US" sz="1000" dirty="0"/>
              <a:t>, V.; Pettes, M. T.; Piryatinski, A.; </a:t>
            </a:r>
            <a:r>
              <a:rPr lang="en-US" sz="1000" dirty="0" err="1"/>
              <a:t>Sinitsyn</a:t>
            </a:r>
            <a:r>
              <a:rPr lang="en-US" sz="1000" dirty="0"/>
              <a:t>, N.; Crooker, S. A.; Han Htoon, H. Proximity-induced Chiral Quantum Light Generation in Strain-engineered WSe</a:t>
            </a:r>
            <a:r>
              <a:rPr lang="en-US" sz="1000" baseline="-25000" dirty="0"/>
              <a:t>2</a:t>
            </a:r>
            <a:r>
              <a:rPr lang="en-US" sz="1000" dirty="0"/>
              <a:t>/NiPS</a:t>
            </a:r>
            <a:r>
              <a:rPr lang="en-US" sz="1000" baseline="-25000" dirty="0"/>
              <a:t>3</a:t>
            </a:r>
            <a:r>
              <a:rPr lang="en-US" sz="1000" dirty="0"/>
              <a:t> </a:t>
            </a:r>
            <a:r>
              <a:rPr lang="en-US" sz="1000" dirty="0" err="1"/>
              <a:t>Heterostructures</a:t>
            </a:r>
            <a:r>
              <a:rPr lang="en-US" sz="1000" dirty="0"/>
              <a:t>. </a:t>
            </a:r>
            <a:r>
              <a:rPr lang="en-US" sz="1000" i="1" dirty="0"/>
              <a:t>Nature Materials</a:t>
            </a:r>
            <a:r>
              <a:rPr lang="en-US" sz="1000" dirty="0"/>
              <a:t> 2023</a:t>
            </a:r>
          </a:p>
        </p:txBody>
      </p:sp>
      <p:sp>
        <p:nvSpPr>
          <p:cNvPr id="15" name="TextBox 14">
            <a:extLst>
              <a:ext uri="{FF2B5EF4-FFF2-40B4-BE49-F238E27FC236}">
                <a16:creationId xmlns:a16="http://schemas.microsoft.com/office/drawing/2014/main" id="{8AD773A7-2BA3-D54B-3651-1B8E3F140DCA}"/>
              </a:ext>
            </a:extLst>
          </p:cNvPr>
          <p:cNvSpPr txBox="1"/>
          <p:nvPr/>
        </p:nvSpPr>
        <p:spPr>
          <a:xfrm>
            <a:off x="263250" y="4789657"/>
            <a:ext cx="3791433" cy="805430"/>
          </a:xfrm>
          <a:prstGeom prst="rect">
            <a:avLst/>
          </a:prstGeom>
          <a:noFill/>
        </p:spPr>
        <p:txBody>
          <a:bodyPr wrap="square" lIns="0" tIns="0" rIns="0" bIns="0" rtlCol="0">
            <a:noAutofit/>
          </a:bodyPr>
          <a:lstStyle/>
          <a:p>
            <a:r>
              <a:rPr lang="en-US" sz="1000" dirty="0"/>
              <a:t>Quantum states emitting circularly polarized single photons (yellow and purple spirals) are created by stacking a monolayer semiconductor (WSe</a:t>
            </a:r>
            <a:r>
              <a:rPr lang="en-US" sz="1000" baseline="-25000" dirty="0"/>
              <a:t>2 </a:t>
            </a:r>
            <a:r>
              <a:rPr lang="en-US" sz="1000" dirty="0"/>
              <a:t>top layer) and an antiferromagnetic NiPS</a:t>
            </a:r>
            <a:r>
              <a:rPr lang="en-US" sz="1000" baseline="-25000" dirty="0"/>
              <a:t>3</a:t>
            </a:r>
            <a:r>
              <a:rPr lang="en-US" sz="1000" dirty="0"/>
              <a:t> crystal (bottom layer) and straining them with nanoscale indentations.  </a:t>
            </a:r>
            <a:r>
              <a:rPr lang="en-US" sz="900" i="1" dirty="0" smtClean="0"/>
              <a:t>Image </a:t>
            </a:r>
            <a:r>
              <a:rPr lang="en-US" sz="900" i="1" dirty="0" smtClean="0"/>
              <a:t>credit: Xiangzhi Li</a:t>
            </a:r>
            <a:endParaRPr lang="en-US" sz="900" i="1" dirty="0"/>
          </a:p>
        </p:txBody>
      </p:sp>
      <p:pic>
        <p:nvPicPr>
          <p:cNvPr id="4" name="Picture 3"/>
          <p:cNvPicPr>
            <a:picLocks noChangeAspect="1"/>
          </p:cNvPicPr>
          <p:nvPr/>
        </p:nvPicPr>
        <p:blipFill>
          <a:blip r:embed="rId8"/>
          <a:stretch>
            <a:fillRect/>
          </a:stretch>
        </p:blipFill>
        <p:spPr>
          <a:xfrm>
            <a:off x="4054683" y="5021903"/>
            <a:ext cx="2761109" cy="1360704"/>
          </a:xfrm>
          <a:prstGeom prst="rect">
            <a:avLst/>
          </a:prstGeom>
        </p:spPr>
      </p:pic>
      <p:sp>
        <p:nvSpPr>
          <p:cNvPr id="27" name="TextBox 26">
            <a:extLst>
              <a:ext uri="{FF2B5EF4-FFF2-40B4-BE49-F238E27FC236}">
                <a16:creationId xmlns:a16="http://schemas.microsoft.com/office/drawing/2014/main" id="{BA9C4B71-66FE-E290-419F-5EE4948238A9}"/>
              </a:ext>
            </a:extLst>
          </p:cNvPr>
          <p:cNvSpPr txBox="1"/>
          <p:nvPr/>
        </p:nvSpPr>
        <p:spPr>
          <a:xfrm>
            <a:off x="4508935" y="4211055"/>
            <a:ext cx="2249955" cy="646331"/>
          </a:xfrm>
          <a:prstGeom prst="rect">
            <a:avLst/>
          </a:prstGeom>
          <a:noFill/>
        </p:spPr>
        <p:txBody>
          <a:bodyPr wrap="square" lIns="0" tIns="0" rIns="0" bIns="0" rtlCol="0">
            <a:noAutofit/>
          </a:bodyPr>
          <a:lstStyle/>
          <a:p>
            <a:r>
              <a:rPr lang="en-US" sz="1000" dirty="0"/>
              <a:t>Low-temperature (4K) PL spectra of an indentation show circularly polarized sharp photoluminescence emission from a localized exciton state.</a:t>
            </a:r>
          </a:p>
        </p:txBody>
      </p:sp>
      <p:sp>
        <p:nvSpPr>
          <p:cNvPr id="28" name="TextBox 27">
            <a:extLst>
              <a:ext uri="{FF2B5EF4-FFF2-40B4-BE49-F238E27FC236}">
                <a16:creationId xmlns:a16="http://schemas.microsoft.com/office/drawing/2014/main" id="{8F6B3D8F-DBFA-0DA7-CEE0-76ACD0102D56}"/>
              </a:ext>
            </a:extLst>
          </p:cNvPr>
          <p:cNvSpPr txBox="1"/>
          <p:nvPr/>
        </p:nvSpPr>
        <p:spPr>
          <a:xfrm>
            <a:off x="263250" y="5601097"/>
            <a:ext cx="3791433" cy="531834"/>
          </a:xfrm>
          <a:prstGeom prst="rect">
            <a:avLst/>
          </a:prstGeom>
          <a:noFill/>
        </p:spPr>
        <p:txBody>
          <a:bodyPr wrap="square" lIns="0" tIns="0" rIns="0" bIns="0" rtlCol="0">
            <a:noAutofit/>
          </a:bodyPr>
          <a:lstStyle/>
          <a:p>
            <a:r>
              <a:rPr lang="en-US" sz="1000" dirty="0"/>
              <a:t>Hanbury Brown-Twiss experiment shows that a single circularly polarized photon is emitted per one excitation-emission cycle for 85% of the time. </a:t>
            </a:r>
            <a:r>
              <a:rPr lang="en-US" sz="1000" dirty="0" smtClean="0"/>
              <a:t> </a:t>
            </a:r>
            <a:endParaRPr lang="en-US" sz="1000" dirty="0"/>
          </a:p>
        </p:txBody>
      </p:sp>
      <p:pic>
        <p:nvPicPr>
          <p:cNvPr id="30" name="Picture 29">
            <a:extLst>
              <a:ext uri="{FF2B5EF4-FFF2-40B4-BE49-F238E27FC236}">
                <a16:creationId xmlns:a16="http://schemas.microsoft.com/office/drawing/2014/main" id="{B5874758-7BBD-C92D-452C-E3087286ECF0}"/>
              </a:ext>
            </a:extLst>
          </p:cNvPr>
          <p:cNvPicPr>
            <a:picLocks noChangeAspect="1"/>
          </p:cNvPicPr>
          <p:nvPr/>
        </p:nvPicPr>
        <p:blipFill>
          <a:blip r:embed="rId9"/>
          <a:stretch>
            <a:fillRect/>
          </a:stretch>
        </p:blipFill>
        <p:spPr>
          <a:xfrm>
            <a:off x="4409703" y="1914293"/>
            <a:ext cx="2345391" cy="2252333"/>
          </a:xfrm>
          <a:prstGeom prst="rect">
            <a:avLst/>
          </a:prstGeom>
        </p:spPr>
      </p:pic>
      <p:sp>
        <p:nvSpPr>
          <p:cNvPr id="31" name="TextBox 30">
            <a:extLst>
              <a:ext uri="{FF2B5EF4-FFF2-40B4-BE49-F238E27FC236}">
                <a16:creationId xmlns:a16="http://schemas.microsoft.com/office/drawing/2014/main" id="{51BCAE1A-EBB8-A958-E3FB-58FEE67B287D}"/>
              </a:ext>
            </a:extLst>
          </p:cNvPr>
          <p:cNvSpPr txBox="1"/>
          <p:nvPr/>
        </p:nvSpPr>
        <p:spPr>
          <a:xfrm>
            <a:off x="4647086" y="4027683"/>
            <a:ext cx="2240398" cy="138141"/>
          </a:xfrm>
          <a:prstGeom prst="rect">
            <a:avLst/>
          </a:prstGeom>
          <a:solidFill>
            <a:schemeClr val="bg1"/>
          </a:solidFill>
        </p:spPr>
        <p:txBody>
          <a:bodyPr wrap="square" lIns="0" tIns="0" rIns="0" bIns="0" rtlCol="0">
            <a:noAutofit/>
          </a:bodyPr>
          <a:lstStyle/>
          <a:p>
            <a:r>
              <a:rPr lang="en-US" sz="1000" dirty="0"/>
              <a:t>1.6             Energy (eV)             1.7</a:t>
            </a:r>
          </a:p>
          <a:p>
            <a:endParaRPr lang="en-US" sz="1000" dirty="0"/>
          </a:p>
        </p:txBody>
      </p:sp>
      <p:pic>
        <p:nvPicPr>
          <p:cNvPr id="7" name="Picture 6">
            <a:extLst>
              <a:ext uri="{FF2B5EF4-FFF2-40B4-BE49-F238E27FC236}">
                <a16:creationId xmlns:a16="http://schemas.microsoft.com/office/drawing/2014/main" id="{67FC8E79-36A6-B949-D6A9-10D52D58736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76309" y="6182778"/>
            <a:ext cx="593512" cy="592973"/>
          </a:xfrm>
          <a:prstGeom prst="rect">
            <a:avLst/>
          </a:prstGeom>
        </p:spPr>
      </p:pic>
      <p:sp>
        <p:nvSpPr>
          <p:cNvPr id="34" name="TextBox 33">
            <a:extLst>
              <a:ext uri="{FF2B5EF4-FFF2-40B4-BE49-F238E27FC236}">
                <a16:creationId xmlns:a16="http://schemas.microsoft.com/office/drawing/2014/main" id="{C305B015-D7DB-2C25-5E74-1E5EBFFAF125}"/>
              </a:ext>
            </a:extLst>
          </p:cNvPr>
          <p:cNvSpPr txBox="1"/>
          <p:nvPr/>
        </p:nvSpPr>
        <p:spPr>
          <a:xfrm rot="16200000">
            <a:off x="4080498" y="2783709"/>
            <a:ext cx="813043" cy="162225"/>
          </a:xfrm>
          <a:prstGeom prst="rect">
            <a:avLst/>
          </a:prstGeom>
          <a:solidFill>
            <a:schemeClr val="bg1"/>
          </a:solidFill>
        </p:spPr>
        <p:txBody>
          <a:bodyPr wrap="none" lIns="0" tIns="0" rIns="0" bIns="0" rtlCol="0">
            <a:noAutofit/>
          </a:bodyPr>
          <a:lstStyle/>
          <a:p>
            <a:r>
              <a:rPr lang="en-US" sz="1000" dirty="0"/>
              <a:t>PL intensity </a:t>
            </a:r>
          </a:p>
        </p:txBody>
      </p:sp>
      <p:sp>
        <p:nvSpPr>
          <p:cNvPr id="35" name="Arrow: Down 39">
            <a:extLst>
              <a:ext uri="{FF2B5EF4-FFF2-40B4-BE49-F238E27FC236}">
                <a16:creationId xmlns:a16="http://schemas.microsoft.com/office/drawing/2014/main" id="{4386506F-C5ED-EBFD-6EF1-44B2180AABCC}"/>
              </a:ext>
            </a:extLst>
          </p:cNvPr>
          <p:cNvSpPr/>
          <p:nvPr/>
        </p:nvSpPr>
        <p:spPr>
          <a:xfrm rot="16200000">
            <a:off x="3895675" y="5572197"/>
            <a:ext cx="179179" cy="260115"/>
          </a:xfrm>
          <a:prstGeom prst="downArrow">
            <a:avLst/>
          </a:prstGeom>
          <a:solidFill>
            <a:srgbClr val="106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7102" y="6323921"/>
            <a:ext cx="1602515" cy="314703"/>
          </a:xfrm>
          <a:prstGeom prst="rect">
            <a:avLst/>
          </a:prstGeom>
        </p:spPr>
      </p:pic>
    </p:spTree>
    <p:extLst>
      <p:ext uri="{BB962C8B-B14F-4D97-AF65-F5344CB8AC3E}">
        <p14:creationId xmlns:p14="http://schemas.microsoft.com/office/powerpoint/2010/main" val="193065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12123</TotalTime>
  <Words>950</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Corbel</vt:lpstr>
      <vt:lpstr>Source Sans Pro</vt:lpstr>
      <vt:lpstr>Verdana</vt:lpstr>
      <vt:lpstr>Wingdings 3</vt:lpstr>
      <vt:lpstr>DOE SC Theme - Green v13 (16x9)</vt:lpstr>
      <vt:lpstr> Turning Single Photons Chiral by Making  a Source and a Magnet Together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Baker, Stacy Leigh</cp:lastModifiedBy>
  <cp:revision>466</cp:revision>
  <cp:lastPrinted>2021-03-18T13:29:33Z</cp:lastPrinted>
  <dcterms:created xsi:type="dcterms:W3CDTF">2020-04-15T21:20:35Z</dcterms:created>
  <dcterms:modified xsi:type="dcterms:W3CDTF">2023-08-28T17:15:36Z</dcterms:modified>
</cp:coreProperties>
</file>