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sldIdLst>
    <p:sldId id="194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1E1A0C-325D-2718-028C-2EF09A114F58}" name="Church, Michael (CONTR)" initials="C(" userId="S::michael.church@science.doe.gov::479f6357-057b-45eb-85ae-b0563a2bd212" providerId="AD"/>
  <p188:author id="{246F786B-FCDF-1919-4FE6-B6E91F74E9A6}" name="Houston, Karyn (EXT)" initials="HK(" userId="S::Karyn.Houston@science.doe.gov::9349e374-4c09-49c7-a2cb-2b4b72d75c3e" providerId="AD"/>
  <p188:author id="{233E85B2-6FE5-A7D4-E8C7-2EC7C2B7CC00}" name="Kinney, Adam" initials="RK" userId="S::Adam.Kinney@science.doe.gov::997506a0-0f54-4d76-990e-b5a50ed5f116" providerId="AD"/>
  <p188:author id="{C034EADE-F057-9E0E-4987-90EC67665423}" name="Michael Church" initials="MC" userId="S::Michael.Church@science.doe.gov::479f6357-057b-45eb-85ae-b0563a2bd212" providerId="AD"/>
  <p188:author id="{1E31F5E1-970A-03C2-A400-64CD0F4F79B1}" name="Mikhail Zhernenkov" initials="MZ" userId="S::Mikhail.Zhernenkov@science.doe.gov::7c953c3a-5f07-4f77-b7f7-b5dbf125bb71" providerId="AD"/>
  <p188:author id="{B2412FF7-AAA0-3732-506D-2D78470574D9}" name="Keavney, Dava" initials="KD" userId="S::Dava.Keavney@science.doe.gov::36a3175f-9503-446e-879c-6ad2048a5c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36A"/>
    <a:srgbClr val="333333"/>
    <a:srgbClr val="555555"/>
    <a:srgbClr val="3B5458"/>
    <a:srgbClr val="541D14"/>
    <a:srgbClr val="072815"/>
    <a:srgbClr val="0D212F"/>
    <a:srgbClr val="0B2C45"/>
    <a:srgbClr val="F8F8F8"/>
    <a:srgbClr val="1628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954C03-F464-A633-3944-F591ECBA64AC}" v="27" dt="2024-01-16T19:29:52.218"/>
    <p1510:client id="{7C850C72-03DF-4F7D-96C8-A57D42EFC934}" v="160" dt="2024-01-16T19:26:10.0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267" autoAdjust="0"/>
  </p:normalViewPr>
  <p:slideViewPr>
    <p:cSldViewPr snapToGrid="0">
      <p:cViewPr varScale="1">
        <p:scale>
          <a:sx n="113" d="100"/>
          <a:sy n="113" d="100"/>
        </p:scale>
        <p:origin x="2016"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04AAC-AABB-4199-9EB4-05C09D18F960}" type="datetimeFigureOut">
              <a:rPr lang="en-US" smtClean="0"/>
              <a:t>3/3/2025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3856A-75D2-42A6-90A7-46D3019DB1E5}" type="slidenum">
              <a:rPr lang="en-US" smtClean="0"/>
              <a:t>‹#›</a:t>
            </a:fld>
            <a:endParaRPr lang="en-US"/>
          </a:p>
        </p:txBody>
      </p:sp>
    </p:spTree>
    <p:extLst>
      <p:ext uri="{BB962C8B-B14F-4D97-AF65-F5344CB8AC3E}">
        <p14:creationId xmlns:p14="http://schemas.microsoft.com/office/powerpoint/2010/main" val="3539773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1-2 paragraph description of highlight</a:t>
            </a:r>
            <a:r>
              <a:rPr kumimoji="0" lang="en-US" sz="1200" b="0" i="0" u="none" strike="noStrike" kern="1200" cap="none" spc="0" normalizeH="0" baseline="0" noProof="0" dirty="0">
                <a:ln>
                  <a:noFill/>
                </a:ln>
                <a:solidFill>
                  <a:prstClr val="black"/>
                </a:solidFill>
                <a:effectLst/>
                <a:uLnTx/>
                <a:uFillTx/>
                <a:latin typeface="Arial"/>
                <a:ea typeface="+mn-ea"/>
                <a:cs typeface="Arial"/>
              </a:rPr>
              <a:t> – </a:t>
            </a:r>
          </a:p>
          <a:p>
            <a:pPr marL="0" marR="0" lvl="0" indent="0" algn="l" defTabSz="922264" rtl="0" eaLnBrk="1" fontAlgn="auto" latinLnBrk="0" hangingPunct="1">
              <a:lnSpc>
                <a:spcPct val="100000"/>
              </a:lnSpc>
              <a:spcBef>
                <a:spcPts val="0"/>
              </a:spcBef>
              <a:spcAft>
                <a:spcPts val="0"/>
              </a:spcAft>
              <a:buClrTx/>
              <a:buSzTx/>
              <a:buFontTx/>
              <a:buNone/>
              <a:tabLst/>
              <a:defRPr/>
            </a:pPr>
            <a:r>
              <a:rPr lang="en-US" dirty="0"/>
              <a:t>Quantum sensing promises to revolutionize sensing applications by employing quantum states of light or matter as sensing probes. Photons are the clear choice as quantum probes for remote sensing because they can travel to and interact with a distant target. Existing schemes are mainly based on the quantum illumination framework, which requires a quantum memory to store a single photon of an initially entangled pair until its twin reflects off a target and returns for final correlation measurements. Existing demonstrations are limited to tabletop experiments, and expanding the sensing range faces various roadblocks, including long-time quantum storage and photon loss and noise when transmitting quantum signals over long distances. We propose a novel quantum sensing framework that addresses these challenges using quantum frequency combs with path identity for remote sensing of signatures (“</a:t>
            </a:r>
            <a:r>
              <a:rPr lang="en-US" dirty="0" err="1"/>
              <a:t>qCOMBPASS</a:t>
            </a:r>
            <a:r>
              <a:rPr lang="en-US" dirty="0"/>
              <a:t>”). The combination of one key quantum phenomenon and two quantum resources, namely quantum induced coherence by path identity, quantum frequency combs, and two-mode squeezed light, allows for quantum remote sensing without requiring a quantum memory. The proposed scheme is akin to a quantum radar based on entangled frequency comb pairs that uses path identity to detect/range/sense a remote target of interest by measuring pulses of one comb in the pair that never flew to target, but that contains target information “teleported” by quantum-induced coherence from the other comb in the pair that did fly to target but is not detected. We develop the basic </a:t>
            </a:r>
            <a:r>
              <a:rPr lang="en-US" dirty="0" err="1"/>
              <a:t>qCOMBPASS</a:t>
            </a:r>
            <a:r>
              <a:rPr lang="en-US" dirty="0"/>
              <a:t> theory, analyze the properties of the </a:t>
            </a:r>
            <a:r>
              <a:rPr lang="en-US" dirty="0" err="1"/>
              <a:t>qCOMBPASS</a:t>
            </a:r>
            <a:r>
              <a:rPr lang="en-US" dirty="0"/>
              <a:t> transceiver, and introduce the </a:t>
            </a:r>
            <a:r>
              <a:rPr lang="en-US" dirty="0" err="1"/>
              <a:t>qCOMBPASS</a:t>
            </a:r>
            <a:r>
              <a:rPr lang="en-US" dirty="0"/>
              <a:t> equation – a quantum analog of the well-known LIDAR equation in classical remote sensing. We also describe an experimental scheme to demonstrate the concept using two-mode squeezed quantum combs. </a:t>
            </a:r>
            <a:r>
              <a:rPr lang="en-US" dirty="0" err="1"/>
              <a:t>qCOMBPASS</a:t>
            </a:r>
            <a:r>
              <a:rPr lang="en-US" dirty="0"/>
              <a:t> can strongly impact various applications in remote quantum sensing, imaging, metrology, and communications. These include detection and ranging of low-reflectivity objects, measurement of small displacements of a remote target with precision beyond the standard quantum limit (SQL), standoff hyperspectral quantum imaging, discreet surveillance from space with low detection probability (LPD, detect without being detected), very-long-baseline interferometry, quantum Doppler sensing, quantum clock synchronization, and networks of distributed quantum sensors. </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Acknowledgements</a:t>
            </a:r>
            <a:r>
              <a:rPr kumimoji="0" lang="en-US" sz="1200" b="0" i="0" u="none" strike="noStrike" kern="1200" cap="none" spc="0" normalizeH="0" baseline="0" noProof="0" dirty="0">
                <a:ln>
                  <a:noFill/>
                </a:ln>
                <a:solidFill>
                  <a:prstClr val="black"/>
                </a:solidFill>
                <a:effectLst/>
                <a:uLnTx/>
                <a:uFillTx/>
                <a:latin typeface="+mn-lt"/>
                <a:ea typeface="+mn-ea"/>
                <a:cs typeface="+mn-cs"/>
              </a:rPr>
              <a:t> – </a:t>
            </a:r>
          </a:p>
          <a:p>
            <a:r>
              <a:rPr lang="en-US" dirty="0"/>
              <a:t>Contributions. DD conceived </a:t>
            </a:r>
            <a:r>
              <a:rPr lang="en-US" dirty="0" err="1"/>
              <a:t>qCOMBPASS</a:t>
            </a:r>
            <a:r>
              <a:rPr lang="en-US" dirty="0"/>
              <a:t> and developed the theory. TV contributed to the theoretical analysis of the path identity operation in the non-perturbative case. YC conducted the experimental demonstration of ZWM with a </a:t>
            </a:r>
            <a:r>
              <a:rPr lang="en-US" dirty="0" err="1"/>
              <a:t>cw</a:t>
            </a:r>
            <a:r>
              <a:rPr lang="en-US" dirty="0"/>
              <a:t> laser. AA made feasibility studies of experimental schemes. HTC performed experiment-theory analysis. PM did the full study of the </a:t>
            </a:r>
            <a:r>
              <a:rPr lang="en-US" dirty="0" err="1"/>
              <a:t>qCOMBPASS</a:t>
            </a:r>
            <a:r>
              <a:rPr lang="en-US" dirty="0"/>
              <a:t> equation and its distance scaling. AA, HTC, and DD designed the experimental implementation. All authors contributed to the writing of the manuscript.</a:t>
            </a:r>
          </a:p>
          <a:p>
            <a:r>
              <a:rPr lang="en-US" dirty="0"/>
              <a:t>Acknowledgments. We are grateful to J. Cox for insightful discussions on </a:t>
            </a:r>
            <a:r>
              <a:rPr lang="en-US" dirty="0" err="1"/>
              <a:t>qCOMBPASS</a:t>
            </a:r>
            <a:r>
              <a:rPr lang="en-US" dirty="0"/>
              <a:t>. We also acknowledge discussions with N. </a:t>
            </a:r>
            <a:r>
              <a:rPr lang="en-US" dirty="0" err="1"/>
              <a:t>Dallmann</a:t>
            </a:r>
            <a:r>
              <a:rPr lang="en-US" dirty="0"/>
              <a:t>, M. Everhart-Erickson, L.P. Garcia Pintos Barcia, W. </a:t>
            </a:r>
            <a:r>
              <a:rPr lang="en-US" dirty="0" err="1"/>
              <a:t>Kort</a:t>
            </a:r>
            <a:r>
              <a:rPr lang="en-US" dirty="0"/>
              <a:t>-Kamp, A. </a:t>
            </a:r>
            <a:r>
              <a:rPr lang="en-US" dirty="0" err="1"/>
              <a:t>López</a:t>
            </a:r>
            <a:r>
              <a:rPr lang="en-US" dirty="0"/>
              <a:t> Rubio, M. Lucero, R. </a:t>
            </a:r>
            <a:r>
              <a:rPr lang="en-US" dirty="0" err="1"/>
              <a:t>Menzel</a:t>
            </a:r>
            <a:r>
              <a:rPr lang="en-US" dirty="0"/>
              <a:t>, R. Newell, A. </a:t>
            </a:r>
            <a:r>
              <a:rPr lang="en-US" dirty="0" err="1"/>
              <a:t>Touil</a:t>
            </a:r>
            <a:r>
              <a:rPr lang="en-US" dirty="0"/>
              <a:t>, M. Wallace, and W. Zurek. Special thanks go to Profs. M. Cho and T.Y. Yoon at Korea University for crucial insights into frequency comb single-photon interferometry, and to Prof. M. Endo at University of Tokyo for discussions on photon squeezing. This work was supported by Los Alamos National Laboratory LDRD program. AA and HTC acknowledge partial support from the Center for Integrated Nanotechnologies.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Arial"/>
              </a:rPr>
              <a:t>https://arxiv.org/html/2410.07044v1</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06636"/>
              </a:solidFill>
              <a:effectLst/>
              <a:uLnTx/>
              <a:uFillTx/>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en-US"/>
              <a:t>Click to edit title </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subtitle</a:t>
            </a:r>
          </a:p>
        </p:txBody>
      </p:sp>
      <p:sp>
        <p:nvSpPr>
          <p:cNvPr id="4" name="Date Placeholder 3"/>
          <p:cNvSpPr>
            <a:spLocks noGrp="1"/>
          </p:cNvSpPr>
          <p:nvPr>
            <p:ph type="dt" sz="half" idx="10"/>
          </p:nvPr>
        </p:nvSpPr>
        <p:spPr>
          <a:xfrm>
            <a:off x="2928257" y="6413161"/>
            <a:ext cx="968829" cy="365125"/>
          </a:xfrm>
          <a:prstGeom prst="rect">
            <a:avLst/>
          </a:prstGeom>
        </p:spPr>
        <p:txBody>
          <a:bodyPr/>
          <a:lstStyle>
            <a:lvl1pPr algn="r">
              <a:defRPr sz="1100"/>
            </a:lvl1pPr>
          </a:lstStyle>
          <a:p>
            <a:fld id="{8F182ACA-94E5-43E6-83F8-799916BA6B59}" type="datetime1">
              <a:rPr lang="en-US" smtClean="0"/>
              <a:pPr/>
              <a:t>3/3/2025</a:t>
            </a:fld>
            <a:endParaRPr lang="en-US"/>
          </a:p>
        </p:txBody>
      </p:sp>
      <p:sp>
        <p:nvSpPr>
          <p:cNvPr id="5" name="Footer Placeholder 4"/>
          <p:cNvSpPr>
            <a:spLocks noGrp="1"/>
          </p:cNvSpPr>
          <p:nvPr>
            <p:ph type="ftr" sz="quarter" idx="11"/>
          </p:nvPr>
        </p:nvSpPr>
        <p:spPr>
          <a:xfrm>
            <a:off x="4038600" y="6413160"/>
            <a:ext cx="4114800" cy="365125"/>
          </a:xfrm>
          <a:prstGeom prst="rect">
            <a:avLst/>
          </a:prstGeom>
        </p:spPr>
        <p:txBody>
          <a:bodyPr/>
          <a:lstStyle>
            <a:lvl1pPr>
              <a:defRPr sz="1100"/>
            </a:lvl1pPr>
          </a:lstStyle>
          <a:p>
            <a:endParaRPr lang="en-US"/>
          </a:p>
        </p:txBody>
      </p:sp>
      <p:sp>
        <p:nvSpPr>
          <p:cNvPr id="6" name="Rectangle 5"/>
          <p:cNvSpPr/>
          <p:nvPr userDrawn="1"/>
        </p:nvSpPr>
        <p:spPr>
          <a:xfrm>
            <a:off x="0" y="5622878"/>
            <a:ext cx="12192000" cy="1235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32289" y="5815220"/>
            <a:ext cx="4894439" cy="901108"/>
          </a:xfrm>
          <a:prstGeom prst="rect">
            <a:avLst/>
          </a:prstGeom>
        </p:spPr>
      </p:pic>
      <p:sp>
        <p:nvSpPr>
          <p:cNvPr id="8" name="TextBox 7"/>
          <p:cNvSpPr txBox="1"/>
          <p:nvPr userDrawn="1"/>
        </p:nvSpPr>
        <p:spPr>
          <a:xfrm>
            <a:off x="7162800" y="5917273"/>
            <a:ext cx="5029200" cy="646331"/>
          </a:xfrm>
          <a:prstGeom prst="rect">
            <a:avLst/>
          </a:prstGeom>
          <a:noFill/>
        </p:spPr>
        <p:txBody>
          <a:bodyPr wrap="square" rtlCol="0">
            <a:spAutoFit/>
          </a:bodyPr>
          <a:lstStyle/>
          <a:p>
            <a:pPr algn="ctr"/>
            <a:r>
              <a:rPr lang="en-US" sz="3600">
                <a:solidFill>
                  <a:schemeClr val="accent1"/>
                </a:solidFill>
                <a:latin typeface="+mj-lt"/>
              </a:rPr>
              <a:t>https://science.osti.gov/</a:t>
            </a:r>
          </a:p>
        </p:txBody>
      </p:sp>
    </p:spTree>
    <p:extLst>
      <p:ext uri="{BB962C8B-B14F-4D97-AF65-F5344CB8AC3E}">
        <p14:creationId xmlns:p14="http://schemas.microsoft.com/office/powerpoint/2010/main" val="396370745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8" name="Rectangle 7">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141171849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0" name="TextBox 9"/>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41304244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554804-D3F1-4E4C-9D0A-99063A42E6CF}"/>
              </a:ext>
            </a:extLst>
          </p:cNvPr>
          <p:cNvSpPr/>
          <p:nvPr userDrawn="1"/>
        </p:nvSpPr>
        <p:spPr>
          <a:xfrm>
            <a:off x="533399" y="365125"/>
            <a:ext cx="11125199" cy="6006645"/>
          </a:xfrm>
          <a:prstGeom prst="rect">
            <a:avLst/>
          </a:prstGeom>
          <a:solidFill>
            <a:schemeClr val="bg1"/>
          </a:solidFill>
          <a:ln>
            <a:noFill/>
          </a:ln>
          <a:effectLst>
            <a:outerShdw blurRad="393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BD320D-9AE5-495A-8DCF-E560C7CE6942}"/>
              </a:ext>
            </a:extLst>
          </p:cNvPr>
          <p:cNvSpPr>
            <a:spLocks noGrp="1"/>
          </p:cNvSpPr>
          <p:nvPr>
            <p:ph type="title" hasCustomPrompt="1"/>
          </p:nvPr>
        </p:nvSpPr>
        <p:spPr>
          <a:xfrm>
            <a:off x="533399" y="365125"/>
            <a:ext cx="11125199" cy="1325563"/>
          </a:xfrm>
          <a:noFill/>
          <a:effectLst/>
        </p:spPr>
        <p:txBody>
          <a:bodyPr>
            <a:normAutofit/>
          </a:bodyPr>
          <a:lstStyle>
            <a:lvl1pPr>
              <a:defRPr sz="3200">
                <a:latin typeface="Arial Black" panose="020B0A04020102020204" pitchFamily="34" charset="0"/>
              </a:defRPr>
            </a:lvl1pPr>
          </a:lstStyle>
          <a:p>
            <a:r>
              <a:rPr lang="en-US"/>
              <a:t>CLICK TO EDIT MASTER TITLE STYLE</a:t>
            </a:r>
          </a:p>
        </p:txBody>
      </p:sp>
      <p:sp>
        <p:nvSpPr>
          <p:cNvPr id="8" name="Content Placeholder 7">
            <a:extLst>
              <a:ext uri="{FF2B5EF4-FFF2-40B4-BE49-F238E27FC236}">
                <a16:creationId xmlns:a16="http://schemas.microsoft.com/office/drawing/2014/main" id="{8FA30B88-A952-44AD-A005-15181C4C3821}"/>
              </a:ext>
            </a:extLst>
          </p:cNvPr>
          <p:cNvSpPr>
            <a:spLocks noGrp="1"/>
          </p:cNvSpPr>
          <p:nvPr>
            <p:ph sz="quarter" idx="13"/>
          </p:nvPr>
        </p:nvSpPr>
        <p:spPr>
          <a:xfrm>
            <a:off x="533400" y="1690687"/>
            <a:ext cx="11125200" cy="4681083"/>
          </a:xfrm>
          <a:noFill/>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2B64AAD3-F0AA-4ADC-94DB-573E7A24E05D}"/>
              </a:ext>
            </a:extLst>
          </p:cNvPr>
          <p:cNvSpPr>
            <a:spLocks noGrp="1"/>
          </p:cNvSpPr>
          <p:nvPr>
            <p:ph type="dt" sz="half" idx="10"/>
          </p:nvPr>
        </p:nvSpPr>
        <p:spPr/>
        <p:txBody>
          <a:bodyPr/>
          <a:lstStyle/>
          <a:p>
            <a:fld id="{F50FB8F4-93A4-403A-9708-D7F20BB46076}" type="datetimeFigureOut">
              <a:rPr lang="en-US" smtClean="0"/>
              <a:t>3/3/2025</a:t>
            </a:fld>
            <a:endParaRPr lang="en-US"/>
          </a:p>
        </p:txBody>
      </p:sp>
      <p:sp>
        <p:nvSpPr>
          <p:cNvPr id="4" name="Footer Placeholder 3">
            <a:extLst>
              <a:ext uri="{FF2B5EF4-FFF2-40B4-BE49-F238E27FC236}">
                <a16:creationId xmlns:a16="http://schemas.microsoft.com/office/drawing/2014/main" id="{A0DA90BE-ACA4-4FB3-94A8-F04E91F8DD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D6825A-BF46-4C73-BAF3-E0F8BD54BD30}"/>
              </a:ext>
            </a:extLst>
          </p:cNvPr>
          <p:cNvSpPr>
            <a:spLocks noGrp="1"/>
          </p:cNvSpPr>
          <p:nvPr>
            <p:ph type="sldNum" sz="quarter" idx="12"/>
          </p:nvPr>
        </p:nvSpPr>
        <p:spPr/>
        <p:txBody>
          <a:bodyPr/>
          <a:lstStyle/>
          <a:p>
            <a:fld id="{2F3902C9-C47C-4EF4-BA50-DAB7C4D8D7B4}" type="slidenum">
              <a:rPr lang="en-US" smtClean="0"/>
              <a:t>‹#›</a:t>
            </a:fld>
            <a:endParaRPr lang="en-US"/>
          </a:p>
        </p:txBody>
      </p:sp>
      <p:pic>
        <p:nvPicPr>
          <p:cNvPr id="6" name="Picture 5">
            <a:extLst>
              <a:ext uri="{FF2B5EF4-FFF2-40B4-BE49-F238E27FC236}">
                <a16:creationId xmlns:a16="http://schemas.microsoft.com/office/drawing/2014/main" id="{1C43C625-146F-4A45-9B4B-701007EBF0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025" y="6001949"/>
            <a:ext cx="1933575" cy="355988"/>
          </a:xfrm>
          <a:prstGeom prst="rect">
            <a:avLst/>
          </a:prstGeom>
        </p:spPr>
      </p:pic>
    </p:spTree>
    <p:extLst>
      <p:ext uri="{BB962C8B-B14F-4D97-AF65-F5344CB8AC3E}">
        <p14:creationId xmlns:p14="http://schemas.microsoft.com/office/powerpoint/2010/main" val="405338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03438670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ntent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5430484"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6333067" y="1681163"/>
            <a:ext cx="5454121"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699249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content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3578225"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327525" y="1681163"/>
            <a:ext cx="3576638" cy="4143375"/>
          </a:xfrm>
          <a:solidFill>
            <a:schemeClr val="accent4"/>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8212138" y="1681163"/>
            <a:ext cx="3575050"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928812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picture (roun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2" name="Picture Placeholder 11"/>
          <p:cNvSpPr>
            <a:spLocks noGrp="1"/>
          </p:cNvSpPr>
          <p:nvPr>
            <p:ph type="pic" sz="quarter" idx="10"/>
          </p:nvPr>
        </p:nvSpPr>
        <p:spPr>
          <a:xfrm>
            <a:off x="6920089" y="1045804"/>
            <a:ext cx="5271912" cy="5274034"/>
          </a:xfrm>
          <a:custGeom>
            <a:avLst/>
            <a:gdLst>
              <a:gd name="connsiteX0" fmla="*/ 3962270 w 5375563"/>
              <a:gd name="connsiteY0" fmla="*/ 0 h 5377727"/>
              <a:gd name="connsiteX1" fmla="*/ 5140529 w 5375563"/>
              <a:gd name="connsiteY1" fmla="*/ 168208 h 5377727"/>
              <a:gd name="connsiteX2" fmla="*/ 5375563 w 5375563"/>
              <a:gd name="connsiteY2" fmla="*/ 249437 h 5377727"/>
              <a:gd name="connsiteX3" fmla="*/ 5375563 w 5375563"/>
              <a:gd name="connsiteY3" fmla="*/ 5377727 h 5377727"/>
              <a:gd name="connsiteX4" fmla="*/ 398434 w 5375563"/>
              <a:gd name="connsiteY4" fmla="*/ 5377727 h 5377727"/>
              <a:gd name="connsiteX5" fmla="*/ 390724 w 5375563"/>
              <a:gd name="connsiteY5" fmla="*/ 5363513 h 5377727"/>
              <a:gd name="connsiteX6" fmla="*/ 0 w 5375563"/>
              <a:gd name="connsiteY6" fmla="*/ 3741443 h 5377727"/>
              <a:gd name="connsiteX7" fmla="*/ 3962270 w 5375563"/>
              <a:gd name="connsiteY7" fmla="*/ 0 h 537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75563" h="5377727">
                <a:moveTo>
                  <a:pt x="3962270" y="0"/>
                </a:moveTo>
                <a:cubicBezTo>
                  <a:pt x="4372577" y="0"/>
                  <a:pt x="4768317" y="58891"/>
                  <a:pt x="5140529" y="168208"/>
                </a:cubicBezTo>
                <a:lnTo>
                  <a:pt x="5375563" y="249437"/>
                </a:lnTo>
                <a:lnTo>
                  <a:pt x="5375563" y="5377727"/>
                </a:lnTo>
                <a:lnTo>
                  <a:pt x="398434" y="5377727"/>
                </a:lnTo>
                <a:lnTo>
                  <a:pt x="390724" y="5363513"/>
                </a:lnTo>
                <a:cubicBezTo>
                  <a:pt x="140324" y="4872813"/>
                  <a:pt x="0" y="4322602"/>
                  <a:pt x="0" y="3741443"/>
                </a:cubicBezTo>
                <a:cubicBezTo>
                  <a:pt x="0" y="1675101"/>
                  <a:pt x="1773969" y="0"/>
                  <a:pt x="3962270" y="0"/>
                </a:cubicBezTo>
                <a:close/>
              </a:path>
            </a:pathLst>
          </a:custGeom>
          <a:noFill/>
        </p:spPr>
        <p:txBody>
          <a:bodyPr wrap="square" anchor="ctr" anchorCtr="1">
            <a:noAutofit/>
          </a:bodyPr>
          <a:lstStyle>
            <a:lvl1pPr marL="0" indent="0">
              <a:buNone/>
              <a:defRPr/>
            </a:lvl1pPr>
          </a:lstStyle>
          <a:p>
            <a:r>
              <a:rPr lang="en-US"/>
              <a:t>Click icon to add picture</a:t>
            </a:r>
          </a:p>
        </p:txBody>
      </p:sp>
      <p:sp>
        <p:nvSpPr>
          <p:cNvPr id="14" name="Text Placeholder 13"/>
          <p:cNvSpPr>
            <a:spLocks noGrp="1"/>
          </p:cNvSpPr>
          <p:nvPr>
            <p:ph type="body" sz="quarter" idx="11"/>
          </p:nvPr>
        </p:nvSpPr>
        <p:spPr>
          <a:xfrm>
            <a:off x="409575" y="1389063"/>
            <a:ext cx="6227763"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0795038"/>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icture (circ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668421"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5" y="1389063"/>
            <a:ext cx="4580089"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2"/>
          </p:nvPr>
        </p:nvSpPr>
        <p:spPr>
          <a:xfrm>
            <a:off x="6164263" y="1320659"/>
            <a:ext cx="1543050" cy="1543191"/>
          </a:xfrm>
          <a:prstGeom prst="ellipse">
            <a:avLst/>
          </a:prstGeom>
        </p:spPr>
        <p:txBody>
          <a:bodyPr>
            <a:normAutofit/>
          </a:bodyPr>
          <a:lstStyle>
            <a:lvl1pPr>
              <a:defRPr sz="1400"/>
            </a:lvl1pPr>
          </a:lstStyle>
          <a:p>
            <a:r>
              <a:rPr lang="en-US"/>
              <a:t>Click icon to add picture</a:t>
            </a:r>
          </a:p>
        </p:txBody>
      </p:sp>
      <p:sp>
        <p:nvSpPr>
          <p:cNvPr id="17" name="Picture Placeholder 16"/>
          <p:cNvSpPr>
            <a:spLocks noGrp="1"/>
          </p:cNvSpPr>
          <p:nvPr>
            <p:ph type="pic" sz="quarter" idx="13"/>
          </p:nvPr>
        </p:nvSpPr>
        <p:spPr>
          <a:xfrm>
            <a:off x="8918700" y="529330"/>
            <a:ext cx="2835150" cy="2834583"/>
          </a:xfrm>
          <a:prstGeom prst="ellipse">
            <a:avLst/>
          </a:prstGeom>
        </p:spPr>
        <p:txBody>
          <a:bodyPr/>
          <a:lstStyle/>
          <a:p>
            <a:r>
              <a:rPr lang="en-US"/>
              <a:t>Click icon to add picture</a:t>
            </a:r>
          </a:p>
        </p:txBody>
      </p:sp>
      <p:sp>
        <p:nvSpPr>
          <p:cNvPr id="20" name="Picture Placeholder 19"/>
          <p:cNvSpPr>
            <a:spLocks noGrp="1"/>
          </p:cNvSpPr>
          <p:nvPr>
            <p:ph type="pic" sz="quarter" idx="14"/>
          </p:nvPr>
        </p:nvSpPr>
        <p:spPr>
          <a:xfrm>
            <a:off x="7245351" y="2667000"/>
            <a:ext cx="1831861" cy="1833563"/>
          </a:xfrm>
          <a:prstGeom prst="ellipse">
            <a:avLst/>
          </a:prstGeom>
        </p:spPr>
        <p:txBody>
          <a:bodyPr>
            <a:normAutofit/>
          </a:bodyPr>
          <a:lstStyle>
            <a:lvl1pPr>
              <a:defRPr sz="1800"/>
            </a:lvl1pPr>
          </a:lstStyle>
          <a:p>
            <a:r>
              <a:rPr lang="en-US"/>
              <a:t>Click icon to add picture</a:t>
            </a:r>
          </a:p>
        </p:txBody>
      </p:sp>
      <p:sp>
        <p:nvSpPr>
          <p:cNvPr id="22" name="Picture Placeholder 21"/>
          <p:cNvSpPr>
            <a:spLocks noGrp="1"/>
          </p:cNvSpPr>
          <p:nvPr>
            <p:ph type="pic" sz="quarter" idx="15"/>
          </p:nvPr>
        </p:nvSpPr>
        <p:spPr>
          <a:xfrm>
            <a:off x="5463822" y="4007983"/>
            <a:ext cx="2210192" cy="2210466"/>
          </a:xfrm>
          <a:prstGeom prst="ellipse">
            <a:avLst/>
          </a:prstGeom>
        </p:spPr>
        <p:txBody>
          <a:bodyPr/>
          <a:lstStyle/>
          <a:p>
            <a:r>
              <a:rPr lang="en-US"/>
              <a:t>Click icon to add picture</a:t>
            </a:r>
          </a:p>
        </p:txBody>
      </p:sp>
      <p:sp>
        <p:nvSpPr>
          <p:cNvPr id="24" name="Picture Placeholder 23"/>
          <p:cNvSpPr>
            <a:spLocks noGrp="1"/>
          </p:cNvSpPr>
          <p:nvPr>
            <p:ph type="pic" sz="quarter" idx="16"/>
          </p:nvPr>
        </p:nvSpPr>
        <p:spPr>
          <a:xfrm>
            <a:off x="9218855" y="3630613"/>
            <a:ext cx="2392119" cy="2392362"/>
          </a:xfrm>
          <a:prstGeom prst="ellipse">
            <a:avLst/>
          </a:prstGeom>
        </p:spPr>
        <p:txBody>
          <a:bodyPr/>
          <a:lstStyle/>
          <a:p>
            <a:r>
              <a:rPr lang="en-US"/>
              <a:t>Click icon to add picture</a:t>
            </a:r>
          </a:p>
        </p:txBody>
      </p:sp>
    </p:spTree>
    <p:extLst>
      <p:ext uri="{BB962C8B-B14F-4D97-AF65-F5344CB8AC3E}">
        <p14:creationId xmlns:p14="http://schemas.microsoft.com/office/powerpoint/2010/main" val="420491720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2"/>
          </p:nvPr>
        </p:nvSpPr>
        <p:spPr>
          <a:xfrm>
            <a:off x="5947085" y="1446839"/>
            <a:ext cx="6244914" cy="4481287"/>
          </a:xfrm>
          <a:custGeom>
            <a:avLst/>
            <a:gdLst>
              <a:gd name="connsiteX0" fmla="*/ 743081 w 6244914"/>
              <a:gd name="connsiteY0" fmla="*/ 3021747 h 4481287"/>
              <a:gd name="connsiteX1" fmla="*/ 6244914 w 6244914"/>
              <a:gd name="connsiteY1" fmla="*/ 3021747 h 4481287"/>
              <a:gd name="connsiteX2" fmla="*/ 6244914 w 6244914"/>
              <a:gd name="connsiteY2" fmla="*/ 4481287 h 4481287"/>
              <a:gd name="connsiteX3" fmla="*/ 1475626 w 6244914"/>
              <a:gd name="connsiteY3" fmla="*/ 4481287 h 4481287"/>
              <a:gd name="connsiteX4" fmla="*/ 0 w 6244914"/>
              <a:gd name="connsiteY4" fmla="*/ 1510873 h 4481287"/>
              <a:gd name="connsiteX5" fmla="*/ 6244914 w 6244914"/>
              <a:gd name="connsiteY5" fmla="*/ 1510873 h 4481287"/>
              <a:gd name="connsiteX6" fmla="*/ 6244914 w 6244914"/>
              <a:gd name="connsiteY6" fmla="*/ 2970413 h 4481287"/>
              <a:gd name="connsiteX7" fmla="*/ 733392 w 6244914"/>
              <a:gd name="connsiteY7" fmla="*/ 2970413 h 4481287"/>
              <a:gd name="connsiteX8" fmla="*/ 723088 w 6244914"/>
              <a:gd name="connsiteY8" fmla="*/ 0 h 4481287"/>
              <a:gd name="connsiteX9" fmla="*/ 6244914 w 6244914"/>
              <a:gd name="connsiteY9" fmla="*/ 0 h 4481287"/>
              <a:gd name="connsiteX10" fmla="*/ 6244914 w 6244914"/>
              <a:gd name="connsiteY10" fmla="*/ 1459540 h 4481287"/>
              <a:gd name="connsiteX11" fmla="*/ 0 w 6244914"/>
              <a:gd name="connsiteY11" fmla="*/ 1459540 h 4481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4914" h="4481287">
                <a:moveTo>
                  <a:pt x="743081" y="3021747"/>
                </a:moveTo>
                <a:lnTo>
                  <a:pt x="6244914" y="3021747"/>
                </a:lnTo>
                <a:lnTo>
                  <a:pt x="6244914" y="4481287"/>
                </a:lnTo>
                <a:lnTo>
                  <a:pt x="1475626" y="4481287"/>
                </a:lnTo>
                <a:close/>
                <a:moveTo>
                  <a:pt x="0" y="1510873"/>
                </a:moveTo>
                <a:lnTo>
                  <a:pt x="6244914" y="1510873"/>
                </a:lnTo>
                <a:lnTo>
                  <a:pt x="6244914" y="2970413"/>
                </a:lnTo>
                <a:lnTo>
                  <a:pt x="733392" y="2970413"/>
                </a:lnTo>
                <a:close/>
                <a:moveTo>
                  <a:pt x="723088" y="0"/>
                </a:moveTo>
                <a:lnTo>
                  <a:pt x="6244914" y="0"/>
                </a:lnTo>
                <a:lnTo>
                  <a:pt x="6244914" y="1459540"/>
                </a:lnTo>
                <a:lnTo>
                  <a:pt x="0" y="1459540"/>
                </a:ln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385963837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723920"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p:cNvSpPr>
            <a:spLocks noGrp="1"/>
          </p:cNvSpPr>
          <p:nvPr>
            <p:ph type="pic" sz="quarter" idx="12"/>
          </p:nvPr>
        </p:nvSpPr>
        <p:spPr>
          <a:xfrm>
            <a:off x="5856088" y="1"/>
            <a:ext cx="6335912" cy="6263859"/>
          </a:xfrm>
          <a:custGeom>
            <a:avLst/>
            <a:gdLst>
              <a:gd name="connsiteX0" fmla="*/ 6335911 w 6335912"/>
              <a:gd name="connsiteY0" fmla="*/ 2555883 h 6263859"/>
              <a:gd name="connsiteX1" fmla="*/ 6335911 w 6335912"/>
              <a:gd name="connsiteY1" fmla="*/ 4093940 h 6263859"/>
              <a:gd name="connsiteX2" fmla="*/ 2473897 w 6335912"/>
              <a:gd name="connsiteY2" fmla="*/ 6182304 h 6263859"/>
              <a:gd name="connsiteX3" fmla="*/ 1634032 w 6335912"/>
              <a:gd name="connsiteY3" fmla="*/ 6022415 h 6263859"/>
              <a:gd name="connsiteX4" fmla="*/ 1557097 w 6335912"/>
              <a:gd name="connsiteY4" fmla="*/ 5909031 h 6263859"/>
              <a:gd name="connsiteX5" fmla="*/ 1504339 w 6335912"/>
              <a:gd name="connsiteY5" fmla="*/ 5782574 h 6263859"/>
              <a:gd name="connsiteX6" fmla="*/ 1830371 w 6335912"/>
              <a:gd name="connsiteY6" fmla="*/ 4992231 h 6263859"/>
              <a:gd name="connsiteX7" fmla="*/ 6335912 w 6335912"/>
              <a:gd name="connsiteY7" fmla="*/ 1016220 h 6263859"/>
              <a:gd name="connsiteX8" fmla="*/ 6335912 w 6335912"/>
              <a:gd name="connsiteY8" fmla="*/ 2459009 h 6263859"/>
              <a:gd name="connsiteX9" fmla="*/ 936517 w 6335912"/>
              <a:gd name="connsiteY9" fmla="*/ 5378703 h 6263859"/>
              <a:gd name="connsiteX10" fmla="*/ 148674 w 6335912"/>
              <a:gd name="connsiteY10" fmla="*/ 5228717 h 6263859"/>
              <a:gd name="connsiteX11" fmla="*/ 76504 w 6335912"/>
              <a:gd name="connsiteY11" fmla="*/ 5122356 h 6263859"/>
              <a:gd name="connsiteX12" fmla="*/ 27015 w 6335912"/>
              <a:gd name="connsiteY12" fmla="*/ 5003733 h 6263859"/>
              <a:gd name="connsiteX13" fmla="*/ 332851 w 6335912"/>
              <a:gd name="connsiteY13" fmla="*/ 4262345 h 6263859"/>
              <a:gd name="connsiteX14" fmla="*/ 5370853 w 6335912"/>
              <a:gd name="connsiteY14" fmla="*/ 0 h 6263859"/>
              <a:gd name="connsiteX15" fmla="*/ 6335912 w 6335912"/>
              <a:gd name="connsiteY15" fmla="*/ 0 h 6263859"/>
              <a:gd name="connsiteX16" fmla="*/ 6335910 w 6335912"/>
              <a:gd name="connsiteY16" fmla="*/ 920939 h 6263859"/>
              <a:gd name="connsiteX17" fmla="*/ 1426128 w 6335912"/>
              <a:gd name="connsiteY17" fmla="*/ 3575878 h 6263859"/>
              <a:gd name="connsiteX18" fmla="*/ 638286 w 6335912"/>
              <a:gd name="connsiteY18" fmla="*/ 3425891 h 6263859"/>
              <a:gd name="connsiteX19" fmla="*/ 566116 w 6335912"/>
              <a:gd name="connsiteY19" fmla="*/ 3319531 h 6263859"/>
              <a:gd name="connsiteX20" fmla="*/ 516627 w 6335912"/>
              <a:gd name="connsiteY20" fmla="*/ 3200907 h 6263859"/>
              <a:gd name="connsiteX21" fmla="*/ 822463 w 6335912"/>
              <a:gd name="connsiteY21" fmla="*/ 2459519 h 626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35912" h="6263859">
                <a:moveTo>
                  <a:pt x="6335911" y="2555883"/>
                </a:moveTo>
                <a:lnTo>
                  <a:pt x="6335911" y="4093940"/>
                </a:lnTo>
                <a:lnTo>
                  <a:pt x="2473897" y="6182304"/>
                </a:lnTo>
                <a:cubicBezTo>
                  <a:pt x="2186346" y="6337796"/>
                  <a:pt x="1836138" y="6263560"/>
                  <a:pt x="1634032" y="6022415"/>
                </a:cubicBezTo>
                <a:lnTo>
                  <a:pt x="1557097" y="5909031"/>
                </a:lnTo>
                <a:lnTo>
                  <a:pt x="1504339" y="5782574"/>
                </a:lnTo>
                <a:cubicBezTo>
                  <a:pt x="1413202" y="5481421"/>
                  <a:pt x="1542819" y="5147723"/>
                  <a:pt x="1830371" y="4992231"/>
                </a:cubicBezTo>
                <a:close/>
                <a:moveTo>
                  <a:pt x="6335912" y="1016220"/>
                </a:moveTo>
                <a:lnTo>
                  <a:pt x="6335912" y="2459009"/>
                </a:lnTo>
                <a:lnTo>
                  <a:pt x="936517" y="5378703"/>
                </a:lnTo>
                <a:cubicBezTo>
                  <a:pt x="666777" y="5524564"/>
                  <a:pt x="338262" y="5454925"/>
                  <a:pt x="148674" y="5228717"/>
                </a:cubicBezTo>
                <a:lnTo>
                  <a:pt x="76504" y="5122356"/>
                </a:lnTo>
                <a:lnTo>
                  <a:pt x="27015" y="5003733"/>
                </a:lnTo>
                <a:cubicBezTo>
                  <a:pt x="-58478" y="4721235"/>
                  <a:pt x="63112" y="4408205"/>
                  <a:pt x="332851" y="4262345"/>
                </a:cubicBezTo>
                <a:close/>
                <a:moveTo>
                  <a:pt x="5370853" y="0"/>
                </a:moveTo>
                <a:lnTo>
                  <a:pt x="6335912" y="0"/>
                </a:lnTo>
                <a:lnTo>
                  <a:pt x="6335910" y="920939"/>
                </a:lnTo>
                <a:lnTo>
                  <a:pt x="1426128" y="3575878"/>
                </a:lnTo>
                <a:cubicBezTo>
                  <a:pt x="1156389" y="3721738"/>
                  <a:pt x="827875" y="3652099"/>
                  <a:pt x="638286" y="3425891"/>
                </a:cubicBezTo>
                <a:lnTo>
                  <a:pt x="566116" y="3319531"/>
                </a:lnTo>
                <a:lnTo>
                  <a:pt x="516627" y="3200907"/>
                </a:lnTo>
                <a:cubicBezTo>
                  <a:pt x="431135" y="2918409"/>
                  <a:pt x="552724" y="2605379"/>
                  <a:pt x="822463" y="2459519"/>
                </a:cubicBez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407962601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0" y="1"/>
            <a:ext cx="6095999" cy="6324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hasCustomPrompt="1"/>
          </p:nvPr>
        </p:nvSpPr>
        <p:spPr>
          <a:xfrm>
            <a:off x="361950" y="352977"/>
            <a:ext cx="5448300" cy="1418889"/>
          </a:xfrm>
        </p:spPr>
        <p:txBody>
          <a:bodyPr anchor="b"/>
          <a:lstStyle>
            <a:lvl1pPr algn="ctr">
              <a:defRPr sz="3200"/>
            </a:lvl1pPr>
          </a:lstStyle>
          <a:p>
            <a:r>
              <a:rPr lang="en-US"/>
              <a:t>Click to edit title</a:t>
            </a:r>
          </a:p>
        </p:txBody>
      </p:sp>
      <p:sp>
        <p:nvSpPr>
          <p:cNvPr id="4" name="Text Placeholder 3"/>
          <p:cNvSpPr>
            <a:spLocks noGrp="1"/>
          </p:cNvSpPr>
          <p:nvPr>
            <p:ph type="body" sz="half" idx="2"/>
          </p:nvPr>
        </p:nvSpPr>
        <p:spPr>
          <a:xfrm>
            <a:off x="361950" y="2043953"/>
            <a:ext cx="5448300" cy="38250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Rectangle 9">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3" name="TextBox 12"/>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18268196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8791" y="177283"/>
            <a:ext cx="11317044" cy="801663"/>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08791" y="1194099"/>
            <a:ext cx="11317044" cy="49828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spTree>
    <p:extLst>
      <p:ext uri="{BB962C8B-B14F-4D97-AF65-F5344CB8AC3E}">
        <p14:creationId xmlns:p14="http://schemas.microsoft.com/office/powerpoint/2010/main" val="3805706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8" r:id="rId5"/>
    <p:sldLayoutId id="2147483663" r:id="rId6"/>
    <p:sldLayoutId id="2147483659" r:id="rId7"/>
    <p:sldLayoutId id="2147483660" r:id="rId8"/>
    <p:sldLayoutId id="2147483657" r:id="rId9"/>
    <p:sldLayoutId id="2147483654" r:id="rId10"/>
    <p:sldLayoutId id="2147483655" r:id="rId11"/>
    <p:sldLayoutId id="2147483664" r:id="rId12"/>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Segoe UI Black" panose="020B0A02040204020203" pitchFamily="34" charset="0"/>
          <a:cs typeface="+mj-cs"/>
        </a:defRPr>
      </a:lvl1pPr>
    </p:titleStyle>
    <p:bodyStyle>
      <a:lvl1pPr marL="228600" indent="-228600" algn="l" defTabSz="914400" rtl="0" eaLnBrk="1" latinLnBrk="0" hangingPunct="1">
        <a:lnSpc>
          <a:spcPct val="90000"/>
        </a:lnSpc>
        <a:spcBef>
          <a:spcPts val="1000"/>
        </a:spcBef>
        <a:buClrTx/>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685800" indent="-228600" algn="l" defTabSz="914400" rtl="0" eaLnBrk="1" latinLnBrk="0" hangingPunct="1">
        <a:lnSpc>
          <a:spcPct val="90000"/>
        </a:lnSpc>
        <a:spcBef>
          <a:spcPts val="500"/>
        </a:spcBef>
        <a:buClrTx/>
        <a:buFontTx/>
        <a:buChar char="◦"/>
        <a:defRPr sz="2000" kern="1200">
          <a:solidFill>
            <a:schemeClr val="tx1"/>
          </a:solidFill>
          <a:latin typeface="Avenir Next LT Pro" panose="020B0504020202020204" pitchFamily="34" charset="0"/>
          <a:ea typeface="+mn-ea"/>
          <a:cs typeface="+mn-cs"/>
        </a:defRPr>
      </a:lvl2pPr>
      <a:lvl3pPr marL="1143000" indent="-228600" algn="l" defTabSz="914400" rtl="0" eaLnBrk="1" latinLnBrk="0" hangingPunct="1">
        <a:lnSpc>
          <a:spcPct val="90000"/>
        </a:lnSpc>
        <a:spcBef>
          <a:spcPts val="500"/>
        </a:spcBef>
        <a:buClrTx/>
        <a:buFont typeface="Wingdings" panose="05000000000000000000" pitchFamily="2" charset="2"/>
        <a:buChar char="§"/>
        <a:defRPr sz="1800" kern="1200">
          <a:solidFill>
            <a:schemeClr val="tx1"/>
          </a:solidFill>
          <a:latin typeface="Avenir Next L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A5C7456-1612-DE16-3CD3-69AEC68EA248}"/>
              </a:ext>
            </a:extLst>
          </p:cNvPr>
          <p:cNvSpPr/>
          <p:nvPr/>
        </p:nvSpPr>
        <p:spPr>
          <a:xfrm>
            <a:off x="4865101" y="6296959"/>
            <a:ext cx="4489737" cy="5610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445230" y="55388"/>
            <a:ext cx="11317044" cy="801663"/>
          </a:xfrm>
        </p:spPr>
        <p:txBody>
          <a:bodyPr>
            <a:normAutofit/>
          </a:bodyPr>
          <a:lstStyle/>
          <a:p>
            <a:pPr algn="ctr"/>
            <a:r>
              <a:rPr lang="en-US" sz="2800" dirty="0" err="1"/>
              <a:t>qCOMBPASS</a:t>
            </a:r>
            <a:r>
              <a:rPr lang="en-US" sz="2800" dirty="0"/>
              <a:t>: Quantum Radar with Undetected Photons</a:t>
            </a:r>
          </a:p>
        </p:txBody>
      </p:sp>
      <p:sp>
        <p:nvSpPr>
          <p:cNvPr id="3" name="Slide Number Placeholder 2">
            <a:extLst>
              <a:ext uri="{FF2B5EF4-FFF2-40B4-BE49-F238E27FC236}">
                <a16:creationId xmlns:a16="http://schemas.microsoft.com/office/drawing/2014/main" id="{0AA899E0-809B-46E5-9CA7-368D37C42E37}"/>
              </a:ext>
            </a:extLst>
          </p:cNvPr>
          <p:cNvSpPr>
            <a:spLocks noGrp="1"/>
          </p:cNvSpPr>
          <p:nvPr>
            <p:ph type="sldNum" sz="quarter" idx="12"/>
          </p:nvPr>
        </p:nvSpPr>
        <p:spPr>
          <a:xfrm>
            <a:off x="11436808" y="6308056"/>
            <a:ext cx="576296"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000" kern="1200">
                <a:solidFill>
                  <a:schemeClr val="accent1">
                    <a:lumMod val="75000"/>
                  </a:schemeClr>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6CA2777-A89F-4130-B308-73BB65955918}" type="slidenum">
              <a:rPr lang="en-US" smtClean="0"/>
              <a:pPr/>
              <a:t>1</a:t>
            </a:fld>
            <a:endParaRPr lang="en-US">
              <a:solidFill>
                <a:srgbClr val="0F3F66"/>
              </a:solidFill>
            </a:endParaRPr>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186744" y="764223"/>
            <a:ext cx="11834016" cy="9848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2200" b="1" dirty="0">
                <a:latin typeface="+mj-lt"/>
                <a:ea typeface="Calibri" pitchFamily="34" charset="0"/>
                <a:cs typeface="Calibri"/>
              </a:rPr>
              <a:t>Scientific Achievement</a:t>
            </a:r>
          </a:p>
          <a:p>
            <a:pPr marL="182880" marR="0" indent="-137160">
              <a:buFont typeface="Arial" panose="020B0604020202020204" pitchFamily="34" charset="0"/>
              <a:buChar char="•"/>
            </a:pPr>
            <a:r>
              <a:rPr lang="en-US" kern="100" dirty="0">
                <a:latin typeface="Avenir Next LT Pro"/>
                <a:ea typeface="Calibri" panose="020F0502020204030204" pitchFamily="34" charset="0"/>
                <a:cs typeface="Times New Roman" panose="02020603050405020304" pitchFamily="18" charset="0"/>
              </a:rPr>
              <a:t> A novel quantum sensing framework using quantum frequency combs with path identity for remote sensing of signatures (“</a:t>
            </a:r>
            <a:r>
              <a:rPr lang="en-US" kern="100" dirty="0" err="1">
                <a:latin typeface="Avenir Next LT Pro"/>
                <a:ea typeface="Calibri" panose="020F0502020204030204" pitchFamily="34" charset="0"/>
                <a:cs typeface="Times New Roman" panose="02020603050405020304" pitchFamily="18" charset="0"/>
              </a:rPr>
              <a:t>qCOMBPASS</a:t>
            </a:r>
            <a:r>
              <a:rPr lang="en-US" kern="100" dirty="0">
                <a:latin typeface="Avenir Next LT Pro"/>
                <a:ea typeface="Calibri" panose="020F0502020204030204" pitchFamily="34" charset="0"/>
                <a:cs typeface="Times New Roman" panose="02020603050405020304" pitchFamily="18" charset="0"/>
              </a:rPr>
              <a:t>”). </a:t>
            </a:r>
          </a:p>
        </p:txBody>
      </p:sp>
      <p:sp>
        <p:nvSpPr>
          <p:cNvPr id="6" name="TextBox 5">
            <a:extLst>
              <a:ext uri="{FF2B5EF4-FFF2-40B4-BE49-F238E27FC236}">
                <a16:creationId xmlns:a16="http://schemas.microsoft.com/office/drawing/2014/main" id="{5B5AB4DC-C268-4277-A54D-5E68D1711C3C}"/>
              </a:ext>
            </a:extLst>
          </p:cNvPr>
          <p:cNvSpPr txBox="1"/>
          <p:nvPr/>
        </p:nvSpPr>
        <p:spPr>
          <a:xfrm>
            <a:off x="5517924" y="3273906"/>
            <a:ext cx="6644681" cy="2949525"/>
          </a:xfrm>
          <a:prstGeom prst="rect">
            <a:avLst/>
          </a:prstGeom>
          <a:noFill/>
        </p:spPr>
        <p:txBody>
          <a:bodyPr wrap="square" rtlCol="0">
            <a:spAutoFit/>
          </a:bodyPr>
          <a:lstStyle/>
          <a:p>
            <a:pPr>
              <a:spcAft>
                <a:spcPts val="100"/>
              </a:spcAft>
            </a:pPr>
            <a:r>
              <a:rPr lang="en-US" altLang="ja-JP" sz="2200" b="1" dirty="0">
                <a:latin typeface="+mj-lt"/>
                <a:ea typeface="Calibri" pitchFamily="34" charset="0"/>
                <a:cs typeface="Calibri"/>
              </a:rPr>
              <a:t>Research Details</a:t>
            </a:r>
          </a:p>
          <a:p>
            <a:pPr marL="182880" lvl="1" indent="-137160" fontAlgn="base">
              <a:spcAft>
                <a:spcPts val="100"/>
              </a:spcAft>
              <a:buFont typeface="Arial" panose="020B0604020202020204" pitchFamily="34" charset="0"/>
              <a:buChar char="•"/>
            </a:pPr>
            <a:r>
              <a:rPr lang="en-US" dirty="0">
                <a:latin typeface="+mj-lt"/>
              </a:rPr>
              <a:t>Proposed scheme is akin to quantum radar based on entangled frequency comb pairs that uses path identity to detect/range/sense a remote target of interest by measuring pulses of one comb in the pair that never flew to target, but that contains target information “teleported” by quantum-induced coherence from the other comb in the pair that did fly to target but is not detected. </a:t>
            </a:r>
          </a:p>
          <a:p>
            <a:pPr marL="182880" lvl="1" indent="-137160" fontAlgn="base">
              <a:spcAft>
                <a:spcPts val="100"/>
              </a:spcAft>
              <a:buFont typeface="Arial" panose="020B0604020202020204" pitchFamily="34" charset="0"/>
              <a:buChar char="•"/>
            </a:pPr>
            <a:r>
              <a:rPr lang="en-US" dirty="0">
                <a:latin typeface="+mj-lt"/>
              </a:rPr>
              <a:t>Challenges: long-time quantum storage and photon loss and noise.</a:t>
            </a:r>
          </a:p>
        </p:txBody>
      </p:sp>
      <p:sp>
        <p:nvSpPr>
          <p:cNvPr id="12" name="TextBox 11">
            <a:extLst>
              <a:ext uri="{FF2B5EF4-FFF2-40B4-BE49-F238E27FC236}">
                <a16:creationId xmlns:a16="http://schemas.microsoft.com/office/drawing/2014/main" id="{59E5A144-7E9E-487C-8E31-0FE4415AA73E}"/>
              </a:ext>
            </a:extLst>
          </p:cNvPr>
          <p:cNvSpPr txBox="1"/>
          <p:nvPr/>
        </p:nvSpPr>
        <p:spPr>
          <a:xfrm>
            <a:off x="5517922" y="1550357"/>
            <a:ext cx="6495180" cy="1723549"/>
          </a:xfrm>
          <a:prstGeom prst="rect">
            <a:avLst/>
          </a:prstGeom>
          <a:noFill/>
        </p:spPr>
        <p:txBody>
          <a:bodyPr wrap="square" tIns="0" bIns="0" rtlCol="0">
            <a:spAutoFit/>
          </a:bodyPr>
          <a:lstStyle/>
          <a:p>
            <a:r>
              <a:rPr lang="en-US" altLang="ja-JP" sz="2200" b="1" dirty="0">
                <a:latin typeface="+mj-lt"/>
                <a:ea typeface="Calibri" pitchFamily="34" charset="0"/>
                <a:cs typeface="Calibri"/>
              </a:rPr>
              <a:t>Significance and Impact</a:t>
            </a:r>
          </a:p>
          <a:p>
            <a:pPr marL="182880" marR="0" indent="-137160">
              <a:buFont typeface="Arial" panose="020B0604020202020204" pitchFamily="34" charset="0"/>
              <a:buChar char="•"/>
            </a:pPr>
            <a:r>
              <a:rPr lang="en-US" dirty="0"/>
              <a:t>Existing sensing schemes require a quantum memory to store a single photon of an initially entangled pair until its twin reflects off a target and returns. </a:t>
            </a:r>
          </a:p>
          <a:p>
            <a:pPr marL="182880" marR="0" indent="-137160">
              <a:buFont typeface="Arial" panose="020B0604020202020204" pitchFamily="34" charset="0"/>
              <a:buChar char="•"/>
            </a:pPr>
            <a:r>
              <a:rPr lang="en-US" kern="100" dirty="0" err="1">
                <a:latin typeface="Avenir Next LT Pro"/>
                <a:ea typeface="Calibri" panose="020F0502020204030204" pitchFamily="34" charset="0"/>
                <a:cs typeface="Times New Roman" panose="02020603050405020304" pitchFamily="18" charset="0"/>
              </a:rPr>
              <a:t>qCOMBPASS</a:t>
            </a:r>
            <a:r>
              <a:rPr lang="en-US" kern="100" dirty="0">
                <a:latin typeface="Avenir Next LT Pro"/>
                <a:ea typeface="Calibri" panose="020F0502020204030204" pitchFamily="34" charset="0"/>
                <a:cs typeface="Times New Roman" panose="02020603050405020304" pitchFamily="18" charset="0"/>
              </a:rPr>
              <a:t> uses quantum frequency combs — optical trains of identical laser pulses. </a:t>
            </a:r>
            <a:endParaRPr lang="en-US" dirty="0"/>
          </a:p>
        </p:txBody>
      </p:sp>
      <p:sp>
        <p:nvSpPr>
          <p:cNvPr id="23" name="Rectangle 22">
            <a:extLst>
              <a:ext uri="{FF2B5EF4-FFF2-40B4-BE49-F238E27FC236}">
                <a16:creationId xmlns:a16="http://schemas.microsoft.com/office/drawing/2014/main" id="{61E319B0-40C1-4006-BDAD-053C6FD8ABA8}"/>
              </a:ext>
            </a:extLst>
          </p:cNvPr>
          <p:cNvSpPr/>
          <p:nvPr/>
        </p:nvSpPr>
        <p:spPr>
          <a:xfrm>
            <a:off x="-34431" y="6097204"/>
            <a:ext cx="4728120" cy="253916"/>
          </a:xfrm>
          <a:prstGeom prst="rect">
            <a:avLst/>
          </a:prstGeom>
          <a:noFill/>
        </p:spPr>
        <p:txBody>
          <a:bodyPr wrap="square">
            <a:spAutoFit/>
          </a:bodyPr>
          <a:lstStyle/>
          <a:p>
            <a:pPr fontAlgn="auto">
              <a:spcBef>
                <a:spcPts val="600"/>
              </a:spcBef>
              <a:spcAft>
                <a:spcPts val="0"/>
              </a:spcAft>
            </a:pPr>
            <a:r>
              <a:rPr lang="fi-FI" sz="1050" dirty="0">
                <a:cs typeface="Arial" panose="020B0604020202020204" pitchFamily="34" charset="0"/>
              </a:rPr>
              <a:t>Work was performed, in part, at the Center for Integrated Nanotechnologies.</a:t>
            </a:r>
            <a:endParaRPr lang="en-US" sz="1050" dirty="0">
              <a:cs typeface="Arial" panose="020B0604020202020204" pitchFamily="34" charset="0"/>
            </a:endParaRPr>
          </a:p>
        </p:txBody>
      </p:sp>
      <p:sp>
        <p:nvSpPr>
          <p:cNvPr id="25" name="TextBox 24">
            <a:extLst>
              <a:ext uri="{FF2B5EF4-FFF2-40B4-BE49-F238E27FC236}">
                <a16:creationId xmlns:a16="http://schemas.microsoft.com/office/drawing/2014/main" id="{C305734B-C473-4428-A1A0-2D2513B567F5}"/>
              </a:ext>
            </a:extLst>
          </p:cNvPr>
          <p:cNvSpPr txBox="1"/>
          <p:nvPr/>
        </p:nvSpPr>
        <p:spPr>
          <a:xfrm>
            <a:off x="790972" y="5540355"/>
            <a:ext cx="3982729" cy="415498"/>
          </a:xfrm>
          <a:prstGeom prst="rect">
            <a:avLst/>
          </a:prstGeom>
          <a:noFill/>
        </p:spPr>
        <p:txBody>
          <a:bodyPr wrap="square" rtlCol="0">
            <a:spAutoFit/>
          </a:bodyPr>
          <a:lstStyle/>
          <a:p>
            <a:pPr algn="ctr"/>
            <a:r>
              <a:rPr lang="en-US" sz="1050" dirty="0" err="1"/>
              <a:t>qCOMBPASS</a:t>
            </a:r>
            <a:r>
              <a:rPr lang="en-US" sz="1050" dirty="0"/>
              <a:t> in a surveillance operation. Quantum remote sensing allows to detect without being detected.</a:t>
            </a:r>
          </a:p>
        </p:txBody>
      </p:sp>
      <p:sp>
        <p:nvSpPr>
          <p:cNvPr id="13" name="Rectangle 12">
            <a:extLst>
              <a:ext uri="{FF2B5EF4-FFF2-40B4-BE49-F238E27FC236}">
                <a16:creationId xmlns:a16="http://schemas.microsoft.com/office/drawing/2014/main" id="{61E319B0-40C1-4006-BDAD-053C6FD8ABA8}"/>
              </a:ext>
            </a:extLst>
          </p:cNvPr>
          <p:cNvSpPr/>
          <p:nvPr/>
        </p:nvSpPr>
        <p:spPr>
          <a:xfrm>
            <a:off x="7399637" y="5955853"/>
            <a:ext cx="4762970" cy="415498"/>
          </a:xfrm>
          <a:prstGeom prst="rect">
            <a:avLst/>
          </a:prstGeom>
          <a:noFill/>
        </p:spPr>
        <p:txBody>
          <a:bodyPr wrap="square">
            <a:spAutoFit/>
          </a:bodyPr>
          <a:lstStyle/>
          <a:p>
            <a:pPr>
              <a:spcBef>
                <a:spcPts val="600"/>
              </a:spcBef>
            </a:pPr>
            <a:r>
              <a:rPr lang="en-US" sz="1050" dirty="0">
                <a:cs typeface="Arial" panose="020B0604020202020204" pitchFamily="34" charset="0"/>
              </a:rPr>
              <a:t>Dalvit, D.; </a:t>
            </a:r>
            <a:r>
              <a:rPr lang="en-US" sz="1050" dirty="0" err="1">
                <a:cs typeface="Arial" panose="020B0604020202020204" pitchFamily="34" charset="0"/>
              </a:rPr>
              <a:t>Volkoff</a:t>
            </a:r>
            <a:r>
              <a:rPr lang="en-US" sz="1050" dirty="0">
                <a:cs typeface="Arial" panose="020B0604020202020204" pitchFamily="34" charset="0"/>
              </a:rPr>
              <a:t>, T.; Choi, Y.-S.; Azad, A.; Chen, H.-T.; </a:t>
            </a:r>
            <a:r>
              <a:rPr lang="en-US" sz="1050" dirty="0" err="1">
                <a:cs typeface="Arial" panose="020B0604020202020204" pitchFamily="34" charset="0"/>
              </a:rPr>
              <a:t>Milonni</a:t>
            </a:r>
            <a:r>
              <a:rPr lang="en-US" sz="1050" dirty="0">
                <a:cs typeface="Arial" panose="020B0604020202020204" pitchFamily="34" charset="0"/>
              </a:rPr>
              <a:t>, P. Quantum Frequency Combs with Path Identity for Quantum Remote Sensing. </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53528" y="6375960"/>
            <a:ext cx="457618" cy="457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0515" y="6455976"/>
            <a:ext cx="1858455" cy="36576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99637" y="6450859"/>
            <a:ext cx="1799361" cy="370877"/>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283521" y="1940358"/>
            <a:ext cx="5076994" cy="3591134"/>
          </a:xfrm>
          <a:prstGeom prst="rect">
            <a:avLst/>
          </a:prstGeom>
        </p:spPr>
      </p:pic>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Office Theme">
  <a:themeElements>
    <a:clrScheme name="New Science">
      <a:dk1>
        <a:sysClr val="windowText" lastClr="000000"/>
      </a:dk1>
      <a:lt1>
        <a:sysClr val="window" lastClr="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SC new">
      <a:majorFont>
        <a:latin typeface="AvenirNext LT Pro Bold"/>
        <a:ea typeface=""/>
        <a:cs typeface=""/>
      </a:majorFont>
      <a:minorFont>
        <a:latin typeface="AvenirNext LT Pro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C PowerPoint base template for staff.potx" id="{4612F961-56E9-4EB7-9A44-11671DE64C64}" vid="{D4CA479C-CAD5-4C1B-93CE-2627735869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BF6F177D6D67458FBB47B7752A5A77" ma:contentTypeVersion="5" ma:contentTypeDescription="Create a new document." ma:contentTypeScope="" ma:versionID="6114797fb1e0b26f3a9ae5c11e74391e">
  <xsd:schema xmlns:xsd="http://www.w3.org/2001/XMLSchema" xmlns:xs="http://www.w3.org/2001/XMLSchema" xmlns:p="http://schemas.microsoft.com/office/2006/metadata/properties" xmlns:ns2="d3abd939-9d94-49d1-925a-c93fb1ff4b6e" xmlns:ns3="bc761791-33a0-47b7-8145-9d3c2515a3a0" targetNamespace="http://schemas.microsoft.com/office/2006/metadata/properties" ma:root="true" ma:fieldsID="726faa9c30645863ec38f8cdf7f10856" ns2:_="" ns3:_="">
    <xsd:import namespace="d3abd939-9d94-49d1-925a-c93fb1ff4b6e"/>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abd939-9d94-49d1-925a-c93fb1ff4b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8BD266-3FB6-4E09-B402-9D62A4AD8DD3}">
  <ds:schemaRefs>
    <ds:schemaRef ds:uri="bc761791-33a0-47b7-8145-9d3c2515a3a0"/>
    <ds:schemaRef ds:uri="d3abd939-9d94-49d1-925a-c93fb1ff4b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8521C20-9E33-48A5-B56C-6DBE0ADA37F3}">
  <ds:schemaRefs>
    <ds:schemaRef ds:uri="http://schemas.microsoft.com/sharepoint/v3/contenttype/forms"/>
  </ds:schemaRefs>
</ds:datastoreItem>
</file>

<file path=customXml/itemProps3.xml><?xml version="1.0" encoding="utf-8"?>
<ds:datastoreItem xmlns:ds="http://schemas.openxmlformats.org/officeDocument/2006/customXml" ds:itemID="{8779A9CC-1221-4480-B719-A3FDECFA9433}">
  <ds:schemaRefs>
    <ds:schemaRef ds:uri="http://schemas.microsoft.com/office/infopath/2007/PartnerControls"/>
    <ds:schemaRef ds:uri="d3abd939-9d94-49d1-925a-c93fb1ff4b6e"/>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bc761791-33a0-47b7-8145-9d3c2515a3a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439</TotalTime>
  <Words>867</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Avenir Next LT Pro</vt:lpstr>
      <vt:lpstr>AvenirNext LT Pro Bold</vt:lpstr>
      <vt:lpstr>AvenirNext LT Pro Regular</vt:lpstr>
      <vt:lpstr>Calibri</vt:lpstr>
      <vt:lpstr>Wingdings</vt:lpstr>
      <vt:lpstr>Office Theme</vt:lpstr>
      <vt:lpstr>qCOMBPASS: Quantum Radar with Undetected Photons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Houston, Karyn (EXT)</dc:creator>
  <cp:lastModifiedBy>Baker, Stacy Leigh</cp:lastModifiedBy>
  <cp:revision>11</cp:revision>
  <dcterms:created xsi:type="dcterms:W3CDTF">2023-07-20T14:08:23Z</dcterms:created>
  <dcterms:modified xsi:type="dcterms:W3CDTF">2025-03-03T21:18:13Z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0x010100D0BF6F177D6D67458FBB47B7752A5A77</vt:lpwstr>
  </property>
  <property fmtid="{D5CDD505-2E9C-101B-9397-08002B2CF9AE}" pid="3" name="MediaServiceImageTags">
    <vt:lpwstr/>
  </property>
  <property fmtid="{D5CDD505-2E9C-101B-9397-08002B2CF9AE}" pid="4" name="ComplianceAssetId">
    <vt:lpwstr/>
  </property>
  <property fmtid="{D5CDD505-2E9C-101B-9397-08002B2CF9AE}" pid="5" name="_ExtendedDescription">
    <vt:lpwstr/>
  </property>
  <property fmtid="{D5CDD505-2E9C-101B-9397-08002B2CF9AE}" pid="6" name="_activity">
    <vt:lpwstr>{"FileActivityType":"9","FileActivityTimeStamp":"2023-08-30T15:28:56.170Z","FileActivityUsersOnPage":[{"DisplayName":"Houston, Karyn (EXT)","Id":"karyn.houston@science.doe.gov"},{"DisplayName":"Klausing, Kathleen","Id":"kathleen.klausing@science.doe.gov"}</vt:lpwstr>
  </property>
  <property fmtid="{D5CDD505-2E9C-101B-9397-08002B2CF9AE}" pid="7" name="TriggerFlowInfo">
    <vt:lpwstr/>
  </property>
</Properties>
</file>