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36A"/>
    <a:srgbClr val="333333"/>
    <a:srgbClr val="555555"/>
    <a:srgbClr val="3B5458"/>
    <a:srgbClr val="541D14"/>
    <a:srgbClr val="072815"/>
    <a:srgbClr val="0D212F"/>
    <a:srgbClr val="0B2C45"/>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54C03-F464-A633-3944-F591ECBA64AC}" v="27" dt="2024-01-16T19:29:52.218"/>
    <p1510:client id="{7C850C72-03DF-4F7D-96C8-A57D42EFC934}" v="160" dt="2024-01-16T19:26:1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67" autoAdjust="0"/>
  </p:normalViewPr>
  <p:slideViewPr>
    <p:cSldViewPr snapToGrid="0">
      <p:cViewPr varScale="1">
        <p:scale>
          <a:sx n="113" d="100"/>
          <a:sy n="113" d="100"/>
        </p:scale>
        <p:origin x="201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3/3/2025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r>
              <a:rPr kumimoji="0" lang="en-US" sz="1200" b="0" i="0" u="none" strike="noStrike" kern="1200" cap="none" spc="0" normalizeH="0" baseline="0" noProof="0" dirty="0">
                <a:ln>
                  <a:noFill/>
                </a:ln>
                <a:solidFill>
                  <a:prstClr val="black"/>
                </a:solidFill>
                <a:effectLst/>
                <a:uLnTx/>
                <a:uFillTx/>
                <a:latin typeface="Arial"/>
                <a:ea typeface="+mn-ea"/>
                <a:cs typeface="Arial"/>
              </a:rPr>
              <a:t> – </a:t>
            </a: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t>Quantum sensing promises to revolutionize sensing applications by employing quantum states of light or matter as sensing probes. Photons are the clear choice as quantum probes for remote sensing because they can travel to and interact with a distant target. Existing schemes are mainly based on the quantum illumination framework, which requires a quantum memory to store a single photon of an initially entangled pair until its twin reflects off a target and returns for final correlation measurements. Existing demonstrations are limited to tabletop experiments, and expanding the sensing range faces various roadblocks, including long-time quantum storage and photon loss and noise when transmitting quantum signals over long distances. We propose a novel quantum sensing framework that addresses these challenges using quantum frequency combs with path identity for remote sensing of signatures (“</a:t>
            </a:r>
            <a:r>
              <a:rPr lang="en-US" dirty="0" err="1"/>
              <a:t>qCOMBPASS</a:t>
            </a:r>
            <a:r>
              <a:rPr lang="en-US" dirty="0"/>
              <a:t>”). The combination of one key quantum phenomenon and two quantum resources, namely quantum induced coherence by path identity, quantum frequency combs, and two-mode squeezed light, allows for quantum remote sensing without requiring a quantum memory. The proposed scheme is akin to a quantum radar based on entangled frequency comb pairs that uses path identity to detect/range/sense a remote target of interest by measuring pulses of one comb in the pair that never flew to target, but that contains target information “teleported” by quantum-induced coherence from the other comb in the pair that did fly to target but is not detected. We develop the basic </a:t>
            </a:r>
            <a:r>
              <a:rPr lang="en-US" dirty="0" err="1"/>
              <a:t>qCOMBPASS</a:t>
            </a:r>
            <a:r>
              <a:rPr lang="en-US" dirty="0"/>
              <a:t> theory, analyze the properties of the </a:t>
            </a:r>
            <a:r>
              <a:rPr lang="en-US" dirty="0" err="1"/>
              <a:t>qCOMBPASS</a:t>
            </a:r>
            <a:r>
              <a:rPr lang="en-US" dirty="0"/>
              <a:t> transceiver, and introduce the </a:t>
            </a:r>
            <a:r>
              <a:rPr lang="en-US" dirty="0" err="1"/>
              <a:t>qCOMBPASS</a:t>
            </a:r>
            <a:r>
              <a:rPr lang="en-US" dirty="0"/>
              <a:t> equation – a quantum analog of the well-known LIDAR equation in classical remote sensing. We also describe an experimental scheme to demonstrate the concept using two-mode squeezed quantum combs. </a:t>
            </a:r>
            <a:r>
              <a:rPr lang="en-US" dirty="0" err="1"/>
              <a:t>qCOMBPASS</a:t>
            </a:r>
            <a:r>
              <a:rPr lang="en-US" dirty="0"/>
              <a:t> can strongly impact various applications in remote quantum sensing, imaging, metrology, and communications. These include detection and ranging of low-reflectivity objects, measurement of small displacements of a remote target with precision beyond the standard quantum limit (SQL), standoff hyperspectral quantum imaging, discreet surveillance from space with low detection probability (LPD, detect without being detected), very-long-baseline interferometry, quantum Doppler sensing, quantum clock synchronization, and networks of distributed quantum sensors. </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 </a:t>
            </a:r>
          </a:p>
          <a:p>
            <a:r>
              <a:rPr lang="en-US" dirty="0"/>
              <a:t>Contributions. DD conceived </a:t>
            </a:r>
            <a:r>
              <a:rPr lang="en-US" dirty="0" err="1"/>
              <a:t>qCOMBPASS</a:t>
            </a:r>
            <a:r>
              <a:rPr lang="en-US" dirty="0"/>
              <a:t> and developed the theory. TV contributed to the theoretical analysis of the path identity operation in the non-perturbative case. YC conducted the experimental demonstration of ZWM with a </a:t>
            </a:r>
            <a:r>
              <a:rPr lang="en-US" dirty="0" err="1"/>
              <a:t>cw</a:t>
            </a:r>
            <a:r>
              <a:rPr lang="en-US" dirty="0"/>
              <a:t> laser. AA made feasibility studies of experimental schemes. HTC performed experiment-theory analysis. PM did the full study of the </a:t>
            </a:r>
            <a:r>
              <a:rPr lang="en-US" dirty="0" err="1"/>
              <a:t>qCOMBPASS</a:t>
            </a:r>
            <a:r>
              <a:rPr lang="en-US" dirty="0"/>
              <a:t> equation and its distance scaling. AA, HTC, and DD designed the experimental implementation. All authors contributed to the writing of the manuscript.</a:t>
            </a:r>
          </a:p>
          <a:p>
            <a:r>
              <a:rPr lang="en-US" dirty="0"/>
              <a:t>Acknowledgments. We are grateful to J. Cox for insightful discussions on </a:t>
            </a:r>
            <a:r>
              <a:rPr lang="en-US" dirty="0" err="1"/>
              <a:t>qCOMBPASS</a:t>
            </a:r>
            <a:r>
              <a:rPr lang="en-US" dirty="0"/>
              <a:t>. We also acknowledge discussions with N. </a:t>
            </a:r>
            <a:r>
              <a:rPr lang="en-US" dirty="0" err="1"/>
              <a:t>Dallmann</a:t>
            </a:r>
            <a:r>
              <a:rPr lang="en-US" dirty="0"/>
              <a:t>, M. Everhart-Erickson, L.P. Garcia Pintos Barcia, W. </a:t>
            </a:r>
            <a:r>
              <a:rPr lang="en-US" dirty="0" err="1"/>
              <a:t>Kort</a:t>
            </a:r>
            <a:r>
              <a:rPr lang="en-US" dirty="0"/>
              <a:t>-Kamp, A. </a:t>
            </a:r>
            <a:r>
              <a:rPr lang="en-US" dirty="0" err="1"/>
              <a:t>López</a:t>
            </a:r>
            <a:r>
              <a:rPr lang="en-US" dirty="0"/>
              <a:t> Rubio, M. Lucero, R. </a:t>
            </a:r>
            <a:r>
              <a:rPr lang="en-US" dirty="0" err="1"/>
              <a:t>Menzel</a:t>
            </a:r>
            <a:r>
              <a:rPr lang="en-US" dirty="0"/>
              <a:t>, R. Newell, A. </a:t>
            </a:r>
            <a:r>
              <a:rPr lang="en-US" dirty="0" err="1"/>
              <a:t>Touil</a:t>
            </a:r>
            <a:r>
              <a:rPr lang="en-US" dirty="0"/>
              <a:t>, M. Wallace, and W. Zurek. Special thanks go to Profs. M. Cho and T.Y. Yoon at Korea University for crucial insights into frequency comb single-photon interferometry, and to Prof. M. Endo at University of Tokyo for discussions on photon squeezing. This work was supported by Los Alamos National Laboratory LDRD program. AA and HTC acknowledge partial support from the Center for Integrated Nanotechnologies.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Arial"/>
              </a:rPr>
              <a:t>https://arxiv.org/html/2410.07044v1</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3/3/2025</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3/3/2025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A5C7456-1612-DE16-3CD3-69AEC68EA248}"/>
              </a:ext>
            </a:extLst>
          </p:cNvPr>
          <p:cNvSpPr/>
          <p:nvPr/>
        </p:nvSpPr>
        <p:spPr>
          <a:xfrm>
            <a:off x="4865101" y="6296959"/>
            <a:ext cx="4489737" cy="561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45230" y="55388"/>
            <a:ext cx="11317044" cy="801663"/>
          </a:xfrm>
        </p:spPr>
        <p:txBody>
          <a:bodyPr>
            <a:normAutofit/>
          </a:bodyPr>
          <a:lstStyle/>
          <a:p>
            <a:pPr algn="ctr"/>
            <a:r>
              <a:rPr lang="en-US" sz="2800" dirty="0" err="1"/>
              <a:t>qCOMBPASS</a:t>
            </a:r>
            <a:r>
              <a:rPr lang="en-US" sz="2800" dirty="0"/>
              <a:t>: Quantum Radar with Undetected Photons</a:t>
            </a:r>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186744" y="764223"/>
            <a:ext cx="11834016" cy="984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sz="2200" b="1" dirty="0">
                <a:latin typeface="+mj-lt"/>
                <a:ea typeface="Calibri" pitchFamily="34" charset="0"/>
                <a:cs typeface="Calibri"/>
              </a:rPr>
              <a:t>Scientific Achievement</a:t>
            </a:r>
          </a:p>
          <a:p>
            <a:pPr marL="182880" marR="0" indent="-137160">
              <a:buFont typeface="Arial" panose="020B0604020202020204" pitchFamily="34" charset="0"/>
              <a:buChar char="•"/>
            </a:pPr>
            <a:r>
              <a:rPr lang="en-US" kern="100" dirty="0">
                <a:latin typeface="Avenir Next LT Pro"/>
                <a:ea typeface="Calibri" panose="020F0502020204030204" pitchFamily="34" charset="0"/>
                <a:cs typeface="Times New Roman" panose="02020603050405020304" pitchFamily="18" charset="0"/>
              </a:rPr>
              <a:t> A novel quantum sensing framework using quantum frequency combs with path identity for remote sensing of signatures (“</a:t>
            </a:r>
            <a:r>
              <a:rPr lang="en-US" kern="100" dirty="0" err="1">
                <a:latin typeface="Avenir Next LT Pro"/>
                <a:ea typeface="Calibri" panose="020F0502020204030204" pitchFamily="34" charset="0"/>
                <a:cs typeface="Times New Roman" panose="02020603050405020304" pitchFamily="18" charset="0"/>
              </a:rPr>
              <a:t>qCOMBPASS</a:t>
            </a:r>
            <a:r>
              <a:rPr lang="en-US" kern="100" dirty="0">
                <a:latin typeface="Avenir Next LT Pro"/>
                <a:ea typeface="Calibri" panose="020F0502020204030204" pitchFamily="34" charset="0"/>
                <a:cs typeface="Times New Roman" panose="02020603050405020304" pitchFamily="18" charset="0"/>
              </a:rPr>
              <a:t>”). </a:t>
            </a:r>
          </a:p>
        </p:txBody>
      </p:sp>
      <p:sp>
        <p:nvSpPr>
          <p:cNvPr id="6" name="TextBox 5">
            <a:extLst>
              <a:ext uri="{FF2B5EF4-FFF2-40B4-BE49-F238E27FC236}">
                <a16:creationId xmlns:a16="http://schemas.microsoft.com/office/drawing/2014/main" id="{5B5AB4DC-C268-4277-A54D-5E68D1711C3C}"/>
              </a:ext>
            </a:extLst>
          </p:cNvPr>
          <p:cNvSpPr txBox="1"/>
          <p:nvPr/>
        </p:nvSpPr>
        <p:spPr>
          <a:xfrm>
            <a:off x="5517924" y="3273906"/>
            <a:ext cx="6644681" cy="2949525"/>
          </a:xfrm>
          <a:prstGeom prst="rect">
            <a:avLst/>
          </a:prstGeom>
          <a:noFill/>
        </p:spPr>
        <p:txBody>
          <a:bodyPr wrap="square" rtlCol="0">
            <a:spAutoFit/>
          </a:bodyPr>
          <a:lstStyle/>
          <a:p>
            <a:pPr>
              <a:spcAft>
                <a:spcPts val="100"/>
              </a:spcAft>
            </a:pPr>
            <a:r>
              <a:rPr lang="en-US" altLang="ja-JP" sz="2200" b="1" dirty="0">
                <a:latin typeface="+mj-lt"/>
                <a:ea typeface="Calibri" pitchFamily="34" charset="0"/>
                <a:cs typeface="Calibri"/>
              </a:rPr>
              <a:t>Research Details</a:t>
            </a:r>
          </a:p>
          <a:p>
            <a:pPr marL="182880" lvl="1" indent="-137160" fontAlgn="base">
              <a:spcAft>
                <a:spcPts val="100"/>
              </a:spcAft>
              <a:buFont typeface="Arial" panose="020B0604020202020204" pitchFamily="34" charset="0"/>
              <a:buChar char="•"/>
            </a:pPr>
            <a:r>
              <a:rPr lang="en-US" dirty="0">
                <a:latin typeface="+mj-lt"/>
              </a:rPr>
              <a:t>Proposed scheme is akin to quantum radar based on entangled frequency comb pairs that uses path identity to detect/range/sense a remote target of interest by measuring pulses of one comb in the pair that never flew to target, but that contains target information “teleported” by quantum-induced coherence from the other comb in the pair that did fly to target but is not detected. </a:t>
            </a:r>
          </a:p>
          <a:p>
            <a:pPr marL="182880" lvl="1" indent="-137160" fontAlgn="base">
              <a:spcAft>
                <a:spcPts val="100"/>
              </a:spcAft>
              <a:buFont typeface="Arial" panose="020B0604020202020204" pitchFamily="34" charset="0"/>
              <a:buChar char="•"/>
            </a:pPr>
            <a:r>
              <a:rPr lang="en-US" dirty="0">
                <a:latin typeface="+mj-lt"/>
              </a:rPr>
              <a:t>Challenges: long-time quantum storage and photon loss and noise.</a:t>
            </a:r>
          </a:p>
        </p:txBody>
      </p:sp>
      <p:sp>
        <p:nvSpPr>
          <p:cNvPr id="12" name="TextBox 11">
            <a:extLst>
              <a:ext uri="{FF2B5EF4-FFF2-40B4-BE49-F238E27FC236}">
                <a16:creationId xmlns:a16="http://schemas.microsoft.com/office/drawing/2014/main" id="{59E5A144-7E9E-487C-8E31-0FE4415AA73E}"/>
              </a:ext>
            </a:extLst>
          </p:cNvPr>
          <p:cNvSpPr txBox="1"/>
          <p:nvPr/>
        </p:nvSpPr>
        <p:spPr>
          <a:xfrm>
            <a:off x="5517922" y="1550357"/>
            <a:ext cx="6495180" cy="1723549"/>
          </a:xfrm>
          <a:prstGeom prst="rect">
            <a:avLst/>
          </a:prstGeom>
          <a:noFill/>
        </p:spPr>
        <p:txBody>
          <a:bodyPr wrap="square" tIns="0" bIns="0" rtlCol="0">
            <a:spAutoFit/>
          </a:bodyPr>
          <a:lstStyle/>
          <a:p>
            <a:r>
              <a:rPr lang="en-US" altLang="ja-JP" sz="2200" b="1" dirty="0">
                <a:latin typeface="+mj-lt"/>
                <a:ea typeface="Calibri" pitchFamily="34" charset="0"/>
                <a:cs typeface="Calibri"/>
              </a:rPr>
              <a:t>Significance and Impact</a:t>
            </a:r>
          </a:p>
          <a:p>
            <a:pPr marL="182880" marR="0" indent="-137160">
              <a:buFont typeface="Arial" panose="020B0604020202020204" pitchFamily="34" charset="0"/>
              <a:buChar char="•"/>
            </a:pPr>
            <a:r>
              <a:rPr lang="en-US" dirty="0"/>
              <a:t>Existing sensing schemes require a quantum memory to store a single photon of an initially entangled pair until its twin reflects off a target and returns. </a:t>
            </a:r>
          </a:p>
          <a:p>
            <a:pPr marL="182880" marR="0" indent="-137160">
              <a:buFont typeface="Arial" panose="020B0604020202020204" pitchFamily="34" charset="0"/>
              <a:buChar char="•"/>
            </a:pPr>
            <a:r>
              <a:rPr lang="en-US" kern="100" dirty="0" err="1">
                <a:latin typeface="Avenir Next LT Pro"/>
                <a:ea typeface="Calibri" panose="020F0502020204030204" pitchFamily="34" charset="0"/>
                <a:cs typeface="Times New Roman" panose="02020603050405020304" pitchFamily="18" charset="0"/>
              </a:rPr>
              <a:t>qCOMBPASS</a:t>
            </a:r>
            <a:r>
              <a:rPr lang="en-US" kern="100" dirty="0">
                <a:latin typeface="Avenir Next LT Pro"/>
                <a:ea typeface="Calibri" panose="020F0502020204030204" pitchFamily="34" charset="0"/>
                <a:cs typeface="Times New Roman" panose="02020603050405020304" pitchFamily="18" charset="0"/>
              </a:rPr>
              <a:t> uses quantum frequency combs — optical trains of identical laser pulses. </a:t>
            </a:r>
            <a:endParaRPr lang="en-US" dirty="0"/>
          </a:p>
        </p:txBody>
      </p:sp>
      <p:sp>
        <p:nvSpPr>
          <p:cNvPr id="23" name="Rectangle 22">
            <a:extLst>
              <a:ext uri="{FF2B5EF4-FFF2-40B4-BE49-F238E27FC236}">
                <a16:creationId xmlns:a16="http://schemas.microsoft.com/office/drawing/2014/main" id="{61E319B0-40C1-4006-BDAD-053C6FD8ABA8}"/>
              </a:ext>
            </a:extLst>
          </p:cNvPr>
          <p:cNvSpPr/>
          <p:nvPr/>
        </p:nvSpPr>
        <p:spPr>
          <a:xfrm>
            <a:off x="-34431" y="6097204"/>
            <a:ext cx="4728120" cy="253916"/>
          </a:xfrm>
          <a:prstGeom prst="rect">
            <a:avLst/>
          </a:prstGeom>
          <a:noFill/>
        </p:spPr>
        <p:txBody>
          <a:bodyPr wrap="square">
            <a:spAutoFit/>
          </a:bodyPr>
          <a:lstStyle/>
          <a:p>
            <a:pPr fontAlgn="auto">
              <a:spcBef>
                <a:spcPts val="600"/>
              </a:spcBef>
              <a:spcAft>
                <a:spcPts val="0"/>
              </a:spcAft>
            </a:pPr>
            <a:r>
              <a:rPr lang="fi-FI" sz="1050" dirty="0">
                <a:cs typeface="Arial" panose="020B0604020202020204" pitchFamily="34" charset="0"/>
              </a:rPr>
              <a:t>Work was performed, in part, at the Center for Integrated Nanotechnologies.</a:t>
            </a:r>
            <a:endParaRPr lang="en-US" sz="1050" dirty="0">
              <a:cs typeface="Arial" panose="020B0604020202020204" pitchFamily="34" charset="0"/>
            </a:endParaRPr>
          </a:p>
        </p:txBody>
      </p:sp>
      <p:sp>
        <p:nvSpPr>
          <p:cNvPr id="25" name="TextBox 24">
            <a:extLst>
              <a:ext uri="{FF2B5EF4-FFF2-40B4-BE49-F238E27FC236}">
                <a16:creationId xmlns:a16="http://schemas.microsoft.com/office/drawing/2014/main" id="{C305734B-C473-4428-A1A0-2D2513B567F5}"/>
              </a:ext>
            </a:extLst>
          </p:cNvPr>
          <p:cNvSpPr txBox="1"/>
          <p:nvPr/>
        </p:nvSpPr>
        <p:spPr>
          <a:xfrm>
            <a:off x="790972" y="5540355"/>
            <a:ext cx="3982729" cy="415498"/>
          </a:xfrm>
          <a:prstGeom prst="rect">
            <a:avLst/>
          </a:prstGeom>
          <a:noFill/>
        </p:spPr>
        <p:txBody>
          <a:bodyPr wrap="square" rtlCol="0">
            <a:spAutoFit/>
          </a:bodyPr>
          <a:lstStyle/>
          <a:p>
            <a:pPr algn="ctr"/>
            <a:r>
              <a:rPr lang="en-US" sz="1050" dirty="0" err="1"/>
              <a:t>qCOMBPASS</a:t>
            </a:r>
            <a:r>
              <a:rPr lang="en-US" sz="1050" dirty="0"/>
              <a:t> in a surveillance operation. Quantum remote sensing allows to detect without being detected.</a:t>
            </a:r>
          </a:p>
        </p:txBody>
      </p:sp>
      <p:sp>
        <p:nvSpPr>
          <p:cNvPr id="13" name="Rectangle 12">
            <a:extLst>
              <a:ext uri="{FF2B5EF4-FFF2-40B4-BE49-F238E27FC236}">
                <a16:creationId xmlns:a16="http://schemas.microsoft.com/office/drawing/2014/main" id="{61E319B0-40C1-4006-BDAD-053C6FD8ABA8}"/>
              </a:ext>
            </a:extLst>
          </p:cNvPr>
          <p:cNvSpPr/>
          <p:nvPr/>
        </p:nvSpPr>
        <p:spPr>
          <a:xfrm>
            <a:off x="7399637" y="5955853"/>
            <a:ext cx="4762970" cy="415498"/>
          </a:xfrm>
          <a:prstGeom prst="rect">
            <a:avLst/>
          </a:prstGeom>
          <a:noFill/>
        </p:spPr>
        <p:txBody>
          <a:bodyPr wrap="square">
            <a:spAutoFit/>
          </a:bodyPr>
          <a:lstStyle/>
          <a:p>
            <a:pPr>
              <a:spcBef>
                <a:spcPts val="600"/>
              </a:spcBef>
            </a:pPr>
            <a:r>
              <a:rPr lang="en-US" sz="1050" dirty="0">
                <a:cs typeface="Arial" panose="020B0604020202020204" pitchFamily="34" charset="0"/>
              </a:rPr>
              <a:t>Dalvit, D.; </a:t>
            </a:r>
            <a:r>
              <a:rPr lang="en-US" sz="1050" dirty="0" err="1">
                <a:cs typeface="Arial" panose="020B0604020202020204" pitchFamily="34" charset="0"/>
              </a:rPr>
              <a:t>Volkoff</a:t>
            </a:r>
            <a:r>
              <a:rPr lang="en-US" sz="1050" dirty="0">
                <a:cs typeface="Arial" panose="020B0604020202020204" pitchFamily="34" charset="0"/>
              </a:rPr>
              <a:t>, T.; Choi, Y.-S.; Azad, A.; Chen, H.-T.; </a:t>
            </a:r>
            <a:r>
              <a:rPr lang="en-US" sz="1050" dirty="0" err="1">
                <a:cs typeface="Arial" panose="020B0604020202020204" pitchFamily="34" charset="0"/>
              </a:rPr>
              <a:t>Milonni</a:t>
            </a:r>
            <a:r>
              <a:rPr lang="en-US" sz="1050" dirty="0">
                <a:cs typeface="Arial" panose="020B0604020202020204" pitchFamily="34" charset="0"/>
              </a:rPr>
              <a:t>, P. Quantum Frequency Combs with Path Identity for Quantum Remote Sensing.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53528" y="6375960"/>
            <a:ext cx="457618" cy="457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0515" y="6455976"/>
            <a:ext cx="1858455" cy="36576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99637" y="6450859"/>
            <a:ext cx="1799361" cy="370877"/>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521" y="1940358"/>
            <a:ext cx="5076994" cy="3591134"/>
          </a:xfrm>
          <a:prstGeom prst="rect">
            <a:avLst/>
          </a:prstGeom>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3.xml><?xml version="1.0" encoding="utf-8"?>
<ds:datastoreItem xmlns:ds="http://schemas.openxmlformats.org/officeDocument/2006/customXml" ds:itemID="{8779A9CC-1221-4480-B719-A3FDECFA9433}">
  <ds:schemaRefs>
    <ds:schemaRef ds:uri="http://schemas.microsoft.com/office/infopath/2007/PartnerControls"/>
    <ds:schemaRef ds:uri="d3abd939-9d94-49d1-925a-c93fb1ff4b6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bc761791-33a0-47b7-8145-9d3c2515a3a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439</TotalTime>
  <Words>867</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Office Theme</vt:lpstr>
      <vt:lpstr>qCOMBPASS: Quantum Radar with Undetected Photons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11</cp:revision>
  <dcterms:created xsi:type="dcterms:W3CDTF">2023-07-20T14:08:23Z</dcterms:created>
  <dcterms:modified xsi:type="dcterms:W3CDTF">2025-03-03T21:18:13Z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vt:lpwstr>
  </property>
  <property fmtid="{D5CDD505-2E9C-101B-9397-08002B2CF9AE}" pid="7" name="TriggerFlowInfo">
    <vt:lpwstr/>
  </property>
</Properties>
</file>