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3"/>
    <p:restoredTop sz="80182"/>
  </p:normalViewPr>
  <p:slideViewPr>
    <p:cSldViewPr snapToGrid="0">
      <p:cViewPr varScale="1">
        <p:scale>
          <a:sx n="119" d="100"/>
          <a:sy n="119" d="100"/>
        </p:scale>
        <p:origin x="1020" y="132"/>
      </p:cViewPr>
      <p:guideLst/>
    </p:cSldViewPr>
  </p:slideViewPr>
  <p:notesTextViewPr>
    <p:cViewPr>
      <p:scale>
        <a:sx n="1" d="1"/>
        <a:sy n="1" d="1"/>
      </p:scale>
      <p:origin x="0" y="-9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6/13/2025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a:buNone/>
            </a:pPr>
            <a:r>
              <a:rPr kumimoji="0" lang="en-US" sz="1200" b="0" i="0" u="sng" strike="noStrike" kern="1200" cap="none" spc="0" normalizeH="0" baseline="0" noProof="0" dirty="0">
                <a:ln>
                  <a:noFill/>
                </a:ln>
                <a:solidFill>
                  <a:prstClr val="black"/>
                </a:solidFill>
                <a:effectLst/>
                <a:uLnTx/>
                <a:uFillTx/>
                <a:latin typeface="Arial"/>
                <a:ea typeface="+mn-ea"/>
                <a:cs typeface="Arial"/>
              </a:rPr>
              <a:t>1-2 paragraph description of highlight</a:t>
            </a:r>
            <a:r>
              <a:rPr kumimoji="0" lang="en-US" sz="1200" b="0" i="0" u="none" strike="noStrike" kern="1200" cap="none" spc="0" normalizeH="0" baseline="0" noProof="0" dirty="0">
                <a:ln>
                  <a:noFill/>
                </a:ln>
                <a:solidFill>
                  <a:prstClr val="black"/>
                </a:solidFill>
                <a:effectLst/>
                <a:uLnTx/>
                <a:uFillTx/>
                <a:latin typeface="Arial"/>
                <a:ea typeface="+mn-ea"/>
                <a:cs typeface="Arial"/>
              </a:rPr>
              <a:t> – </a:t>
            </a:r>
          </a:p>
          <a:p>
            <a:pPr>
              <a:buNone/>
            </a:pPr>
            <a:r>
              <a:rPr lang="en-US" dirty="0"/>
              <a:t>A quantum spin liquid is an exotic state of matter with potential applications in quantum computing. Detecting this state experimentally remains a significant challenge. We propose using scanning tunneling microscopy (STM) to identify a quantum spin liquid by measuring the quasiparticle interference pattern near vacancies in the </a:t>
            </a:r>
            <a:r>
              <a:rPr lang="en-US" dirty="0" err="1"/>
              <a:t>Kitaev</a:t>
            </a:r>
            <a:r>
              <a:rPr lang="en-US" dirty="0"/>
              <a:t> quantum spin liquid. The interference pattern exhibits characteristic features uniquely associated with the quantum spin liquid state.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Acknowledgements</a:t>
            </a:r>
            <a:r>
              <a:rPr kumimoji="0" lang="en-US" sz="1200" b="0" i="0" u="none" strike="noStrike" kern="1200" cap="none" spc="0" normalizeH="0" baseline="0" noProof="0" dirty="0">
                <a:ln>
                  <a:noFill/>
                </a:ln>
                <a:solidFill>
                  <a:prstClr val="black"/>
                </a:solidFill>
                <a:effectLst/>
                <a:uLnTx/>
                <a:uFillTx/>
                <a:latin typeface="+mn-lt"/>
                <a:ea typeface="+mn-ea"/>
                <a:cs typeface="+mn-cs"/>
              </a:rPr>
              <a:t>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thank </a:t>
            </a:r>
            <a:r>
              <a:rPr lang="en-US" dirty="0" err="1"/>
              <a:t>Yuhki</a:t>
            </a:r>
            <a:r>
              <a:rPr lang="en-US" dirty="0"/>
              <a:t> </a:t>
            </a:r>
            <a:r>
              <a:rPr lang="en-US" dirty="0" err="1"/>
              <a:t>Kohsaka</a:t>
            </a:r>
            <a:r>
              <a:rPr lang="en-US" dirty="0"/>
              <a:t>, Yuji Matsuda, Cristian Batista, and Natalia Perkins for helpful discussions, and particularly Yuji Matsuda for sharing their unpublished manuscript. The work at LANL was carried out under the auspices of the U.S. DOE NNSA under Contract No. 89233218CNA000001 through the LDRD Program, was supported by the Center for Nonlinear Studies at LANL, and was performed, in part, at the Center for Integrated Nanotechnologies, an Office of Science User Facility operated for the U.S. DOE Office of Science, under user Proposals No. 2018BU0010 and No. 2018BU0083. G. B. H. was supported by the U.S. Department of Energy, Office of Science, National Quantum Information Science Research Centers, Quantum Science Center. This manuscript has been authored by UT-Battelle, LLC, under contract DE-AC05-00OR22725 with the US Department of Energy (DOE). The publisher acknowledges the US government license to provide public access under the DOE Public Access Plan</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 </a:t>
            </a:r>
          </a:p>
          <a:p>
            <a:pPr marL="0" marR="0" lvl="0" indent="0" algn="l" defTabSz="922264" rtl="0" eaLnBrk="1" fontAlgn="auto" latinLnBrk="0" hangingPunct="1">
              <a:lnSpc>
                <a:spcPct val="100000"/>
              </a:lnSpc>
              <a:spcBef>
                <a:spcPts val="0"/>
              </a:spcBef>
              <a:spcAft>
                <a:spcPts val="0"/>
              </a:spcAft>
              <a:buClrTx/>
              <a:buSzTx/>
              <a:buFontTx/>
              <a:buNone/>
              <a:tabLst/>
              <a:defRPr/>
            </a:pPr>
            <a:r>
              <a:rPr lang="pt-BR" dirty="0"/>
              <a:t>DOI: https://doi.org/10.1103/PhysRevLett.134.126501</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cs typeface="Arial" panose="020B0604020202020204" pitchFamily="34" charset="0"/>
              </a:rPr>
              <a:t>ACS Nano </a:t>
            </a:r>
            <a:r>
              <a:rPr lang="en-US" sz="1200" b="1" dirty="0">
                <a:cs typeface="Arial" panose="020B0604020202020204" pitchFamily="34" charset="0"/>
              </a:rPr>
              <a:t>2025</a:t>
            </a:r>
            <a:r>
              <a:rPr lang="en-US" sz="1200" dirty="0">
                <a:cs typeface="Arial" panose="020B0604020202020204" pitchFamily="34" charset="0"/>
              </a:rPr>
              <a:t>: https://doi.org/10.1021/acsnano.4c18261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597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6/13/2025</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6/13/2025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FD0D8A9-2C3E-7210-365C-3F5F1607FD1A}"/>
              </a:ext>
            </a:extLst>
          </p:cNvPr>
          <p:cNvSpPr/>
          <p:nvPr/>
        </p:nvSpPr>
        <p:spPr>
          <a:xfrm>
            <a:off x="3607993" y="6296959"/>
            <a:ext cx="5407851" cy="561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lang="en-US" smtClean="0"/>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a:ln>
                <a:noFill/>
              </a:ln>
              <a:solidFill>
                <a:srgbClr val="0F3F66"/>
              </a:solidFill>
              <a:effectLst/>
              <a:uLnTx/>
              <a:uFillTx/>
              <a:latin typeface="Arial" charset="0"/>
              <a:ea typeface="+mn-ea"/>
              <a:cs typeface="+mn-cs"/>
            </a:endParaRP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145053" y="-66517"/>
            <a:ext cx="11901893" cy="902525"/>
          </a:xfrm>
        </p:spPr>
        <p:txBody>
          <a:bodyPr>
            <a:normAutofit/>
          </a:bodyPr>
          <a:lstStyle/>
          <a:p>
            <a:pPr algn="ctr"/>
            <a:r>
              <a:rPr lang="en-US" sz="2800" dirty="0"/>
              <a:t>Quasiparticle Interference in </a:t>
            </a:r>
            <a:r>
              <a:rPr lang="en-US" sz="2800" dirty="0" err="1"/>
              <a:t>Kitaev</a:t>
            </a:r>
            <a:r>
              <a:rPr lang="en-US" sz="2800" dirty="0"/>
              <a:t> Quantum Spin Liquids</a:t>
            </a:r>
          </a:p>
        </p:txBody>
      </p:sp>
      <p:sp>
        <p:nvSpPr>
          <p:cNvPr id="2" name="Rectangle 35">
            <a:extLst>
              <a:ext uri="{FF2B5EF4-FFF2-40B4-BE49-F238E27FC236}">
                <a16:creationId xmlns:a16="http://schemas.microsoft.com/office/drawing/2014/main" id="{080DC93F-994C-92AF-D3B2-271ED364A34F}"/>
              </a:ext>
            </a:extLst>
          </p:cNvPr>
          <p:cNvSpPr>
            <a:spLocks noChangeArrowheads="1"/>
          </p:cNvSpPr>
          <p:nvPr/>
        </p:nvSpPr>
        <p:spPr bwMode="auto">
          <a:xfrm>
            <a:off x="174133" y="666394"/>
            <a:ext cx="11785257"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2400" b="1" dirty="0">
                <a:latin typeface="+mj-lt"/>
                <a:ea typeface="Calibri" pitchFamily="34" charset="0"/>
                <a:cs typeface="Calibri"/>
              </a:rPr>
              <a:t>Scientific Achievement</a:t>
            </a:r>
          </a:p>
          <a:p>
            <a:r>
              <a:rPr lang="en-US" dirty="0">
                <a:latin typeface="Times New Roman" panose="02020603050405020304" pitchFamily="18" charset="0"/>
                <a:cs typeface="Times New Roman" panose="02020603050405020304" pitchFamily="18" charset="0"/>
              </a:rPr>
              <a:t>Development of the first theoretical framework for understanding quasiparticle interference in </a:t>
            </a:r>
            <a:r>
              <a:rPr lang="en-US" dirty="0" err="1">
                <a:latin typeface="Times New Roman" panose="02020603050405020304" pitchFamily="18" charset="0"/>
                <a:cs typeface="Times New Roman" panose="02020603050405020304" pitchFamily="18" charset="0"/>
              </a:rPr>
              <a:t>Kitaev</a:t>
            </a:r>
            <a:r>
              <a:rPr lang="en-US" dirty="0">
                <a:latin typeface="Times New Roman" panose="02020603050405020304" pitchFamily="18" charset="0"/>
                <a:cs typeface="Times New Roman" panose="02020603050405020304" pitchFamily="18" charset="0"/>
              </a:rPr>
              <a:t> quantum spin liquids and revealing how electron tunneling signatures can directly probe fractionalized excitations like </a:t>
            </a:r>
            <a:r>
              <a:rPr lang="en-US" dirty="0" err="1">
                <a:latin typeface="Times New Roman" panose="02020603050405020304" pitchFamily="18" charset="0"/>
                <a:cs typeface="Times New Roman" panose="02020603050405020304" pitchFamily="18" charset="0"/>
              </a:rPr>
              <a:t>spinons</a:t>
            </a:r>
            <a:r>
              <a:rPr lang="en-US" dirty="0">
                <a:latin typeface="Times New Roman" panose="02020603050405020304" pitchFamily="18" charset="0"/>
                <a:cs typeface="Times New Roman" panose="02020603050405020304" pitchFamily="18" charset="0"/>
              </a:rPr>
              <a:t> and visons.</a:t>
            </a:r>
          </a:p>
        </p:txBody>
      </p:sp>
      <p:sp>
        <p:nvSpPr>
          <p:cNvPr id="4" name="TextBox 3">
            <a:extLst>
              <a:ext uri="{FF2B5EF4-FFF2-40B4-BE49-F238E27FC236}">
                <a16:creationId xmlns:a16="http://schemas.microsoft.com/office/drawing/2014/main" id="{F3F0BB00-EF5B-1328-929D-1DC2DF5D403C}"/>
              </a:ext>
            </a:extLst>
          </p:cNvPr>
          <p:cNvSpPr txBox="1"/>
          <p:nvPr/>
        </p:nvSpPr>
        <p:spPr>
          <a:xfrm>
            <a:off x="4627185" y="3592842"/>
            <a:ext cx="7179804" cy="2167260"/>
          </a:xfrm>
          <a:prstGeom prst="rect">
            <a:avLst/>
          </a:prstGeom>
          <a:noFill/>
        </p:spPr>
        <p:txBody>
          <a:bodyPr wrap="square" rtlCol="0">
            <a:spAutoFit/>
          </a:bodyPr>
          <a:lstStyle/>
          <a:p>
            <a:pPr>
              <a:spcAft>
                <a:spcPts val="100"/>
              </a:spcAft>
            </a:pPr>
            <a:r>
              <a:rPr lang="en-US" altLang="ja-JP" sz="2200" b="1" dirty="0">
                <a:latin typeface="Times New Roman" panose="02020603050405020304" pitchFamily="18" charset="0"/>
                <a:ea typeface="Calibri" pitchFamily="34" charset="0"/>
                <a:cs typeface="Times New Roman" panose="02020603050405020304" pitchFamily="18" charset="0"/>
              </a:rPr>
              <a:t>Research Details</a:t>
            </a:r>
          </a:p>
          <a:p>
            <a:pPr marL="182880" lvl="1" indent="-182880"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Establishes a </a:t>
            </a:r>
            <a:r>
              <a:rPr lang="en-US" sz="1600" dirty="0" err="1">
                <a:latin typeface="Times New Roman" panose="02020603050405020304" pitchFamily="18" charset="0"/>
                <a:cs typeface="Times New Roman" panose="02020603050405020304" pitchFamily="18" charset="0"/>
              </a:rPr>
              <a:t>parton</a:t>
            </a:r>
            <a:r>
              <a:rPr lang="en-US" sz="1600" dirty="0">
                <a:latin typeface="Times New Roman" panose="02020603050405020304" pitchFamily="18" charset="0"/>
                <a:cs typeface="Times New Roman" panose="02020603050405020304" pitchFamily="18" charset="0"/>
              </a:rPr>
              <a:t> mean-field theory for electron tunneling into </a:t>
            </a:r>
            <a:r>
              <a:rPr lang="en-US" sz="1600" dirty="0" err="1">
                <a:latin typeface="Times New Roman" panose="02020603050405020304" pitchFamily="18" charset="0"/>
                <a:cs typeface="Times New Roman" panose="02020603050405020304" pitchFamily="18" charset="0"/>
              </a:rPr>
              <a:t>Kitaev</a:t>
            </a:r>
            <a:r>
              <a:rPr lang="en-US" sz="1600" dirty="0">
                <a:latin typeface="Times New Roman" panose="02020603050405020304" pitchFamily="18" charset="0"/>
                <a:cs typeface="Times New Roman" panose="02020603050405020304" pitchFamily="18" charset="0"/>
              </a:rPr>
              <a:t> spin liquids.</a:t>
            </a:r>
          </a:p>
          <a:p>
            <a:pPr marL="182880" lvl="1" indent="-182880"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Demonstrates that electron tunneling spectra are governed by the convolution of </a:t>
            </a:r>
            <a:r>
              <a:rPr lang="en-US" sz="1600" dirty="0" err="1">
                <a:latin typeface="Times New Roman" panose="02020603050405020304" pitchFamily="18" charset="0"/>
                <a:cs typeface="Times New Roman" panose="02020603050405020304" pitchFamily="18" charset="0"/>
              </a:rPr>
              <a:t>spinon</a:t>
            </a:r>
            <a:r>
              <a:rPr lang="en-US" sz="1600" dirty="0">
                <a:latin typeface="Times New Roman" panose="02020603050405020304" pitchFamily="18" charset="0"/>
                <a:cs typeface="Times New Roman" panose="02020603050405020304" pitchFamily="18" charset="0"/>
              </a:rPr>
              <a:t> and </a:t>
            </a:r>
            <a:r>
              <a:rPr lang="en-US" sz="1600" dirty="0" err="1">
                <a:latin typeface="Times New Roman" panose="02020603050405020304" pitchFamily="18" charset="0"/>
                <a:cs typeface="Times New Roman" panose="02020603050405020304" pitchFamily="18" charset="0"/>
              </a:rPr>
              <a:t>chargon</a:t>
            </a:r>
            <a:r>
              <a:rPr lang="en-US" sz="1600" dirty="0">
                <a:latin typeface="Times New Roman" panose="02020603050405020304" pitchFamily="18" charset="0"/>
                <a:cs typeface="Times New Roman" panose="02020603050405020304" pitchFamily="18" charset="0"/>
              </a:rPr>
              <a:t> densities of states and that the energy derivative of tunneling conductance directly reflects </a:t>
            </a:r>
            <a:r>
              <a:rPr lang="en-US" sz="1600" dirty="0" err="1">
                <a:latin typeface="Times New Roman" panose="02020603050405020304" pitchFamily="18" charset="0"/>
                <a:cs typeface="Times New Roman" panose="02020603050405020304" pitchFamily="18" charset="0"/>
              </a:rPr>
              <a:t>spinon</a:t>
            </a:r>
            <a:r>
              <a:rPr lang="en-US" sz="1600" dirty="0">
                <a:latin typeface="Times New Roman" panose="02020603050405020304" pitchFamily="18" charset="0"/>
                <a:cs typeface="Times New Roman" panose="02020603050405020304" pitchFamily="18" charset="0"/>
              </a:rPr>
              <a:t> properties.</a:t>
            </a:r>
          </a:p>
          <a:p>
            <a:pPr marL="182880" lvl="1" indent="-182880"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Identifies distinct quasiparticle interference patterns around impurities — signatures of visons and </a:t>
            </a:r>
            <a:r>
              <a:rPr lang="en-US" sz="1600" dirty="0" err="1">
                <a:latin typeface="Times New Roman" panose="02020603050405020304" pitchFamily="18" charset="0"/>
                <a:cs typeface="Times New Roman" panose="02020603050405020304" pitchFamily="18" charset="0"/>
              </a:rPr>
              <a:t>spinons</a:t>
            </a:r>
            <a:r>
              <a:rPr lang="en-US" sz="1600" dirty="0">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BD6F70C7-AC98-7B75-37D9-3B3A87241D96}"/>
              </a:ext>
            </a:extLst>
          </p:cNvPr>
          <p:cNvSpPr txBox="1"/>
          <p:nvPr/>
        </p:nvSpPr>
        <p:spPr>
          <a:xfrm>
            <a:off x="4627184" y="1682057"/>
            <a:ext cx="7179805" cy="1846659"/>
          </a:xfrm>
          <a:prstGeom prst="rect">
            <a:avLst/>
          </a:prstGeom>
          <a:noFill/>
        </p:spPr>
        <p:txBody>
          <a:bodyPr wrap="square" rtlCol="0">
            <a:spAutoFit/>
          </a:bodyPr>
          <a:lstStyle/>
          <a:p>
            <a:r>
              <a:rPr lang="en-US" altLang="ja-JP" sz="2400" b="1" dirty="0">
                <a:latin typeface="+mj-lt"/>
                <a:ea typeface="Calibri" pitchFamily="34" charset="0"/>
                <a:cs typeface="Calibri"/>
              </a:rPr>
              <a:t>Significance and Impact</a:t>
            </a:r>
          </a:p>
          <a:p>
            <a:r>
              <a:rPr lang="en-US" dirty="0">
                <a:latin typeface="Times New Roman" panose="02020603050405020304" pitchFamily="18" charset="0"/>
                <a:ea typeface="Arial Unicode MS" panose="020B0604020202020204" pitchFamily="34" charset="-128"/>
                <a:cs typeface="Times New Roman" panose="02020603050405020304" pitchFamily="18" charset="0"/>
              </a:rPr>
              <a:t>This work provides a novel method for identifying and characterizing </a:t>
            </a:r>
            <a:r>
              <a:rPr lang="en-US" dirty="0" err="1">
                <a:latin typeface="Times New Roman" panose="02020603050405020304" pitchFamily="18" charset="0"/>
                <a:ea typeface="Arial Unicode MS" panose="020B0604020202020204" pitchFamily="34" charset="-128"/>
                <a:cs typeface="Times New Roman" panose="02020603050405020304" pitchFamily="18" charset="0"/>
              </a:rPr>
              <a:t>Kitaev</a:t>
            </a:r>
            <a:r>
              <a:rPr lang="en-US" dirty="0">
                <a:latin typeface="Times New Roman" panose="02020603050405020304" pitchFamily="18" charset="0"/>
                <a:ea typeface="Arial Unicode MS" panose="020B0604020202020204" pitchFamily="34" charset="-128"/>
                <a:cs typeface="Times New Roman" panose="02020603050405020304" pitchFamily="18" charset="0"/>
              </a:rPr>
              <a:t> spin liquids through scanning tunneling microscopy. The approach opens a pathway to measure </a:t>
            </a:r>
            <a:r>
              <a:rPr lang="en-US" dirty="0" err="1">
                <a:latin typeface="Times New Roman" panose="02020603050405020304" pitchFamily="18" charset="0"/>
                <a:ea typeface="Arial Unicode MS" panose="020B0604020202020204" pitchFamily="34" charset="-128"/>
                <a:cs typeface="Times New Roman" panose="02020603050405020304" pitchFamily="18" charset="0"/>
              </a:rPr>
              <a:t>spinon</a:t>
            </a:r>
            <a:r>
              <a:rPr lang="en-US" dirty="0">
                <a:latin typeface="Times New Roman" panose="02020603050405020304" pitchFamily="18" charset="0"/>
                <a:ea typeface="Arial Unicode MS" panose="020B0604020202020204" pitchFamily="34" charset="-128"/>
                <a:cs typeface="Times New Roman" panose="02020603050405020304" pitchFamily="18" charset="0"/>
              </a:rPr>
              <a:t> dispersions and detect elusive vison excitations, advancing the search for topological quantum matter and potential platforms for quantum computing.</a:t>
            </a:r>
            <a:endParaRPr lang="en-US" altLang="ja-JP" sz="2000" dirty="0">
              <a:solidFill>
                <a:srgbClr val="000000"/>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E9BFEE41-8C25-654D-108F-238CA903C3C1}"/>
              </a:ext>
            </a:extLst>
          </p:cNvPr>
          <p:cNvSpPr/>
          <p:nvPr/>
        </p:nvSpPr>
        <p:spPr>
          <a:xfrm>
            <a:off x="4627184" y="5923177"/>
            <a:ext cx="7668414" cy="415498"/>
          </a:xfrm>
          <a:prstGeom prst="rect">
            <a:avLst/>
          </a:prstGeom>
          <a:noFill/>
        </p:spPr>
        <p:txBody>
          <a:bodyPr wrap="square">
            <a:spAutoFit/>
          </a:bodyPr>
          <a:lstStyle/>
          <a:p>
            <a:r>
              <a:rPr lang="en-US" sz="1050" dirty="0">
                <a:effectLst/>
              </a:rPr>
              <a:t>Jahin, A.; Zhang, H.; Halász, G. B.; Lin, S.-Z. Quasiparticle Interference in </a:t>
            </a:r>
            <a:r>
              <a:rPr lang="en-US" sz="1050" dirty="0" err="1">
                <a:effectLst/>
              </a:rPr>
              <a:t>Kitaev</a:t>
            </a:r>
            <a:r>
              <a:rPr lang="en-US" sz="1050" dirty="0">
                <a:effectLst/>
              </a:rPr>
              <a:t> Quantum Spin Liquids. </a:t>
            </a:r>
            <a:r>
              <a:rPr lang="en-US" sz="1050" i="1" dirty="0">
                <a:effectLst/>
              </a:rPr>
              <a:t>Physical Review Letters</a:t>
            </a:r>
            <a:r>
              <a:rPr lang="en-US" sz="1050" dirty="0">
                <a:effectLst/>
              </a:rPr>
              <a:t> </a:t>
            </a:r>
            <a:r>
              <a:rPr lang="en-US" sz="1050" b="1" dirty="0">
                <a:effectLst/>
              </a:rPr>
              <a:t>2025</a:t>
            </a:r>
            <a:r>
              <a:rPr lang="en-US" sz="1050" dirty="0">
                <a:effectLst/>
              </a:rPr>
              <a:t>, </a:t>
            </a:r>
            <a:r>
              <a:rPr lang="en-US" sz="1050" i="1" dirty="0">
                <a:effectLst/>
              </a:rPr>
              <a:t>134</a:t>
            </a:r>
            <a:r>
              <a:rPr lang="en-US" sz="1050" dirty="0">
                <a:effectLst/>
              </a:rPr>
              <a:t> (12). DOI:10.1103/physrevlett.134.126501. </a:t>
            </a:r>
          </a:p>
        </p:txBody>
      </p:sp>
      <p:pic>
        <p:nvPicPr>
          <p:cNvPr id="5" name="Picture 4">
            <a:extLst>
              <a:ext uri="{FF2B5EF4-FFF2-40B4-BE49-F238E27FC236}">
                <a16:creationId xmlns:a16="http://schemas.microsoft.com/office/drawing/2014/main" id="{F53B21F4-BEE3-666E-725C-BBA55669F642}"/>
              </a:ext>
            </a:extLst>
          </p:cNvPr>
          <p:cNvPicPr>
            <a:picLocks noChangeAspect="1"/>
          </p:cNvPicPr>
          <p:nvPr/>
        </p:nvPicPr>
        <p:blipFill>
          <a:blip r:embed="rId3"/>
          <a:srcRect t="2705" r="4028"/>
          <a:stretch/>
        </p:blipFill>
        <p:spPr>
          <a:xfrm>
            <a:off x="232610" y="1682057"/>
            <a:ext cx="3657601" cy="4207350"/>
          </a:xfrm>
          <a:prstGeom prst="rect">
            <a:avLst/>
          </a:prstGeom>
        </p:spPr>
      </p:pic>
      <p:sp>
        <p:nvSpPr>
          <p:cNvPr id="7" name="Rectangle 6">
            <a:extLst>
              <a:ext uri="{FF2B5EF4-FFF2-40B4-BE49-F238E27FC236}">
                <a16:creationId xmlns:a16="http://schemas.microsoft.com/office/drawing/2014/main" id="{9491F9A9-610B-AEA8-5C3B-FC770287888F}"/>
              </a:ext>
            </a:extLst>
          </p:cNvPr>
          <p:cNvSpPr/>
          <p:nvPr/>
        </p:nvSpPr>
        <p:spPr>
          <a:xfrm>
            <a:off x="174133" y="6130926"/>
            <a:ext cx="3571700" cy="215444"/>
          </a:xfrm>
          <a:prstGeom prst="rect">
            <a:avLst/>
          </a:prstGeom>
          <a:noFill/>
        </p:spPr>
        <p:txBody>
          <a:bodyPr wrap="square">
            <a:spAutoFit/>
          </a:bodyPr>
          <a:lstStyle/>
          <a:p>
            <a:pPr fontAlgn="auto">
              <a:spcBef>
                <a:spcPts val="600"/>
              </a:spcBef>
              <a:spcAft>
                <a:spcPts val="0"/>
              </a:spcAft>
            </a:pPr>
            <a:r>
              <a:rPr lang="en-US" sz="800" dirty="0">
                <a:cs typeface="Arial" panose="020B0604020202020204" pitchFamily="34" charset="0"/>
              </a:rPr>
              <a:t>This work was performed, in part, at The Center for Integrated Nanotechnologies.</a:t>
            </a:r>
          </a:p>
        </p:txBody>
      </p:sp>
      <p:pic>
        <p:nvPicPr>
          <p:cNvPr id="9" name="Picture 8" descr="Logo&#10;&#10;AI-generated content may be incorrect.">
            <a:extLst>
              <a:ext uri="{FF2B5EF4-FFF2-40B4-BE49-F238E27FC236}">
                <a16:creationId xmlns:a16="http://schemas.microsoft.com/office/drawing/2014/main" id="{AE8839DE-55AF-4610-34E6-2B704AA800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20857" y="6346370"/>
            <a:ext cx="486578" cy="486136"/>
          </a:xfrm>
          <a:prstGeom prst="rect">
            <a:avLst/>
          </a:prstGeom>
        </p:spPr>
      </p:pic>
      <p:pic>
        <p:nvPicPr>
          <p:cNvPr id="14" name="Picture 13" descr="A picture containing text&#10;&#10;AI-generated content may be incorrect.">
            <a:extLst>
              <a:ext uri="{FF2B5EF4-FFF2-40B4-BE49-F238E27FC236}">
                <a16:creationId xmlns:a16="http://schemas.microsoft.com/office/drawing/2014/main" id="{D4701D76-F6E4-2F01-58A9-D28F59EF2A9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92557" y="6346370"/>
            <a:ext cx="2306979" cy="454033"/>
          </a:xfrm>
          <a:prstGeom prst="rect">
            <a:avLst/>
          </a:prstGeom>
        </p:spPr>
      </p:pic>
    </p:spTree>
    <p:extLst>
      <p:ext uri="{BB962C8B-B14F-4D97-AF65-F5344CB8AC3E}">
        <p14:creationId xmlns:p14="http://schemas.microsoft.com/office/powerpoint/2010/main" val="285146616"/>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3.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373</TotalTime>
  <Words>508</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 Black</vt:lpstr>
      <vt:lpstr>Avenir Next LT Pro</vt:lpstr>
      <vt:lpstr>AvenirNext LT Pro Bold</vt:lpstr>
      <vt:lpstr>AvenirNext LT Pro Regular</vt:lpstr>
      <vt:lpstr>Calibri</vt:lpstr>
      <vt:lpstr>Times New Roman</vt:lpstr>
      <vt:lpstr>Wingdings</vt:lpstr>
      <vt:lpstr>Office Theme</vt:lpstr>
      <vt:lpstr>Quasiparticle Interference in Kitaev Quantum Spin Liquids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9</cp:revision>
  <dcterms:created xsi:type="dcterms:W3CDTF">2023-07-20T14:08:23Z</dcterms:created>
  <dcterms:modified xsi:type="dcterms:W3CDTF">2025-06-13T15:52:49Z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