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6"/>
  </p:notesMasterIdLst>
  <p:sldIdLst>
    <p:sldId id="194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41E1A0C-325D-2718-028C-2EF09A114F58}" name="Church, Michael (CONTR)" initials="C(" userId="S::michael.church@science.doe.gov::479f6357-057b-45eb-85ae-b0563a2bd212" providerId="AD"/>
  <p188:author id="{246F786B-FCDF-1919-4FE6-B6E91F74E9A6}" name="Houston, Karyn (EXT)" initials="HK(" userId="S::Karyn.Houston@science.doe.gov::9349e374-4c09-49c7-a2cb-2b4b72d75c3e" providerId="AD"/>
  <p188:author id="{233E85B2-6FE5-A7D4-E8C7-2EC7C2B7CC00}" name="Kinney, Adam" initials="RK" userId="S::Adam.Kinney@science.doe.gov::997506a0-0f54-4d76-990e-b5a50ed5f116" providerId="AD"/>
  <p188:author id="{C034EADE-F057-9E0E-4987-90EC67665423}" name="Michael Church" initials="MC" userId="S::Michael.Church@science.doe.gov::479f6357-057b-45eb-85ae-b0563a2bd212" providerId="AD"/>
  <p188:author id="{1E31F5E1-970A-03C2-A400-64CD0F4F79B1}" name="Mikhail Zhernenkov" initials="MZ" userId="S::Mikhail.Zhernenkov@science.doe.gov::7c953c3a-5f07-4f77-b7f7-b5dbf125bb71" providerId="AD"/>
  <p188:author id="{B2412FF7-AAA0-3732-506D-2D78470574D9}" name="Keavney, Dava" initials="KD" userId="S::Dava.Keavney@science.doe.gov::36a3175f-9503-446e-879c-6ad2048a5c6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436A"/>
    <a:srgbClr val="333333"/>
    <a:srgbClr val="555555"/>
    <a:srgbClr val="3B5458"/>
    <a:srgbClr val="541D14"/>
    <a:srgbClr val="072815"/>
    <a:srgbClr val="0D212F"/>
    <a:srgbClr val="0B2C45"/>
    <a:srgbClr val="F8F8F8"/>
    <a:srgbClr val="1628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23"/>
    <p:restoredTop sz="80182"/>
  </p:normalViewPr>
  <p:slideViewPr>
    <p:cSldViewPr snapToGrid="0">
      <p:cViewPr varScale="1">
        <p:scale>
          <a:sx n="119" d="100"/>
          <a:sy n="119" d="100"/>
        </p:scale>
        <p:origin x="1020" y="132"/>
      </p:cViewPr>
      <p:guideLst/>
    </p:cSldViewPr>
  </p:slideViewPr>
  <p:notesTextViewPr>
    <p:cViewPr>
      <p:scale>
        <a:sx n="1" d="1"/>
        <a:sy n="1" d="1"/>
      </p:scale>
      <p:origin x="0" y="-9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04AAC-AABB-4199-9EB4-05C09D18F960}" type="datetimeFigureOut">
              <a:rPr lang="en-US" smtClean="0"/>
              <a:t>6/13/2025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93856A-75D2-42A6-90A7-46D3019DB1E5}" type="slidenum">
              <a:rPr lang="en-US" smtClean="0"/>
              <a:t>‹#›</a:t>
            </a:fld>
            <a:endParaRPr lang="en-US"/>
          </a:p>
        </p:txBody>
      </p:sp>
    </p:spTree>
    <p:extLst>
      <p:ext uri="{BB962C8B-B14F-4D97-AF65-F5344CB8AC3E}">
        <p14:creationId xmlns:p14="http://schemas.microsoft.com/office/powerpoint/2010/main" val="3539773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a:buNone/>
            </a:pPr>
            <a:r>
              <a:rPr kumimoji="0" lang="en-US" sz="1200" b="0" i="0" u="sng" strike="noStrike" kern="1200" cap="none" spc="0" normalizeH="0" baseline="0" noProof="0" dirty="0">
                <a:ln>
                  <a:noFill/>
                </a:ln>
                <a:solidFill>
                  <a:prstClr val="black"/>
                </a:solidFill>
                <a:effectLst/>
                <a:uLnTx/>
                <a:uFillTx/>
                <a:latin typeface="Arial"/>
                <a:ea typeface="+mn-ea"/>
                <a:cs typeface="Arial"/>
              </a:rPr>
              <a:t>1-2 paragraph description of highlight</a:t>
            </a:r>
            <a:r>
              <a:rPr kumimoji="0" lang="en-US" sz="1200" b="0" i="0" u="none" strike="noStrike" kern="1200" cap="none" spc="0" normalizeH="0" baseline="0" noProof="0" dirty="0">
                <a:ln>
                  <a:noFill/>
                </a:ln>
                <a:solidFill>
                  <a:prstClr val="black"/>
                </a:solidFill>
                <a:effectLst/>
                <a:uLnTx/>
                <a:uFillTx/>
                <a:latin typeface="Arial"/>
                <a:ea typeface="+mn-ea"/>
                <a:cs typeface="Arial"/>
              </a:rPr>
              <a:t> – </a:t>
            </a:r>
          </a:p>
          <a:p>
            <a:pPr>
              <a:buNone/>
            </a:pPr>
            <a:r>
              <a:rPr lang="en-US" dirty="0"/>
              <a:t>A quantum spin liquid is an exotic state of matter with potential applications in quantum computing. Detecting this state experimentally remains a significant challenge. We propose using scanning tunneling microscopy (STM) to identify a quantum spin liquid by measuring the quasiparticle interference pattern near vacancies in the </a:t>
            </a:r>
            <a:r>
              <a:rPr lang="en-US" dirty="0" err="1"/>
              <a:t>Kitaev</a:t>
            </a:r>
            <a:r>
              <a:rPr lang="en-US" dirty="0"/>
              <a:t> quantum spin liquid. The interference pattern exhibits characteristic features uniquely associated with the quantum spin liquid state.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mn-lt"/>
                <a:ea typeface="+mn-ea"/>
                <a:cs typeface="+mn-cs"/>
              </a:rPr>
              <a:t>Acknowledgements</a:t>
            </a:r>
            <a:r>
              <a:rPr kumimoji="0" lang="en-US" sz="1200" b="0" i="0" u="none" strike="noStrike" kern="1200" cap="none" spc="0" normalizeH="0" baseline="0" noProof="0" dirty="0">
                <a:ln>
                  <a:noFill/>
                </a:ln>
                <a:solidFill>
                  <a:prstClr val="black"/>
                </a:solidFill>
                <a:effectLst/>
                <a:uLnTx/>
                <a:uFillTx/>
                <a:latin typeface="+mn-lt"/>
                <a:ea typeface="+mn-ea"/>
                <a:cs typeface="+mn-cs"/>
              </a:rPr>
              <a:t> –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thank </a:t>
            </a:r>
            <a:r>
              <a:rPr lang="en-US" dirty="0" err="1"/>
              <a:t>Yuhki</a:t>
            </a:r>
            <a:r>
              <a:rPr lang="en-US" dirty="0"/>
              <a:t> </a:t>
            </a:r>
            <a:r>
              <a:rPr lang="en-US" dirty="0" err="1"/>
              <a:t>Kohsaka</a:t>
            </a:r>
            <a:r>
              <a:rPr lang="en-US" dirty="0"/>
              <a:t>, Yuji Matsuda, Cristian Batista, and Natalia Perkins for helpful discussions, and particularly Yuji Matsuda for sharing their unpublished manuscript. The work at LANL was carried out under the auspices of the U.S. DOE NNSA under Contract No. 89233218CNA000001 through the LDRD Program, was supported by the Center for Nonlinear Studies at LANL, and was performed, in part, at the Center for Integrated Nanotechnologies, an Office of Science User Facility operated for the U.S. DOE Office of Science, under user Proposals No. 2018BU0010 and No. 2018BU0083. G. B. H. was supported by the U.S. Department of Energy, Office of Science, National Quantum Information Science Research Centers, Quantum Science Center. This manuscript has been authored by UT-Battelle, LLC, under contract DE-AC05-00OR22725 with the US Department of Energy (DOE). The publisher acknowledges the US government license to provide public access under the DOE Public Access Plan</a:t>
            </a: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sng" strike="noStrike" kern="1200" cap="none" spc="0" normalizeH="0" baseline="0" noProof="0" dirty="0">
              <a:ln>
                <a:noFill/>
              </a:ln>
              <a:solidFill>
                <a:prstClr val="black"/>
              </a:solidFill>
              <a:effectLst/>
              <a:uLnTx/>
              <a:uFillTx/>
              <a:latin typeface="Arial"/>
              <a:ea typeface="+mn-ea"/>
              <a:cs typeface="Arial"/>
            </a:endParaRPr>
          </a:p>
          <a:p>
            <a:pPr marL="0" marR="0" lvl="0" indent="0" algn="l" defTabSz="922264"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Arial"/>
                <a:ea typeface="+mn-ea"/>
                <a:cs typeface="Arial"/>
              </a:rPr>
              <a:t>Publication/ press releases/ related links: </a:t>
            </a:r>
          </a:p>
          <a:p>
            <a:pPr marL="0" marR="0" lvl="0" indent="0" algn="l" defTabSz="922264" rtl="0" eaLnBrk="1" fontAlgn="auto" latinLnBrk="0" hangingPunct="1">
              <a:lnSpc>
                <a:spcPct val="100000"/>
              </a:lnSpc>
              <a:spcBef>
                <a:spcPts val="0"/>
              </a:spcBef>
              <a:spcAft>
                <a:spcPts val="0"/>
              </a:spcAft>
              <a:buClrTx/>
              <a:buSzTx/>
              <a:buFontTx/>
              <a:buNone/>
              <a:tabLst/>
              <a:defRPr/>
            </a:pPr>
            <a:r>
              <a:rPr lang="pt-BR" dirty="0"/>
              <a:t>DOI: https://doi.org/10.1103/PhysRevLett.134.126501</a:t>
            </a:r>
            <a:endParaRPr kumimoji="0" lang="en-US" sz="1200" b="0" i="0" u="none" strike="noStrike" kern="1200" cap="none" spc="0" normalizeH="0" baseline="0" noProof="0" dirty="0">
              <a:ln>
                <a:noFill/>
              </a:ln>
              <a:solidFill>
                <a:prstClr val="black"/>
              </a:solidFill>
              <a:effectLst/>
              <a:uLnTx/>
              <a:uFillTx/>
              <a:latin typeface="Arial"/>
              <a:ea typeface="+mn-ea"/>
              <a:cs typeface="Arial"/>
            </a:endParaRPr>
          </a:p>
          <a:p>
            <a:pPr marL="0" marR="0" lvl="0" indent="0" algn="l" defTabSz="922264"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106636"/>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cs typeface="Arial" panose="020B0604020202020204" pitchFamily="34" charset="0"/>
              </a:rPr>
              <a:t>ACS Nano </a:t>
            </a:r>
            <a:r>
              <a:rPr lang="en-US" sz="1200" b="1" dirty="0">
                <a:cs typeface="Arial" panose="020B0604020202020204" pitchFamily="34" charset="0"/>
              </a:rPr>
              <a:t>2025</a:t>
            </a:r>
            <a:r>
              <a:rPr lang="en-US" sz="1200" dirty="0">
                <a:cs typeface="Arial" panose="020B0604020202020204" pitchFamily="34" charset="0"/>
              </a:rPr>
              <a:t>: https://doi.org/10.1021/acsnano.4c18261</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876D4B8-3D7E-42E7-AF06-6D9133F7F08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825974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solidFill>
                  <a:schemeClr val="bg1"/>
                </a:solidFill>
              </a:defRPr>
            </a:lvl1pPr>
          </a:lstStyle>
          <a:p>
            <a:r>
              <a:rPr lang="en-US"/>
              <a:t>Click to edit title </a:t>
            </a:r>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subtitle</a:t>
            </a:r>
          </a:p>
        </p:txBody>
      </p:sp>
      <p:sp>
        <p:nvSpPr>
          <p:cNvPr id="4" name="Date Placeholder 3"/>
          <p:cNvSpPr>
            <a:spLocks noGrp="1"/>
          </p:cNvSpPr>
          <p:nvPr>
            <p:ph type="dt" sz="half" idx="10"/>
          </p:nvPr>
        </p:nvSpPr>
        <p:spPr>
          <a:xfrm>
            <a:off x="2928257" y="6413161"/>
            <a:ext cx="968829" cy="365125"/>
          </a:xfrm>
          <a:prstGeom prst="rect">
            <a:avLst/>
          </a:prstGeom>
        </p:spPr>
        <p:txBody>
          <a:bodyPr/>
          <a:lstStyle>
            <a:lvl1pPr algn="r">
              <a:defRPr sz="1100"/>
            </a:lvl1pPr>
          </a:lstStyle>
          <a:p>
            <a:fld id="{8F182ACA-94E5-43E6-83F8-799916BA6B59}" type="datetime1">
              <a:rPr lang="en-US" smtClean="0"/>
              <a:pPr/>
              <a:t>6/13/2025</a:t>
            </a:fld>
            <a:endParaRPr lang="en-US"/>
          </a:p>
        </p:txBody>
      </p:sp>
      <p:sp>
        <p:nvSpPr>
          <p:cNvPr id="5" name="Footer Placeholder 4"/>
          <p:cNvSpPr>
            <a:spLocks noGrp="1"/>
          </p:cNvSpPr>
          <p:nvPr>
            <p:ph type="ftr" sz="quarter" idx="11"/>
          </p:nvPr>
        </p:nvSpPr>
        <p:spPr>
          <a:xfrm>
            <a:off x="4038600" y="6413160"/>
            <a:ext cx="4114800" cy="365125"/>
          </a:xfrm>
          <a:prstGeom prst="rect">
            <a:avLst/>
          </a:prstGeom>
        </p:spPr>
        <p:txBody>
          <a:bodyPr/>
          <a:lstStyle>
            <a:lvl1pPr>
              <a:defRPr sz="1100"/>
            </a:lvl1pPr>
          </a:lstStyle>
          <a:p>
            <a:endParaRPr lang="en-US"/>
          </a:p>
        </p:txBody>
      </p:sp>
      <p:sp>
        <p:nvSpPr>
          <p:cNvPr id="6" name="Rectangle 5"/>
          <p:cNvSpPr/>
          <p:nvPr userDrawn="1"/>
        </p:nvSpPr>
        <p:spPr>
          <a:xfrm>
            <a:off x="0" y="5622878"/>
            <a:ext cx="12192000" cy="12351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32289" y="5815220"/>
            <a:ext cx="4894439" cy="901108"/>
          </a:xfrm>
          <a:prstGeom prst="rect">
            <a:avLst/>
          </a:prstGeom>
        </p:spPr>
      </p:pic>
      <p:sp>
        <p:nvSpPr>
          <p:cNvPr id="8" name="TextBox 7"/>
          <p:cNvSpPr txBox="1"/>
          <p:nvPr userDrawn="1"/>
        </p:nvSpPr>
        <p:spPr>
          <a:xfrm>
            <a:off x="7162800" y="5917273"/>
            <a:ext cx="5029200" cy="646331"/>
          </a:xfrm>
          <a:prstGeom prst="rect">
            <a:avLst/>
          </a:prstGeom>
          <a:noFill/>
        </p:spPr>
        <p:txBody>
          <a:bodyPr wrap="square" rtlCol="0">
            <a:spAutoFit/>
          </a:bodyPr>
          <a:lstStyle/>
          <a:p>
            <a:pPr algn="ctr"/>
            <a:r>
              <a:rPr lang="en-US" sz="3600">
                <a:solidFill>
                  <a:schemeClr val="accent1"/>
                </a:solidFill>
                <a:latin typeface="+mj-lt"/>
              </a:rPr>
              <a:t>https://science.osti.gov/</a:t>
            </a:r>
          </a:p>
        </p:txBody>
      </p:sp>
    </p:spTree>
    <p:extLst>
      <p:ext uri="{BB962C8B-B14F-4D97-AF65-F5344CB8AC3E}">
        <p14:creationId xmlns:p14="http://schemas.microsoft.com/office/powerpoint/2010/main" val="3963707459"/>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a:t>
            </a:r>
          </a:p>
        </p:txBody>
      </p:sp>
      <p:sp>
        <p:nvSpPr>
          <p:cNvPr id="8" name="Rectangle 7">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11" name="TextBox 10"/>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Tree>
    <p:extLst>
      <p:ext uri="{BB962C8B-B14F-4D97-AF65-F5344CB8AC3E}">
        <p14:creationId xmlns:p14="http://schemas.microsoft.com/office/powerpoint/2010/main" val="1411718491"/>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10" name="TextBox 9"/>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Tree>
    <p:extLst>
      <p:ext uri="{BB962C8B-B14F-4D97-AF65-F5344CB8AC3E}">
        <p14:creationId xmlns:p14="http://schemas.microsoft.com/office/powerpoint/2010/main" val="413042442"/>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F554804-D3F1-4E4C-9D0A-99063A42E6CF}"/>
              </a:ext>
            </a:extLst>
          </p:cNvPr>
          <p:cNvSpPr/>
          <p:nvPr userDrawn="1"/>
        </p:nvSpPr>
        <p:spPr>
          <a:xfrm>
            <a:off x="533399" y="365125"/>
            <a:ext cx="11125199" cy="6006645"/>
          </a:xfrm>
          <a:prstGeom prst="rect">
            <a:avLst/>
          </a:prstGeom>
          <a:solidFill>
            <a:schemeClr val="bg1"/>
          </a:solidFill>
          <a:ln>
            <a:noFill/>
          </a:ln>
          <a:effectLst>
            <a:outerShdw blurRad="3937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BD320D-9AE5-495A-8DCF-E560C7CE6942}"/>
              </a:ext>
            </a:extLst>
          </p:cNvPr>
          <p:cNvSpPr>
            <a:spLocks noGrp="1"/>
          </p:cNvSpPr>
          <p:nvPr>
            <p:ph type="title" hasCustomPrompt="1"/>
          </p:nvPr>
        </p:nvSpPr>
        <p:spPr>
          <a:xfrm>
            <a:off x="533399" y="365125"/>
            <a:ext cx="11125199" cy="1325563"/>
          </a:xfrm>
          <a:noFill/>
          <a:effectLst/>
        </p:spPr>
        <p:txBody>
          <a:bodyPr>
            <a:normAutofit/>
          </a:bodyPr>
          <a:lstStyle>
            <a:lvl1pPr>
              <a:defRPr sz="3200">
                <a:latin typeface="Arial Black" panose="020B0A04020102020204" pitchFamily="34" charset="0"/>
              </a:defRPr>
            </a:lvl1pPr>
          </a:lstStyle>
          <a:p>
            <a:r>
              <a:rPr lang="en-US"/>
              <a:t>CLICK TO EDIT MASTER TITLE STYLE</a:t>
            </a:r>
          </a:p>
        </p:txBody>
      </p:sp>
      <p:sp>
        <p:nvSpPr>
          <p:cNvPr id="8" name="Content Placeholder 7">
            <a:extLst>
              <a:ext uri="{FF2B5EF4-FFF2-40B4-BE49-F238E27FC236}">
                <a16:creationId xmlns:a16="http://schemas.microsoft.com/office/drawing/2014/main" id="{8FA30B88-A952-44AD-A005-15181C4C3821}"/>
              </a:ext>
            </a:extLst>
          </p:cNvPr>
          <p:cNvSpPr>
            <a:spLocks noGrp="1"/>
          </p:cNvSpPr>
          <p:nvPr>
            <p:ph sz="quarter" idx="13"/>
          </p:nvPr>
        </p:nvSpPr>
        <p:spPr>
          <a:xfrm>
            <a:off x="533400" y="1690687"/>
            <a:ext cx="11125200" cy="4681083"/>
          </a:xfrm>
          <a:noFill/>
          <a:effectLst/>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a:extLst>
              <a:ext uri="{FF2B5EF4-FFF2-40B4-BE49-F238E27FC236}">
                <a16:creationId xmlns:a16="http://schemas.microsoft.com/office/drawing/2014/main" id="{2B64AAD3-F0AA-4ADC-94DB-573E7A24E05D}"/>
              </a:ext>
            </a:extLst>
          </p:cNvPr>
          <p:cNvSpPr>
            <a:spLocks noGrp="1"/>
          </p:cNvSpPr>
          <p:nvPr>
            <p:ph type="dt" sz="half" idx="10"/>
          </p:nvPr>
        </p:nvSpPr>
        <p:spPr/>
        <p:txBody>
          <a:bodyPr/>
          <a:lstStyle/>
          <a:p>
            <a:fld id="{F50FB8F4-93A4-403A-9708-D7F20BB46076}" type="datetimeFigureOut">
              <a:rPr lang="en-US" smtClean="0"/>
              <a:t>6/13/2025</a:t>
            </a:fld>
            <a:endParaRPr lang="en-US"/>
          </a:p>
        </p:txBody>
      </p:sp>
      <p:sp>
        <p:nvSpPr>
          <p:cNvPr id="4" name="Footer Placeholder 3">
            <a:extLst>
              <a:ext uri="{FF2B5EF4-FFF2-40B4-BE49-F238E27FC236}">
                <a16:creationId xmlns:a16="http://schemas.microsoft.com/office/drawing/2014/main" id="{A0DA90BE-ACA4-4FB3-94A8-F04E91F8DD8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2D6825A-BF46-4C73-BAF3-E0F8BD54BD30}"/>
              </a:ext>
            </a:extLst>
          </p:cNvPr>
          <p:cNvSpPr>
            <a:spLocks noGrp="1"/>
          </p:cNvSpPr>
          <p:nvPr>
            <p:ph type="sldNum" sz="quarter" idx="12"/>
          </p:nvPr>
        </p:nvSpPr>
        <p:spPr/>
        <p:txBody>
          <a:bodyPr/>
          <a:lstStyle/>
          <a:p>
            <a:fld id="{2F3902C9-C47C-4EF4-BA50-DAB7C4D8D7B4}" type="slidenum">
              <a:rPr lang="en-US" smtClean="0"/>
              <a:t>‹#›</a:t>
            </a:fld>
            <a:endParaRPr lang="en-US"/>
          </a:p>
        </p:txBody>
      </p:sp>
      <p:pic>
        <p:nvPicPr>
          <p:cNvPr id="6" name="Picture 5">
            <a:extLst>
              <a:ext uri="{FF2B5EF4-FFF2-40B4-BE49-F238E27FC236}">
                <a16:creationId xmlns:a16="http://schemas.microsoft.com/office/drawing/2014/main" id="{1C43C625-146F-4A45-9B4B-701007EBF07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25025" y="6001949"/>
            <a:ext cx="1933575" cy="355988"/>
          </a:xfrm>
          <a:prstGeom prst="rect">
            <a:avLst/>
          </a:prstGeom>
        </p:spPr>
      </p:pic>
    </p:spTree>
    <p:extLst>
      <p:ext uri="{BB962C8B-B14F-4D97-AF65-F5344CB8AC3E}">
        <p14:creationId xmlns:p14="http://schemas.microsoft.com/office/powerpoint/2010/main" val="4053386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a:t>
            </a:r>
          </a:p>
        </p:txBody>
      </p:sp>
      <p:sp>
        <p:nvSpPr>
          <p:cNvPr id="3" name="Content Placeholder 2"/>
          <p:cNvSpPr>
            <a:spLocks noGrp="1"/>
          </p:cNvSpPr>
          <p:nvPr>
            <p:ph idx="1"/>
          </p:nvPr>
        </p:nvSpPr>
        <p:spPr/>
        <p:txBody>
          <a:bodyPr/>
          <a:lstStyle>
            <a:lvl1pPr marL="228600" indent="-228600">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11" name="TextBox 10"/>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Tree>
    <p:extLst>
      <p:ext uri="{BB962C8B-B14F-4D97-AF65-F5344CB8AC3E}">
        <p14:creationId xmlns:p14="http://schemas.microsoft.com/office/powerpoint/2010/main" val="3034386707"/>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with content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6" name="TextBox 5"/>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835B6AD7-18B8-4C9C-AA70-ABD830A869AC}" type="slidenum">
              <a:rPr lang="en-US" smtClean="0"/>
              <a:pPr/>
              <a:t>‹#›</a:t>
            </a:fld>
            <a:endParaRPr lang="en-US"/>
          </a:p>
        </p:txBody>
      </p:sp>
      <p:sp>
        <p:nvSpPr>
          <p:cNvPr id="11" name="Content Placeholder 10"/>
          <p:cNvSpPr>
            <a:spLocks noGrp="1"/>
          </p:cNvSpPr>
          <p:nvPr>
            <p:ph sz="quarter" idx="11"/>
          </p:nvPr>
        </p:nvSpPr>
        <p:spPr>
          <a:xfrm>
            <a:off x="439738" y="1681163"/>
            <a:ext cx="5430484" cy="4143375"/>
          </a:xfrm>
          <a:solidFill>
            <a:schemeClr val="accent1"/>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14"/>
          <p:cNvSpPr>
            <a:spLocks noGrp="1"/>
          </p:cNvSpPr>
          <p:nvPr>
            <p:ph sz="quarter" idx="13"/>
          </p:nvPr>
        </p:nvSpPr>
        <p:spPr>
          <a:xfrm>
            <a:off x="6333067" y="1681163"/>
            <a:ext cx="5454121" cy="4143375"/>
          </a:xfrm>
          <a:solidFill>
            <a:schemeClr val="accent2">
              <a:lumMod val="50000"/>
            </a:schemeClr>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66992495"/>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with content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6" name="TextBox 5"/>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835B6AD7-18B8-4C9C-AA70-ABD830A869AC}" type="slidenum">
              <a:rPr lang="en-US" smtClean="0"/>
              <a:pPr/>
              <a:t>‹#›</a:t>
            </a:fld>
            <a:endParaRPr lang="en-US"/>
          </a:p>
        </p:txBody>
      </p:sp>
      <p:sp>
        <p:nvSpPr>
          <p:cNvPr id="11" name="Content Placeholder 10"/>
          <p:cNvSpPr>
            <a:spLocks noGrp="1"/>
          </p:cNvSpPr>
          <p:nvPr>
            <p:ph sz="quarter" idx="11"/>
          </p:nvPr>
        </p:nvSpPr>
        <p:spPr>
          <a:xfrm>
            <a:off x="439738" y="1681163"/>
            <a:ext cx="3578225" cy="4143375"/>
          </a:xfrm>
          <a:solidFill>
            <a:schemeClr val="accent1"/>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12"/>
          </p:nvPr>
        </p:nvSpPr>
        <p:spPr>
          <a:xfrm>
            <a:off x="4327525" y="1681163"/>
            <a:ext cx="3576638" cy="4143375"/>
          </a:xfrm>
          <a:solidFill>
            <a:schemeClr val="accent4"/>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14"/>
          <p:cNvSpPr>
            <a:spLocks noGrp="1"/>
          </p:cNvSpPr>
          <p:nvPr>
            <p:ph sz="quarter" idx="13"/>
          </p:nvPr>
        </p:nvSpPr>
        <p:spPr>
          <a:xfrm>
            <a:off x="8212138" y="1681163"/>
            <a:ext cx="3575050" cy="4143375"/>
          </a:xfrm>
          <a:solidFill>
            <a:schemeClr val="accent2">
              <a:lumMod val="50000"/>
            </a:schemeClr>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69288124"/>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with picture (roun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a:t>
            </a:r>
          </a:p>
        </p:txBody>
      </p:sp>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7" name="TextBox 6"/>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12" name="Picture Placeholder 11"/>
          <p:cNvSpPr>
            <a:spLocks noGrp="1"/>
          </p:cNvSpPr>
          <p:nvPr>
            <p:ph type="pic" sz="quarter" idx="10"/>
          </p:nvPr>
        </p:nvSpPr>
        <p:spPr>
          <a:xfrm>
            <a:off x="6920089" y="1045804"/>
            <a:ext cx="5271912" cy="5274034"/>
          </a:xfrm>
          <a:custGeom>
            <a:avLst/>
            <a:gdLst>
              <a:gd name="connsiteX0" fmla="*/ 3962270 w 5375563"/>
              <a:gd name="connsiteY0" fmla="*/ 0 h 5377727"/>
              <a:gd name="connsiteX1" fmla="*/ 5140529 w 5375563"/>
              <a:gd name="connsiteY1" fmla="*/ 168208 h 5377727"/>
              <a:gd name="connsiteX2" fmla="*/ 5375563 w 5375563"/>
              <a:gd name="connsiteY2" fmla="*/ 249437 h 5377727"/>
              <a:gd name="connsiteX3" fmla="*/ 5375563 w 5375563"/>
              <a:gd name="connsiteY3" fmla="*/ 5377727 h 5377727"/>
              <a:gd name="connsiteX4" fmla="*/ 398434 w 5375563"/>
              <a:gd name="connsiteY4" fmla="*/ 5377727 h 5377727"/>
              <a:gd name="connsiteX5" fmla="*/ 390724 w 5375563"/>
              <a:gd name="connsiteY5" fmla="*/ 5363513 h 5377727"/>
              <a:gd name="connsiteX6" fmla="*/ 0 w 5375563"/>
              <a:gd name="connsiteY6" fmla="*/ 3741443 h 5377727"/>
              <a:gd name="connsiteX7" fmla="*/ 3962270 w 5375563"/>
              <a:gd name="connsiteY7" fmla="*/ 0 h 5377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75563" h="5377727">
                <a:moveTo>
                  <a:pt x="3962270" y="0"/>
                </a:moveTo>
                <a:cubicBezTo>
                  <a:pt x="4372577" y="0"/>
                  <a:pt x="4768317" y="58891"/>
                  <a:pt x="5140529" y="168208"/>
                </a:cubicBezTo>
                <a:lnTo>
                  <a:pt x="5375563" y="249437"/>
                </a:lnTo>
                <a:lnTo>
                  <a:pt x="5375563" y="5377727"/>
                </a:lnTo>
                <a:lnTo>
                  <a:pt x="398434" y="5377727"/>
                </a:lnTo>
                <a:lnTo>
                  <a:pt x="390724" y="5363513"/>
                </a:lnTo>
                <a:cubicBezTo>
                  <a:pt x="140324" y="4872813"/>
                  <a:pt x="0" y="4322602"/>
                  <a:pt x="0" y="3741443"/>
                </a:cubicBezTo>
                <a:cubicBezTo>
                  <a:pt x="0" y="1675101"/>
                  <a:pt x="1773969" y="0"/>
                  <a:pt x="3962270" y="0"/>
                </a:cubicBezTo>
                <a:close/>
              </a:path>
            </a:pathLst>
          </a:custGeom>
          <a:noFill/>
        </p:spPr>
        <p:txBody>
          <a:bodyPr wrap="square" anchor="ctr" anchorCtr="1">
            <a:noAutofit/>
          </a:bodyPr>
          <a:lstStyle>
            <a:lvl1pPr marL="0" indent="0">
              <a:buNone/>
              <a:defRPr/>
            </a:lvl1pPr>
          </a:lstStyle>
          <a:p>
            <a:r>
              <a:rPr lang="en-US"/>
              <a:t>Click icon to add picture</a:t>
            </a:r>
          </a:p>
        </p:txBody>
      </p:sp>
      <p:sp>
        <p:nvSpPr>
          <p:cNvPr id="14" name="Text Placeholder 13"/>
          <p:cNvSpPr>
            <a:spLocks noGrp="1"/>
          </p:cNvSpPr>
          <p:nvPr>
            <p:ph type="body" sz="quarter" idx="11"/>
          </p:nvPr>
        </p:nvSpPr>
        <p:spPr>
          <a:xfrm>
            <a:off x="409575" y="1389063"/>
            <a:ext cx="6227763" cy="4662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40795038"/>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with picture (circl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08791" y="177283"/>
            <a:ext cx="8668421" cy="801663"/>
          </a:xfrm>
        </p:spPr>
        <p:txBody>
          <a:bodyPr/>
          <a:lstStyle/>
          <a:p>
            <a:r>
              <a:rPr lang="en-US"/>
              <a:t>Click to edit title</a:t>
            </a:r>
          </a:p>
        </p:txBody>
      </p:sp>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7" name="TextBox 6"/>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14" name="Text Placeholder 13"/>
          <p:cNvSpPr>
            <a:spLocks noGrp="1"/>
          </p:cNvSpPr>
          <p:nvPr>
            <p:ph type="body" sz="quarter" idx="11"/>
          </p:nvPr>
        </p:nvSpPr>
        <p:spPr>
          <a:xfrm>
            <a:off x="409575" y="1389063"/>
            <a:ext cx="4580089" cy="4662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Picture Placeholder 7"/>
          <p:cNvSpPr>
            <a:spLocks noGrp="1"/>
          </p:cNvSpPr>
          <p:nvPr>
            <p:ph type="pic" sz="quarter" idx="12"/>
          </p:nvPr>
        </p:nvSpPr>
        <p:spPr>
          <a:xfrm>
            <a:off x="6164263" y="1320659"/>
            <a:ext cx="1543050" cy="1543191"/>
          </a:xfrm>
          <a:prstGeom prst="ellipse">
            <a:avLst/>
          </a:prstGeom>
        </p:spPr>
        <p:txBody>
          <a:bodyPr>
            <a:normAutofit/>
          </a:bodyPr>
          <a:lstStyle>
            <a:lvl1pPr>
              <a:defRPr sz="1400"/>
            </a:lvl1pPr>
          </a:lstStyle>
          <a:p>
            <a:r>
              <a:rPr lang="en-US"/>
              <a:t>Click icon to add picture</a:t>
            </a:r>
          </a:p>
        </p:txBody>
      </p:sp>
      <p:sp>
        <p:nvSpPr>
          <p:cNvPr id="17" name="Picture Placeholder 16"/>
          <p:cNvSpPr>
            <a:spLocks noGrp="1"/>
          </p:cNvSpPr>
          <p:nvPr>
            <p:ph type="pic" sz="quarter" idx="13"/>
          </p:nvPr>
        </p:nvSpPr>
        <p:spPr>
          <a:xfrm>
            <a:off x="8918700" y="529330"/>
            <a:ext cx="2835150" cy="2834583"/>
          </a:xfrm>
          <a:prstGeom prst="ellipse">
            <a:avLst/>
          </a:prstGeom>
        </p:spPr>
        <p:txBody>
          <a:bodyPr/>
          <a:lstStyle/>
          <a:p>
            <a:r>
              <a:rPr lang="en-US"/>
              <a:t>Click icon to add picture</a:t>
            </a:r>
          </a:p>
        </p:txBody>
      </p:sp>
      <p:sp>
        <p:nvSpPr>
          <p:cNvPr id="20" name="Picture Placeholder 19"/>
          <p:cNvSpPr>
            <a:spLocks noGrp="1"/>
          </p:cNvSpPr>
          <p:nvPr>
            <p:ph type="pic" sz="quarter" idx="14"/>
          </p:nvPr>
        </p:nvSpPr>
        <p:spPr>
          <a:xfrm>
            <a:off x="7245351" y="2667000"/>
            <a:ext cx="1831861" cy="1833563"/>
          </a:xfrm>
          <a:prstGeom prst="ellipse">
            <a:avLst/>
          </a:prstGeom>
        </p:spPr>
        <p:txBody>
          <a:bodyPr>
            <a:normAutofit/>
          </a:bodyPr>
          <a:lstStyle>
            <a:lvl1pPr>
              <a:defRPr sz="1800"/>
            </a:lvl1pPr>
          </a:lstStyle>
          <a:p>
            <a:r>
              <a:rPr lang="en-US"/>
              <a:t>Click icon to add picture</a:t>
            </a:r>
          </a:p>
        </p:txBody>
      </p:sp>
      <p:sp>
        <p:nvSpPr>
          <p:cNvPr id="22" name="Picture Placeholder 21"/>
          <p:cNvSpPr>
            <a:spLocks noGrp="1"/>
          </p:cNvSpPr>
          <p:nvPr>
            <p:ph type="pic" sz="quarter" idx="15"/>
          </p:nvPr>
        </p:nvSpPr>
        <p:spPr>
          <a:xfrm>
            <a:off x="5463822" y="4007983"/>
            <a:ext cx="2210192" cy="2210466"/>
          </a:xfrm>
          <a:prstGeom prst="ellipse">
            <a:avLst/>
          </a:prstGeom>
        </p:spPr>
        <p:txBody>
          <a:bodyPr/>
          <a:lstStyle/>
          <a:p>
            <a:r>
              <a:rPr lang="en-US"/>
              <a:t>Click icon to add picture</a:t>
            </a:r>
          </a:p>
        </p:txBody>
      </p:sp>
      <p:sp>
        <p:nvSpPr>
          <p:cNvPr id="24" name="Picture Placeholder 23"/>
          <p:cNvSpPr>
            <a:spLocks noGrp="1"/>
          </p:cNvSpPr>
          <p:nvPr>
            <p:ph type="pic" sz="quarter" idx="16"/>
          </p:nvPr>
        </p:nvSpPr>
        <p:spPr>
          <a:xfrm>
            <a:off x="9218855" y="3630613"/>
            <a:ext cx="2392119" cy="2392362"/>
          </a:xfrm>
          <a:prstGeom prst="ellipse">
            <a:avLst/>
          </a:prstGeom>
        </p:spPr>
        <p:txBody>
          <a:bodyPr/>
          <a:lstStyle/>
          <a:p>
            <a:r>
              <a:rPr lang="en-US"/>
              <a:t>Click icon to add picture</a:t>
            </a:r>
          </a:p>
        </p:txBody>
      </p:sp>
    </p:spTree>
    <p:extLst>
      <p:ext uri="{BB962C8B-B14F-4D97-AF65-F5344CB8AC3E}">
        <p14:creationId xmlns:p14="http://schemas.microsoft.com/office/powerpoint/2010/main" val="4204917205"/>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with picture (strip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a:t>
            </a:r>
          </a:p>
        </p:txBody>
      </p:sp>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7" name="TextBox 6"/>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14" name="Text Placeholder 13"/>
          <p:cNvSpPr>
            <a:spLocks noGrp="1"/>
          </p:cNvSpPr>
          <p:nvPr>
            <p:ph type="body" sz="quarter" idx="11"/>
          </p:nvPr>
        </p:nvSpPr>
        <p:spPr>
          <a:xfrm>
            <a:off x="409576" y="1389063"/>
            <a:ext cx="5212292" cy="4662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Picture Placeholder 12"/>
          <p:cNvSpPr>
            <a:spLocks noGrp="1"/>
          </p:cNvSpPr>
          <p:nvPr>
            <p:ph type="pic" sz="quarter" idx="12"/>
          </p:nvPr>
        </p:nvSpPr>
        <p:spPr>
          <a:xfrm>
            <a:off x="5947085" y="1446839"/>
            <a:ext cx="6244914" cy="4481287"/>
          </a:xfrm>
          <a:custGeom>
            <a:avLst/>
            <a:gdLst>
              <a:gd name="connsiteX0" fmla="*/ 743081 w 6244914"/>
              <a:gd name="connsiteY0" fmla="*/ 3021747 h 4481287"/>
              <a:gd name="connsiteX1" fmla="*/ 6244914 w 6244914"/>
              <a:gd name="connsiteY1" fmla="*/ 3021747 h 4481287"/>
              <a:gd name="connsiteX2" fmla="*/ 6244914 w 6244914"/>
              <a:gd name="connsiteY2" fmla="*/ 4481287 h 4481287"/>
              <a:gd name="connsiteX3" fmla="*/ 1475626 w 6244914"/>
              <a:gd name="connsiteY3" fmla="*/ 4481287 h 4481287"/>
              <a:gd name="connsiteX4" fmla="*/ 0 w 6244914"/>
              <a:gd name="connsiteY4" fmla="*/ 1510873 h 4481287"/>
              <a:gd name="connsiteX5" fmla="*/ 6244914 w 6244914"/>
              <a:gd name="connsiteY5" fmla="*/ 1510873 h 4481287"/>
              <a:gd name="connsiteX6" fmla="*/ 6244914 w 6244914"/>
              <a:gd name="connsiteY6" fmla="*/ 2970413 h 4481287"/>
              <a:gd name="connsiteX7" fmla="*/ 733392 w 6244914"/>
              <a:gd name="connsiteY7" fmla="*/ 2970413 h 4481287"/>
              <a:gd name="connsiteX8" fmla="*/ 723088 w 6244914"/>
              <a:gd name="connsiteY8" fmla="*/ 0 h 4481287"/>
              <a:gd name="connsiteX9" fmla="*/ 6244914 w 6244914"/>
              <a:gd name="connsiteY9" fmla="*/ 0 h 4481287"/>
              <a:gd name="connsiteX10" fmla="*/ 6244914 w 6244914"/>
              <a:gd name="connsiteY10" fmla="*/ 1459540 h 4481287"/>
              <a:gd name="connsiteX11" fmla="*/ 0 w 6244914"/>
              <a:gd name="connsiteY11" fmla="*/ 1459540 h 4481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244914" h="4481287">
                <a:moveTo>
                  <a:pt x="743081" y="3021747"/>
                </a:moveTo>
                <a:lnTo>
                  <a:pt x="6244914" y="3021747"/>
                </a:lnTo>
                <a:lnTo>
                  <a:pt x="6244914" y="4481287"/>
                </a:lnTo>
                <a:lnTo>
                  <a:pt x="1475626" y="4481287"/>
                </a:lnTo>
                <a:close/>
                <a:moveTo>
                  <a:pt x="0" y="1510873"/>
                </a:moveTo>
                <a:lnTo>
                  <a:pt x="6244914" y="1510873"/>
                </a:lnTo>
                <a:lnTo>
                  <a:pt x="6244914" y="2970413"/>
                </a:lnTo>
                <a:lnTo>
                  <a:pt x="733392" y="2970413"/>
                </a:lnTo>
                <a:close/>
                <a:moveTo>
                  <a:pt x="723088" y="0"/>
                </a:moveTo>
                <a:lnTo>
                  <a:pt x="6244914" y="0"/>
                </a:lnTo>
                <a:lnTo>
                  <a:pt x="6244914" y="1459540"/>
                </a:lnTo>
                <a:lnTo>
                  <a:pt x="0" y="1459540"/>
                </a:lnTo>
                <a:close/>
              </a:path>
            </a:pathLst>
          </a:custGeom>
        </p:spPr>
        <p:txBody>
          <a:bodyPr wrap="square" anchor="ctr" anchorCtr="1">
            <a:noAutofit/>
          </a:bodyPr>
          <a:lstStyle>
            <a:lvl1pPr marL="0" indent="0">
              <a:buNone/>
              <a:defRPr/>
            </a:lvl1pPr>
          </a:lstStyle>
          <a:p>
            <a:r>
              <a:rPr lang="en-US"/>
              <a:t>Click icon to add picture</a:t>
            </a:r>
          </a:p>
        </p:txBody>
      </p:sp>
    </p:spTree>
    <p:extLst>
      <p:ext uri="{BB962C8B-B14F-4D97-AF65-F5344CB8AC3E}">
        <p14:creationId xmlns:p14="http://schemas.microsoft.com/office/powerpoint/2010/main" val="3859638371"/>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ext with picture (strip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08791" y="177283"/>
            <a:ext cx="8723920" cy="801663"/>
          </a:xfrm>
        </p:spPr>
        <p:txBody>
          <a:bodyPr/>
          <a:lstStyle/>
          <a:p>
            <a:r>
              <a:rPr lang="en-US"/>
              <a:t>Click to edit title</a:t>
            </a:r>
          </a:p>
        </p:txBody>
      </p:sp>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7" name="TextBox 6"/>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14" name="Text Placeholder 13"/>
          <p:cNvSpPr>
            <a:spLocks noGrp="1"/>
          </p:cNvSpPr>
          <p:nvPr>
            <p:ph type="body" sz="quarter" idx="11"/>
          </p:nvPr>
        </p:nvSpPr>
        <p:spPr>
          <a:xfrm>
            <a:off x="409576" y="1389063"/>
            <a:ext cx="5212292" cy="4662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Picture Placeholder 11"/>
          <p:cNvSpPr>
            <a:spLocks noGrp="1"/>
          </p:cNvSpPr>
          <p:nvPr>
            <p:ph type="pic" sz="quarter" idx="12"/>
          </p:nvPr>
        </p:nvSpPr>
        <p:spPr>
          <a:xfrm>
            <a:off x="5856088" y="1"/>
            <a:ext cx="6335912" cy="6263859"/>
          </a:xfrm>
          <a:custGeom>
            <a:avLst/>
            <a:gdLst>
              <a:gd name="connsiteX0" fmla="*/ 6335911 w 6335912"/>
              <a:gd name="connsiteY0" fmla="*/ 2555883 h 6263859"/>
              <a:gd name="connsiteX1" fmla="*/ 6335911 w 6335912"/>
              <a:gd name="connsiteY1" fmla="*/ 4093940 h 6263859"/>
              <a:gd name="connsiteX2" fmla="*/ 2473897 w 6335912"/>
              <a:gd name="connsiteY2" fmla="*/ 6182304 h 6263859"/>
              <a:gd name="connsiteX3" fmla="*/ 1634032 w 6335912"/>
              <a:gd name="connsiteY3" fmla="*/ 6022415 h 6263859"/>
              <a:gd name="connsiteX4" fmla="*/ 1557097 w 6335912"/>
              <a:gd name="connsiteY4" fmla="*/ 5909031 h 6263859"/>
              <a:gd name="connsiteX5" fmla="*/ 1504339 w 6335912"/>
              <a:gd name="connsiteY5" fmla="*/ 5782574 h 6263859"/>
              <a:gd name="connsiteX6" fmla="*/ 1830371 w 6335912"/>
              <a:gd name="connsiteY6" fmla="*/ 4992231 h 6263859"/>
              <a:gd name="connsiteX7" fmla="*/ 6335912 w 6335912"/>
              <a:gd name="connsiteY7" fmla="*/ 1016220 h 6263859"/>
              <a:gd name="connsiteX8" fmla="*/ 6335912 w 6335912"/>
              <a:gd name="connsiteY8" fmla="*/ 2459009 h 6263859"/>
              <a:gd name="connsiteX9" fmla="*/ 936517 w 6335912"/>
              <a:gd name="connsiteY9" fmla="*/ 5378703 h 6263859"/>
              <a:gd name="connsiteX10" fmla="*/ 148674 w 6335912"/>
              <a:gd name="connsiteY10" fmla="*/ 5228717 h 6263859"/>
              <a:gd name="connsiteX11" fmla="*/ 76504 w 6335912"/>
              <a:gd name="connsiteY11" fmla="*/ 5122356 h 6263859"/>
              <a:gd name="connsiteX12" fmla="*/ 27015 w 6335912"/>
              <a:gd name="connsiteY12" fmla="*/ 5003733 h 6263859"/>
              <a:gd name="connsiteX13" fmla="*/ 332851 w 6335912"/>
              <a:gd name="connsiteY13" fmla="*/ 4262345 h 6263859"/>
              <a:gd name="connsiteX14" fmla="*/ 5370853 w 6335912"/>
              <a:gd name="connsiteY14" fmla="*/ 0 h 6263859"/>
              <a:gd name="connsiteX15" fmla="*/ 6335912 w 6335912"/>
              <a:gd name="connsiteY15" fmla="*/ 0 h 6263859"/>
              <a:gd name="connsiteX16" fmla="*/ 6335910 w 6335912"/>
              <a:gd name="connsiteY16" fmla="*/ 920939 h 6263859"/>
              <a:gd name="connsiteX17" fmla="*/ 1426128 w 6335912"/>
              <a:gd name="connsiteY17" fmla="*/ 3575878 h 6263859"/>
              <a:gd name="connsiteX18" fmla="*/ 638286 w 6335912"/>
              <a:gd name="connsiteY18" fmla="*/ 3425891 h 6263859"/>
              <a:gd name="connsiteX19" fmla="*/ 566116 w 6335912"/>
              <a:gd name="connsiteY19" fmla="*/ 3319531 h 6263859"/>
              <a:gd name="connsiteX20" fmla="*/ 516627 w 6335912"/>
              <a:gd name="connsiteY20" fmla="*/ 3200907 h 6263859"/>
              <a:gd name="connsiteX21" fmla="*/ 822463 w 6335912"/>
              <a:gd name="connsiteY21" fmla="*/ 2459519 h 6263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335912" h="6263859">
                <a:moveTo>
                  <a:pt x="6335911" y="2555883"/>
                </a:moveTo>
                <a:lnTo>
                  <a:pt x="6335911" y="4093940"/>
                </a:lnTo>
                <a:lnTo>
                  <a:pt x="2473897" y="6182304"/>
                </a:lnTo>
                <a:cubicBezTo>
                  <a:pt x="2186346" y="6337796"/>
                  <a:pt x="1836138" y="6263560"/>
                  <a:pt x="1634032" y="6022415"/>
                </a:cubicBezTo>
                <a:lnTo>
                  <a:pt x="1557097" y="5909031"/>
                </a:lnTo>
                <a:lnTo>
                  <a:pt x="1504339" y="5782574"/>
                </a:lnTo>
                <a:cubicBezTo>
                  <a:pt x="1413202" y="5481421"/>
                  <a:pt x="1542819" y="5147723"/>
                  <a:pt x="1830371" y="4992231"/>
                </a:cubicBezTo>
                <a:close/>
                <a:moveTo>
                  <a:pt x="6335912" y="1016220"/>
                </a:moveTo>
                <a:lnTo>
                  <a:pt x="6335912" y="2459009"/>
                </a:lnTo>
                <a:lnTo>
                  <a:pt x="936517" y="5378703"/>
                </a:lnTo>
                <a:cubicBezTo>
                  <a:pt x="666777" y="5524564"/>
                  <a:pt x="338262" y="5454925"/>
                  <a:pt x="148674" y="5228717"/>
                </a:cubicBezTo>
                <a:lnTo>
                  <a:pt x="76504" y="5122356"/>
                </a:lnTo>
                <a:lnTo>
                  <a:pt x="27015" y="5003733"/>
                </a:lnTo>
                <a:cubicBezTo>
                  <a:pt x="-58478" y="4721235"/>
                  <a:pt x="63112" y="4408205"/>
                  <a:pt x="332851" y="4262345"/>
                </a:cubicBezTo>
                <a:close/>
                <a:moveTo>
                  <a:pt x="5370853" y="0"/>
                </a:moveTo>
                <a:lnTo>
                  <a:pt x="6335912" y="0"/>
                </a:lnTo>
                <a:lnTo>
                  <a:pt x="6335910" y="920939"/>
                </a:lnTo>
                <a:lnTo>
                  <a:pt x="1426128" y="3575878"/>
                </a:lnTo>
                <a:cubicBezTo>
                  <a:pt x="1156389" y="3721738"/>
                  <a:pt x="827875" y="3652099"/>
                  <a:pt x="638286" y="3425891"/>
                </a:cubicBezTo>
                <a:lnTo>
                  <a:pt x="566116" y="3319531"/>
                </a:lnTo>
                <a:lnTo>
                  <a:pt x="516627" y="3200907"/>
                </a:lnTo>
                <a:cubicBezTo>
                  <a:pt x="431135" y="2918409"/>
                  <a:pt x="552724" y="2605379"/>
                  <a:pt x="822463" y="2459519"/>
                </a:cubicBezTo>
                <a:close/>
              </a:path>
            </a:pathLst>
          </a:custGeom>
        </p:spPr>
        <p:txBody>
          <a:bodyPr wrap="square" anchor="ctr" anchorCtr="1">
            <a:noAutofit/>
          </a:bodyPr>
          <a:lstStyle>
            <a:lvl1pPr marL="0" indent="0">
              <a:buNone/>
              <a:defRPr/>
            </a:lvl1pPr>
          </a:lstStyle>
          <a:p>
            <a:r>
              <a:rPr lang="en-US"/>
              <a:t>Click icon to add picture</a:t>
            </a:r>
          </a:p>
        </p:txBody>
      </p:sp>
    </p:spTree>
    <p:extLst>
      <p:ext uri="{BB962C8B-B14F-4D97-AF65-F5344CB8AC3E}">
        <p14:creationId xmlns:p14="http://schemas.microsoft.com/office/powerpoint/2010/main" val="4079626014"/>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96000" y="1"/>
            <a:ext cx="6095999" cy="6324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2" name="Title 1"/>
          <p:cNvSpPr>
            <a:spLocks noGrp="1"/>
          </p:cNvSpPr>
          <p:nvPr>
            <p:ph type="title" hasCustomPrompt="1"/>
          </p:nvPr>
        </p:nvSpPr>
        <p:spPr>
          <a:xfrm>
            <a:off x="361950" y="352977"/>
            <a:ext cx="5448300" cy="1418889"/>
          </a:xfrm>
        </p:spPr>
        <p:txBody>
          <a:bodyPr anchor="b"/>
          <a:lstStyle>
            <a:lvl1pPr algn="ctr">
              <a:defRPr sz="3200"/>
            </a:lvl1pPr>
          </a:lstStyle>
          <a:p>
            <a:r>
              <a:rPr lang="en-US"/>
              <a:t>Click to edit title</a:t>
            </a:r>
          </a:p>
        </p:txBody>
      </p:sp>
      <p:sp>
        <p:nvSpPr>
          <p:cNvPr id="4" name="Text Placeholder 3"/>
          <p:cNvSpPr>
            <a:spLocks noGrp="1"/>
          </p:cNvSpPr>
          <p:nvPr>
            <p:ph type="body" sz="half" idx="2"/>
          </p:nvPr>
        </p:nvSpPr>
        <p:spPr>
          <a:xfrm>
            <a:off x="361950" y="2043953"/>
            <a:ext cx="5448300" cy="382503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Rectangle 9">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12" name="Picture 1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13" name="TextBox 12"/>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Tree>
    <p:extLst>
      <p:ext uri="{BB962C8B-B14F-4D97-AF65-F5344CB8AC3E}">
        <p14:creationId xmlns:p14="http://schemas.microsoft.com/office/powerpoint/2010/main" val="3182681965"/>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8791" y="177283"/>
            <a:ext cx="11317044" cy="801663"/>
          </a:xfrm>
          <a:prstGeom prst="rect">
            <a:avLst/>
          </a:prstGeom>
        </p:spPr>
        <p:txBody>
          <a:bodyPr vert="horz" lIns="91440" tIns="45720" rIns="91440" bIns="45720" rtlCol="0" anchor="ctr">
            <a:normAutofit/>
          </a:bodyPr>
          <a:lstStyle/>
          <a:p>
            <a:r>
              <a:rPr lang="en-US"/>
              <a:t>Click to edit title</a:t>
            </a:r>
          </a:p>
        </p:txBody>
      </p:sp>
      <p:sp>
        <p:nvSpPr>
          <p:cNvPr id="3" name="Text Placeholder 2"/>
          <p:cNvSpPr>
            <a:spLocks noGrp="1"/>
          </p:cNvSpPr>
          <p:nvPr>
            <p:ph type="body" idx="1"/>
          </p:nvPr>
        </p:nvSpPr>
        <p:spPr>
          <a:xfrm>
            <a:off x="408791" y="1194099"/>
            <a:ext cx="11317044" cy="498286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spTree>
    <p:extLst>
      <p:ext uri="{BB962C8B-B14F-4D97-AF65-F5344CB8AC3E}">
        <p14:creationId xmlns:p14="http://schemas.microsoft.com/office/powerpoint/2010/main" val="38057060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 id="2147483658" r:id="rId5"/>
    <p:sldLayoutId id="2147483663" r:id="rId6"/>
    <p:sldLayoutId id="2147483659" r:id="rId7"/>
    <p:sldLayoutId id="2147483660" r:id="rId8"/>
    <p:sldLayoutId id="2147483657" r:id="rId9"/>
    <p:sldLayoutId id="2147483654" r:id="rId10"/>
    <p:sldLayoutId id="2147483655" r:id="rId11"/>
    <p:sldLayoutId id="2147483664" r:id="rId12"/>
  </p:sldLayoutIdLst>
  <p:hf hdr="0" dt="0"/>
  <p:txStyles>
    <p:titleStyle>
      <a:lvl1pPr algn="l" defTabSz="914400" rtl="0" eaLnBrk="1" latinLnBrk="0" hangingPunct="1">
        <a:lnSpc>
          <a:spcPct val="90000"/>
        </a:lnSpc>
        <a:spcBef>
          <a:spcPct val="0"/>
        </a:spcBef>
        <a:buNone/>
        <a:defRPr sz="4000" b="1" kern="1200">
          <a:solidFill>
            <a:schemeClr val="tx1"/>
          </a:solidFill>
          <a:latin typeface="+mj-lt"/>
          <a:ea typeface="Segoe UI Black" panose="020B0A02040204020203" pitchFamily="34" charset="0"/>
          <a:cs typeface="+mj-cs"/>
        </a:defRPr>
      </a:lvl1pPr>
    </p:titleStyle>
    <p:bodyStyle>
      <a:lvl1pPr marL="228600" indent="-228600" algn="l" defTabSz="914400" rtl="0" eaLnBrk="1" latinLnBrk="0" hangingPunct="1">
        <a:lnSpc>
          <a:spcPct val="90000"/>
        </a:lnSpc>
        <a:spcBef>
          <a:spcPts val="1000"/>
        </a:spcBef>
        <a:buClrTx/>
        <a:buFont typeface="Arial" panose="020B0604020202020204" pitchFamily="34" charset="0"/>
        <a:buChar char="•"/>
        <a:defRPr sz="2400" kern="1200">
          <a:solidFill>
            <a:schemeClr val="tx1"/>
          </a:solidFill>
          <a:latin typeface="Avenir Next LT Pro" panose="020B0504020202020204" pitchFamily="34" charset="0"/>
          <a:ea typeface="+mn-ea"/>
          <a:cs typeface="+mn-cs"/>
        </a:defRPr>
      </a:lvl1pPr>
      <a:lvl2pPr marL="685800" indent="-228600" algn="l" defTabSz="914400" rtl="0" eaLnBrk="1" latinLnBrk="0" hangingPunct="1">
        <a:lnSpc>
          <a:spcPct val="90000"/>
        </a:lnSpc>
        <a:spcBef>
          <a:spcPts val="500"/>
        </a:spcBef>
        <a:buClrTx/>
        <a:buFontTx/>
        <a:buChar char="◦"/>
        <a:defRPr sz="2000" kern="1200">
          <a:solidFill>
            <a:schemeClr val="tx1"/>
          </a:solidFill>
          <a:latin typeface="Avenir Next LT Pro" panose="020B0504020202020204" pitchFamily="34" charset="0"/>
          <a:ea typeface="+mn-ea"/>
          <a:cs typeface="+mn-cs"/>
        </a:defRPr>
      </a:lvl2pPr>
      <a:lvl3pPr marL="1143000" indent="-228600" algn="l" defTabSz="914400" rtl="0" eaLnBrk="1" latinLnBrk="0" hangingPunct="1">
        <a:lnSpc>
          <a:spcPct val="90000"/>
        </a:lnSpc>
        <a:spcBef>
          <a:spcPts val="500"/>
        </a:spcBef>
        <a:buClrTx/>
        <a:buFont typeface="Wingdings" panose="05000000000000000000" pitchFamily="2" charset="2"/>
        <a:buChar char="§"/>
        <a:defRPr sz="1800" kern="1200">
          <a:solidFill>
            <a:schemeClr val="tx1"/>
          </a:solidFill>
          <a:latin typeface="Avenir Next LT Pro" panose="020B05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venir Next LT Pro" panose="020B05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venir Next LT Pro" panose="020B05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FFD0D8A9-2C3E-7210-365C-3F5F1607FD1A}"/>
              </a:ext>
            </a:extLst>
          </p:cNvPr>
          <p:cNvSpPr/>
          <p:nvPr/>
        </p:nvSpPr>
        <p:spPr>
          <a:xfrm>
            <a:off x="3607993" y="6296959"/>
            <a:ext cx="5407851" cy="56104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Slide Number Placeholder 2">
            <a:extLst>
              <a:ext uri="{FF2B5EF4-FFF2-40B4-BE49-F238E27FC236}">
                <a16:creationId xmlns:a16="http://schemas.microsoft.com/office/drawing/2014/main" id="{0AA899E0-809B-46E5-9CA7-368D37C42E37}"/>
              </a:ext>
            </a:extLst>
          </p:cNvPr>
          <p:cNvSpPr>
            <a:spLocks noGrp="1"/>
          </p:cNvSpPr>
          <p:nvPr>
            <p:ph type="sldNum" sz="quarter" idx="12"/>
          </p:nvPr>
        </p:nvSpPr>
        <p:spPr>
          <a:xfrm>
            <a:off x="11436808" y="6308056"/>
            <a:ext cx="576296" cy="365125"/>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accent1">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6CA2777-A89F-4130-B308-73BB65955918}" type="slidenum">
              <a:rPr lang="en-US" smtClean="0"/>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000" b="0" i="0" u="none" strike="noStrike" kern="1200" cap="none" spc="0" normalizeH="0" baseline="0" noProof="0">
              <a:ln>
                <a:noFill/>
              </a:ln>
              <a:solidFill>
                <a:srgbClr val="0F3F66"/>
              </a:solidFill>
              <a:effectLst/>
              <a:uLnTx/>
              <a:uFillTx/>
              <a:latin typeface="Arial" charset="0"/>
              <a:ea typeface="+mn-ea"/>
              <a:cs typeface="+mn-cs"/>
            </a:endParaRPr>
          </a:p>
        </p:txBody>
      </p:sp>
      <p:sp>
        <p:nvSpPr>
          <p:cNvPr id="11" name="Title 1">
            <a:extLst>
              <a:ext uri="{FF2B5EF4-FFF2-40B4-BE49-F238E27FC236}">
                <a16:creationId xmlns:a16="http://schemas.microsoft.com/office/drawing/2014/main" id="{D7747B4D-9046-8D0D-DAD5-B6C30624EFD2}"/>
              </a:ext>
            </a:extLst>
          </p:cNvPr>
          <p:cNvSpPr>
            <a:spLocks noGrp="1"/>
          </p:cNvSpPr>
          <p:nvPr>
            <p:ph type="title"/>
          </p:nvPr>
        </p:nvSpPr>
        <p:spPr>
          <a:xfrm>
            <a:off x="145053" y="-66517"/>
            <a:ext cx="11901893" cy="902525"/>
          </a:xfrm>
        </p:spPr>
        <p:txBody>
          <a:bodyPr>
            <a:normAutofit/>
          </a:bodyPr>
          <a:lstStyle/>
          <a:p>
            <a:pPr algn="ctr"/>
            <a:r>
              <a:rPr lang="en-US" sz="2800" dirty="0"/>
              <a:t>Quasiparticle Interference in </a:t>
            </a:r>
            <a:r>
              <a:rPr lang="en-US" sz="2800" dirty="0" err="1"/>
              <a:t>Kitaev</a:t>
            </a:r>
            <a:r>
              <a:rPr lang="en-US" sz="2800" dirty="0"/>
              <a:t> Quantum Spin Liquids</a:t>
            </a:r>
          </a:p>
        </p:txBody>
      </p:sp>
      <p:sp>
        <p:nvSpPr>
          <p:cNvPr id="2" name="Rectangle 35">
            <a:extLst>
              <a:ext uri="{FF2B5EF4-FFF2-40B4-BE49-F238E27FC236}">
                <a16:creationId xmlns:a16="http://schemas.microsoft.com/office/drawing/2014/main" id="{080DC93F-994C-92AF-D3B2-271ED364A34F}"/>
              </a:ext>
            </a:extLst>
          </p:cNvPr>
          <p:cNvSpPr>
            <a:spLocks noChangeArrowheads="1"/>
          </p:cNvSpPr>
          <p:nvPr/>
        </p:nvSpPr>
        <p:spPr bwMode="auto">
          <a:xfrm>
            <a:off x="174133" y="666394"/>
            <a:ext cx="11785257" cy="1015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r>
              <a:rPr lang="en-US" sz="2400" b="1" dirty="0">
                <a:latin typeface="+mj-lt"/>
                <a:ea typeface="Calibri" pitchFamily="34" charset="0"/>
                <a:cs typeface="Calibri"/>
              </a:rPr>
              <a:t>Scientific Achievement</a:t>
            </a:r>
          </a:p>
          <a:p>
            <a:r>
              <a:rPr lang="en-US" dirty="0">
                <a:latin typeface="Times New Roman" panose="02020603050405020304" pitchFamily="18" charset="0"/>
                <a:cs typeface="Times New Roman" panose="02020603050405020304" pitchFamily="18" charset="0"/>
              </a:rPr>
              <a:t>Development of the first theoretical framework for understanding quasiparticle interference in </a:t>
            </a:r>
            <a:r>
              <a:rPr lang="en-US" dirty="0" err="1">
                <a:latin typeface="Times New Roman" panose="02020603050405020304" pitchFamily="18" charset="0"/>
                <a:cs typeface="Times New Roman" panose="02020603050405020304" pitchFamily="18" charset="0"/>
              </a:rPr>
              <a:t>Kitaev</a:t>
            </a:r>
            <a:r>
              <a:rPr lang="en-US" dirty="0">
                <a:latin typeface="Times New Roman" panose="02020603050405020304" pitchFamily="18" charset="0"/>
                <a:cs typeface="Times New Roman" panose="02020603050405020304" pitchFamily="18" charset="0"/>
              </a:rPr>
              <a:t> quantum spin liquids and revealing how electron tunneling signatures can directly probe fractionalized excitations like </a:t>
            </a:r>
            <a:r>
              <a:rPr lang="en-US" dirty="0" err="1">
                <a:latin typeface="Times New Roman" panose="02020603050405020304" pitchFamily="18" charset="0"/>
                <a:cs typeface="Times New Roman" panose="02020603050405020304" pitchFamily="18" charset="0"/>
              </a:rPr>
              <a:t>spinons</a:t>
            </a:r>
            <a:r>
              <a:rPr lang="en-US" dirty="0">
                <a:latin typeface="Times New Roman" panose="02020603050405020304" pitchFamily="18" charset="0"/>
                <a:cs typeface="Times New Roman" panose="02020603050405020304" pitchFamily="18" charset="0"/>
              </a:rPr>
              <a:t> and visons.</a:t>
            </a:r>
          </a:p>
        </p:txBody>
      </p:sp>
      <p:sp>
        <p:nvSpPr>
          <p:cNvPr id="4" name="TextBox 3">
            <a:extLst>
              <a:ext uri="{FF2B5EF4-FFF2-40B4-BE49-F238E27FC236}">
                <a16:creationId xmlns:a16="http://schemas.microsoft.com/office/drawing/2014/main" id="{F3F0BB00-EF5B-1328-929D-1DC2DF5D403C}"/>
              </a:ext>
            </a:extLst>
          </p:cNvPr>
          <p:cNvSpPr txBox="1"/>
          <p:nvPr/>
        </p:nvSpPr>
        <p:spPr>
          <a:xfrm>
            <a:off x="4627185" y="3592842"/>
            <a:ext cx="7179804" cy="2167260"/>
          </a:xfrm>
          <a:prstGeom prst="rect">
            <a:avLst/>
          </a:prstGeom>
          <a:noFill/>
        </p:spPr>
        <p:txBody>
          <a:bodyPr wrap="square" rtlCol="0">
            <a:spAutoFit/>
          </a:bodyPr>
          <a:lstStyle/>
          <a:p>
            <a:pPr>
              <a:spcAft>
                <a:spcPts val="100"/>
              </a:spcAft>
            </a:pPr>
            <a:r>
              <a:rPr lang="en-US" altLang="ja-JP" sz="2200" b="1" dirty="0">
                <a:latin typeface="Times New Roman" panose="02020603050405020304" pitchFamily="18" charset="0"/>
                <a:ea typeface="Calibri" pitchFamily="34" charset="0"/>
                <a:cs typeface="Times New Roman" panose="02020603050405020304" pitchFamily="18" charset="0"/>
              </a:rPr>
              <a:t>Research Details</a:t>
            </a:r>
          </a:p>
          <a:p>
            <a:pPr marL="182880" lvl="1" indent="-182880" fontAlgn="base">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Establishes a </a:t>
            </a:r>
            <a:r>
              <a:rPr lang="en-US" sz="1600" dirty="0" err="1">
                <a:latin typeface="Times New Roman" panose="02020603050405020304" pitchFamily="18" charset="0"/>
                <a:cs typeface="Times New Roman" panose="02020603050405020304" pitchFamily="18" charset="0"/>
              </a:rPr>
              <a:t>parton</a:t>
            </a:r>
            <a:r>
              <a:rPr lang="en-US" sz="1600" dirty="0">
                <a:latin typeface="Times New Roman" panose="02020603050405020304" pitchFamily="18" charset="0"/>
                <a:cs typeface="Times New Roman" panose="02020603050405020304" pitchFamily="18" charset="0"/>
              </a:rPr>
              <a:t> mean-field theory for electron tunneling into </a:t>
            </a:r>
            <a:r>
              <a:rPr lang="en-US" sz="1600" dirty="0" err="1">
                <a:latin typeface="Times New Roman" panose="02020603050405020304" pitchFamily="18" charset="0"/>
                <a:cs typeface="Times New Roman" panose="02020603050405020304" pitchFamily="18" charset="0"/>
              </a:rPr>
              <a:t>Kitaev</a:t>
            </a:r>
            <a:r>
              <a:rPr lang="en-US" sz="1600" dirty="0">
                <a:latin typeface="Times New Roman" panose="02020603050405020304" pitchFamily="18" charset="0"/>
                <a:cs typeface="Times New Roman" panose="02020603050405020304" pitchFamily="18" charset="0"/>
              </a:rPr>
              <a:t> spin liquids.</a:t>
            </a:r>
          </a:p>
          <a:p>
            <a:pPr marL="182880" lvl="1" indent="-182880" fontAlgn="base">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Demonstrates that electron tunneling spectra are governed by the convolution of </a:t>
            </a:r>
            <a:r>
              <a:rPr lang="en-US" sz="1600" dirty="0" err="1">
                <a:latin typeface="Times New Roman" panose="02020603050405020304" pitchFamily="18" charset="0"/>
                <a:cs typeface="Times New Roman" panose="02020603050405020304" pitchFamily="18" charset="0"/>
              </a:rPr>
              <a:t>spinon</a:t>
            </a:r>
            <a:r>
              <a:rPr lang="en-US" sz="1600" dirty="0">
                <a:latin typeface="Times New Roman" panose="02020603050405020304" pitchFamily="18" charset="0"/>
                <a:cs typeface="Times New Roman" panose="02020603050405020304" pitchFamily="18" charset="0"/>
              </a:rPr>
              <a:t> and </a:t>
            </a:r>
            <a:r>
              <a:rPr lang="en-US" sz="1600" dirty="0" err="1">
                <a:latin typeface="Times New Roman" panose="02020603050405020304" pitchFamily="18" charset="0"/>
                <a:cs typeface="Times New Roman" panose="02020603050405020304" pitchFamily="18" charset="0"/>
              </a:rPr>
              <a:t>chargon</a:t>
            </a:r>
            <a:r>
              <a:rPr lang="en-US" sz="1600" dirty="0">
                <a:latin typeface="Times New Roman" panose="02020603050405020304" pitchFamily="18" charset="0"/>
                <a:cs typeface="Times New Roman" panose="02020603050405020304" pitchFamily="18" charset="0"/>
              </a:rPr>
              <a:t> densities of states and that the energy derivative of tunneling conductance directly reflects </a:t>
            </a:r>
            <a:r>
              <a:rPr lang="en-US" sz="1600" dirty="0" err="1">
                <a:latin typeface="Times New Roman" panose="02020603050405020304" pitchFamily="18" charset="0"/>
                <a:cs typeface="Times New Roman" panose="02020603050405020304" pitchFamily="18" charset="0"/>
              </a:rPr>
              <a:t>spinon</a:t>
            </a:r>
            <a:r>
              <a:rPr lang="en-US" sz="1600" dirty="0">
                <a:latin typeface="Times New Roman" panose="02020603050405020304" pitchFamily="18" charset="0"/>
                <a:cs typeface="Times New Roman" panose="02020603050405020304" pitchFamily="18" charset="0"/>
              </a:rPr>
              <a:t> properties.</a:t>
            </a:r>
          </a:p>
          <a:p>
            <a:pPr marL="182880" lvl="1" indent="-182880" fontAlgn="base">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Identifies distinct quasiparticle interference patterns around impurities — signatures of visons and </a:t>
            </a:r>
            <a:r>
              <a:rPr lang="en-US" sz="1600" dirty="0" err="1">
                <a:latin typeface="Times New Roman" panose="02020603050405020304" pitchFamily="18" charset="0"/>
                <a:cs typeface="Times New Roman" panose="02020603050405020304" pitchFamily="18" charset="0"/>
              </a:rPr>
              <a:t>spinons</a:t>
            </a:r>
            <a:r>
              <a:rPr lang="en-US" sz="1600" dirty="0">
                <a:latin typeface="Times New Roman" panose="02020603050405020304" pitchFamily="18" charset="0"/>
                <a:cs typeface="Times New Roman" panose="02020603050405020304" pitchFamily="18" charset="0"/>
              </a:rPr>
              <a:t>.</a:t>
            </a:r>
          </a:p>
        </p:txBody>
      </p:sp>
      <p:sp>
        <p:nvSpPr>
          <p:cNvPr id="6" name="TextBox 5">
            <a:extLst>
              <a:ext uri="{FF2B5EF4-FFF2-40B4-BE49-F238E27FC236}">
                <a16:creationId xmlns:a16="http://schemas.microsoft.com/office/drawing/2014/main" id="{BD6F70C7-AC98-7B75-37D9-3B3A87241D96}"/>
              </a:ext>
            </a:extLst>
          </p:cNvPr>
          <p:cNvSpPr txBox="1"/>
          <p:nvPr/>
        </p:nvSpPr>
        <p:spPr>
          <a:xfrm>
            <a:off x="4627184" y="1682057"/>
            <a:ext cx="7179805" cy="1846659"/>
          </a:xfrm>
          <a:prstGeom prst="rect">
            <a:avLst/>
          </a:prstGeom>
          <a:noFill/>
        </p:spPr>
        <p:txBody>
          <a:bodyPr wrap="square" rtlCol="0">
            <a:spAutoFit/>
          </a:bodyPr>
          <a:lstStyle/>
          <a:p>
            <a:r>
              <a:rPr lang="en-US" altLang="ja-JP" sz="2400" b="1" dirty="0">
                <a:latin typeface="+mj-lt"/>
                <a:ea typeface="Calibri" pitchFamily="34" charset="0"/>
                <a:cs typeface="Calibri"/>
              </a:rPr>
              <a:t>Significance and Impact</a:t>
            </a:r>
          </a:p>
          <a:p>
            <a:r>
              <a:rPr lang="en-US" dirty="0">
                <a:latin typeface="Times New Roman" panose="02020603050405020304" pitchFamily="18" charset="0"/>
                <a:ea typeface="Arial Unicode MS" panose="020B0604020202020204" pitchFamily="34" charset="-128"/>
                <a:cs typeface="Times New Roman" panose="02020603050405020304" pitchFamily="18" charset="0"/>
              </a:rPr>
              <a:t>This work provides a novel method for identifying and characterizing </a:t>
            </a:r>
            <a:r>
              <a:rPr lang="en-US" dirty="0" err="1">
                <a:latin typeface="Times New Roman" panose="02020603050405020304" pitchFamily="18" charset="0"/>
                <a:ea typeface="Arial Unicode MS" panose="020B0604020202020204" pitchFamily="34" charset="-128"/>
                <a:cs typeface="Times New Roman" panose="02020603050405020304" pitchFamily="18" charset="0"/>
              </a:rPr>
              <a:t>Kitaev</a:t>
            </a:r>
            <a:r>
              <a:rPr lang="en-US" dirty="0">
                <a:latin typeface="Times New Roman" panose="02020603050405020304" pitchFamily="18" charset="0"/>
                <a:ea typeface="Arial Unicode MS" panose="020B0604020202020204" pitchFamily="34" charset="-128"/>
                <a:cs typeface="Times New Roman" panose="02020603050405020304" pitchFamily="18" charset="0"/>
              </a:rPr>
              <a:t> spin liquids through scanning tunneling microscopy. The approach opens a pathway to measure </a:t>
            </a:r>
            <a:r>
              <a:rPr lang="en-US" dirty="0" err="1">
                <a:latin typeface="Times New Roman" panose="02020603050405020304" pitchFamily="18" charset="0"/>
                <a:ea typeface="Arial Unicode MS" panose="020B0604020202020204" pitchFamily="34" charset="-128"/>
                <a:cs typeface="Times New Roman" panose="02020603050405020304" pitchFamily="18" charset="0"/>
              </a:rPr>
              <a:t>spinon</a:t>
            </a:r>
            <a:r>
              <a:rPr lang="en-US" dirty="0">
                <a:latin typeface="Times New Roman" panose="02020603050405020304" pitchFamily="18" charset="0"/>
                <a:ea typeface="Arial Unicode MS" panose="020B0604020202020204" pitchFamily="34" charset="-128"/>
                <a:cs typeface="Times New Roman" panose="02020603050405020304" pitchFamily="18" charset="0"/>
              </a:rPr>
              <a:t> dispersions and detect elusive vison excitations, advancing the search for topological quantum matter and potential platforms for quantum computing.</a:t>
            </a:r>
            <a:endParaRPr lang="en-US" altLang="ja-JP" sz="2000" dirty="0">
              <a:solidFill>
                <a:srgbClr val="000000"/>
              </a:solidFill>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E9BFEE41-8C25-654D-108F-238CA903C3C1}"/>
              </a:ext>
            </a:extLst>
          </p:cNvPr>
          <p:cNvSpPr/>
          <p:nvPr/>
        </p:nvSpPr>
        <p:spPr>
          <a:xfrm>
            <a:off x="4627184" y="5923177"/>
            <a:ext cx="7668414" cy="415498"/>
          </a:xfrm>
          <a:prstGeom prst="rect">
            <a:avLst/>
          </a:prstGeom>
          <a:noFill/>
        </p:spPr>
        <p:txBody>
          <a:bodyPr wrap="square">
            <a:spAutoFit/>
          </a:bodyPr>
          <a:lstStyle/>
          <a:p>
            <a:r>
              <a:rPr lang="en-US" sz="1050" dirty="0">
                <a:effectLst/>
              </a:rPr>
              <a:t>Jahin, A.; Zhang, H.; Halász, G. B.; Lin, S.-Z. Quasiparticle Interference in </a:t>
            </a:r>
            <a:r>
              <a:rPr lang="en-US" sz="1050" dirty="0" err="1">
                <a:effectLst/>
              </a:rPr>
              <a:t>Kitaev</a:t>
            </a:r>
            <a:r>
              <a:rPr lang="en-US" sz="1050" dirty="0">
                <a:effectLst/>
              </a:rPr>
              <a:t> Quantum Spin Liquids. </a:t>
            </a:r>
            <a:r>
              <a:rPr lang="en-US" sz="1050" i="1" dirty="0">
                <a:effectLst/>
              </a:rPr>
              <a:t>Physical Review Letters</a:t>
            </a:r>
            <a:r>
              <a:rPr lang="en-US" sz="1050" dirty="0">
                <a:effectLst/>
              </a:rPr>
              <a:t> </a:t>
            </a:r>
            <a:r>
              <a:rPr lang="en-US" sz="1050" b="1" dirty="0">
                <a:effectLst/>
              </a:rPr>
              <a:t>2025</a:t>
            </a:r>
            <a:r>
              <a:rPr lang="en-US" sz="1050" dirty="0">
                <a:effectLst/>
              </a:rPr>
              <a:t>, </a:t>
            </a:r>
            <a:r>
              <a:rPr lang="en-US" sz="1050" i="1" dirty="0">
                <a:effectLst/>
              </a:rPr>
              <a:t>134</a:t>
            </a:r>
            <a:r>
              <a:rPr lang="en-US" sz="1050" dirty="0">
                <a:effectLst/>
              </a:rPr>
              <a:t> (12). DOI:10.1103/physrevlett.134.126501. </a:t>
            </a:r>
          </a:p>
        </p:txBody>
      </p:sp>
      <p:pic>
        <p:nvPicPr>
          <p:cNvPr id="5" name="Picture 4">
            <a:extLst>
              <a:ext uri="{FF2B5EF4-FFF2-40B4-BE49-F238E27FC236}">
                <a16:creationId xmlns:a16="http://schemas.microsoft.com/office/drawing/2014/main" id="{F53B21F4-BEE3-666E-725C-BBA55669F642}"/>
              </a:ext>
            </a:extLst>
          </p:cNvPr>
          <p:cNvPicPr>
            <a:picLocks noChangeAspect="1"/>
          </p:cNvPicPr>
          <p:nvPr/>
        </p:nvPicPr>
        <p:blipFill>
          <a:blip r:embed="rId3"/>
          <a:srcRect t="2705" r="4028"/>
          <a:stretch/>
        </p:blipFill>
        <p:spPr>
          <a:xfrm>
            <a:off x="232610" y="1682057"/>
            <a:ext cx="3657601" cy="4207350"/>
          </a:xfrm>
          <a:prstGeom prst="rect">
            <a:avLst/>
          </a:prstGeom>
        </p:spPr>
      </p:pic>
      <p:sp>
        <p:nvSpPr>
          <p:cNvPr id="7" name="Rectangle 6">
            <a:extLst>
              <a:ext uri="{FF2B5EF4-FFF2-40B4-BE49-F238E27FC236}">
                <a16:creationId xmlns:a16="http://schemas.microsoft.com/office/drawing/2014/main" id="{9491F9A9-610B-AEA8-5C3B-FC770287888F}"/>
              </a:ext>
            </a:extLst>
          </p:cNvPr>
          <p:cNvSpPr/>
          <p:nvPr/>
        </p:nvSpPr>
        <p:spPr>
          <a:xfrm>
            <a:off x="174133" y="6130926"/>
            <a:ext cx="3571700" cy="215444"/>
          </a:xfrm>
          <a:prstGeom prst="rect">
            <a:avLst/>
          </a:prstGeom>
          <a:noFill/>
        </p:spPr>
        <p:txBody>
          <a:bodyPr wrap="square">
            <a:spAutoFit/>
          </a:bodyPr>
          <a:lstStyle/>
          <a:p>
            <a:pPr fontAlgn="auto">
              <a:spcBef>
                <a:spcPts val="600"/>
              </a:spcBef>
              <a:spcAft>
                <a:spcPts val="0"/>
              </a:spcAft>
            </a:pPr>
            <a:r>
              <a:rPr lang="en-US" sz="800" dirty="0">
                <a:cs typeface="Arial" panose="020B0604020202020204" pitchFamily="34" charset="0"/>
              </a:rPr>
              <a:t>This work was performed, in part, at The Center for Integrated Nanotechnologies.</a:t>
            </a:r>
          </a:p>
        </p:txBody>
      </p:sp>
      <p:pic>
        <p:nvPicPr>
          <p:cNvPr id="9" name="Picture 8" descr="Logo&#10;&#10;AI-generated content may be incorrect.">
            <a:extLst>
              <a:ext uri="{FF2B5EF4-FFF2-40B4-BE49-F238E27FC236}">
                <a16:creationId xmlns:a16="http://schemas.microsoft.com/office/drawing/2014/main" id="{AE8839DE-55AF-4610-34E6-2B704AA8003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20857" y="6346370"/>
            <a:ext cx="486578" cy="486136"/>
          </a:xfrm>
          <a:prstGeom prst="rect">
            <a:avLst/>
          </a:prstGeom>
        </p:spPr>
      </p:pic>
      <p:pic>
        <p:nvPicPr>
          <p:cNvPr id="14" name="Picture 13" descr="A picture containing text&#10;&#10;AI-generated content may be incorrect.">
            <a:extLst>
              <a:ext uri="{FF2B5EF4-FFF2-40B4-BE49-F238E27FC236}">
                <a16:creationId xmlns:a16="http://schemas.microsoft.com/office/drawing/2014/main" id="{D4701D76-F6E4-2F01-58A9-D28F59EF2A9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92557" y="6346370"/>
            <a:ext cx="2306979" cy="454033"/>
          </a:xfrm>
          <a:prstGeom prst="rect">
            <a:avLst/>
          </a:prstGeom>
        </p:spPr>
      </p:pic>
    </p:spTree>
    <p:extLst>
      <p:ext uri="{BB962C8B-B14F-4D97-AF65-F5344CB8AC3E}">
        <p14:creationId xmlns:p14="http://schemas.microsoft.com/office/powerpoint/2010/main" val="285146616"/>
      </p:ext>
    </p:extLst>
  </p:cSld>
  <p:clrMapOvr>
    <a:masterClrMapping/>
  </p:clrMapOvr>
</p:sld>
</file>

<file path=ppt/theme/theme1.xml><?xml version="1.0" encoding="utf-8"?>
<a:theme xmlns:a="http://schemas.openxmlformats.org/drawingml/2006/main" name="Office Theme">
  <a:themeElements>
    <a:clrScheme name="New Science">
      <a:dk1>
        <a:sysClr val="windowText" lastClr="000000"/>
      </a:dk1>
      <a:lt1>
        <a:sysClr val="window" lastClr="FFFFFF"/>
      </a:lt1>
      <a:dk2>
        <a:srgbClr val="44546A"/>
      </a:dk2>
      <a:lt2>
        <a:srgbClr val="E7E6E6"/>
      </a:lt2>
      <a:accent1>
        <a:srgbClr val="10436A"/>
      </a:accent1>
      <a:accent2>
        <a:srgbClr val="92DCE5"/>
      </a:accent2>
      <a:accent3>
        <a:srgbClr val="D64933"/>
      </a:accent3>
      <a:accent4>
        <a:srgbClr val="7C7C7C"/>
      </a:accent4>
      <a:accent5>
        <a:srgbClr val="EFCB68"/>
      </a:accent5>
      <a:accent6>
        <a:srgbClr val="70AD47"/>
      </a:accent6>
      <a:hlink>
        <a:srgbClr val="0563C1"/>
      </a:hlink>
      <a:folHlink>
        <a:srgbClr val="954F72"/>
      </a:folHlink>
    </a:clrScheme>
    <a:fontScheme name="SC new">
      <a:majorFont>
        <a:latin typeface="AvenirNext LT Pro Bold"/>
        <a:ea typeface=""/>
        <a:cs typeface=""/>
      </a:majorFont>
      <a:minorFont>
        <a:latin typeface="AvenirNext LT Pro Regular"/>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SC PowerPoint base template for staff.potx" id="{4612F961-56E9-4EB7-9A44-11671DE64C64}" vid="{D4CA479C-CAD5-4C1B-93CE-2627735869D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0BF6F177D6D67458FBB47B7752A5A77" ma:contentTypeVersion="5" ma:contentTypeDescription="Create a new document." ma:contentTypeScope="" ma:versionID="6114797fb1e0b26f3a9ae5c11e74391e">
  <xsd:schema xmlns:xsd="http://www.w3.org/2001/XMLSchema" xmlns:xs="http://www.w3.org/2001/XMLSchema" xmlns:p="http://schemas.microsoft.com/office/2006/metadata/properties" xmlns:ns2="d3abd939-9d94-49d1-925a-c93fb1ff4b6e" xmlns:ns3="bc761791-33a0-47b7-8145-9d3c2515a3a0" targetNamespace="http://schemas.microsoft.com/office/2006/metadata/properties" ma:root="true" ma:fieldsID="726faa9c30645863ec38f8cdf7f10856" ns2:_="" ns3:_="">
    <xsd:import namespace="d3abd939-9d94-49d1-925a-c93fb1ff4b6e"/>
    <xsd:import namespace="bc761791-33a0-47b7-8145-9d3c2515a3a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abd939-9d94-49d1-925a-c93fb1ff4b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c761791-33a0-47b7-8145-9d3c2515a3a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F8BD266-3FB6-4E09-B402-9D62A4AD8DD3}">
  <ds:schemaRefs>
    <ds:schemaRef ds:uri="bc761791-33a0-47b7-8145-9d3c2515a3a0"/>
    <ds:schemaRef ds:uri="d3abd939-9d94-49d1-925a-c93fb1ff4b6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E8521C20-9E33-48A5-B56C-6DBE0ADA37F3}">
  <ds:schemaRefs>
    <ds:schemaRef ds:uri="http://schemas.microsoft.com/sharepoint/v3/contenttype/forms"/>
  </ds:schemaRefs>
</ds:datastoreItem>
</file>

<file path=customXml/itemProps3.xml><?xml version="1.0" encoding="utf-8"?>
<ds:datastoreItem xmlns:ds="http://schemas.openxmlformats.org/officeDocument/2006/customXml" ds:itemID="{8779A9CC-1221-4480-B719-A3FDECFA9433}">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d3abd939-9d94-49d1-925a-c93fb1ff4b6e"/>
    <ds:schemaRef ds:uri="http://purl.org/dc/elements/1.1/"/>
    <ds:schemaRef ds:uri="http://schemas.microsoft.com/office/2006/metadata/properties"/>
    <ds:schemaRef ds:uri="bc761791-33a0-47b7-8145-9d3c2515a3a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373</TotalTime>
  <Words>508</Words>
  <Application>Microsoft Office PowerPoint</Application>
  <PresentationFormat>Widescreen</PresentationFormat>
  <Paragraphs>23</Paragraphs>
  <Slides>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Arial</vt:lpstr>
      <vt:lpstr>Arial Black</vt:lpstr>
      <vt:lpstr>Avenir Next LT Pro</vt:lpstr>
      <vt:lpstr>AvenirNext LT Pro Bold</vt:lpstr>
      <vt:lpstr>AvenirNext LT Pro Regular</vt:lpstr>
      <vt:lpstr>Calibri</vt:lpstr>
      <vt:lpstr>Times New Roman</vt:lpstr>
      <vt:lpstr>Wingdings</vt:lpstr>
      <vt:lpstr>Office Theme</vt:lpstr>
      <vt:lpstr>Quasiparticle Interference in Kitaev Quantum Spin Liquids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Houston, Karyn (EXT)</dc:creator>
  <cp:lastModifiedBy>Baker, Stacy Leigh</cp:lastModifiedBy>
  <cp:revision>9</cp:revision>
  <dcterms:created xsi:type="dcterms:W3CDTF">2023-07-20T14:08:23Z</dcterms:created>
  <dcterms:modified xsi:type="dcterms:W3CDTF">2025-06-13T15:52:49Z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0x010100D0BF6F177D6D67458FBB47B7752A5A77</vt:lpwstr>
  </property>
  <property fmtid="{D5CDD505-2E9C-101B-9397-08002B2CF9AE}" pid="3" name="MediaServiceImageTags">
    <vt:lpwstr/>
  </property>
  <property fmtid="{D5CDD505-2E9C-101B-9397-08002B2CF9AE}" pid="4" name="ComplianceAssetId">
    <vt:lpwstr/>
  </property>
  <property fmtid="{D5CDD505-2E9C-101B-9397-08002B2CF9AE}" pid="5" name="_ExtendedDescription">
    <vt:lpwstr/>
  </property>
  <property fmtid="{D5CDD505-2E9C-101B-9397-08002B2CF9AE}" pid="6" name="_activity">
    <vt:lpwstr>{"FileActivityType":"9","FileActivityTimeStamp":"2023-08-30T15:28:56.170Z","FileActivityUsersOnPage":[{"DisplayName":"Houston, Karyn (EXT)","Id":"karyn.houston@science.doe.gov"},{"DisplayName":"Klausing, Kathleen","Id":"kathleen.klausing@science.doe.gov"}],"FileActivityNavigationId":null}</vt:lpwstr>
  </property>
  <property fmtid="{D5CDD505-2E9C-101B-9397-08002B2CF9AE}" pid="7" name="TriggerFlowInfo">
    <vt:lpwstr/>
  </property>
</Properties>
</file>