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407453-F421-697E-314F-71F6B863C7A3}" name="Bachand, George D" initials="BGD" userId="S::gdbacha@sandia.gov::3c7ec09e-f496-4698-a3ca-81639d651b9d" providerId="AD"/>
  <p188:author id="{E503B791-8B45-4171-EB2B-B05E13B27C35}" name="Brady, Nathan Gallagher" initials="BNG" userId="S::ngbrady@sandia.gov::63bb50dc-3b74-4a86-b586-516b290034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00"/>
    <a:srgbClr val="0F6636"/>
    <a:srgbClr val="106636"/>
    <a:srgbClr val="000000"/>
    <a:srgbClr val="0000FF"/>
    <a:srgbClr val="F2F2F2"/>
    <a:srgbClr val="5AE838"/>
    <a:srgbClr val="9966FF"/>
    <a:srgbClr val="0099FF"/>
    <a:srgbClr val="33CC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9" autoAdjust="0"/>
    <p:restoredTop sz="89884" autoAdjust="0"/>
  </p:normalViewPr>
  <p:slideViewPr>
    <p:cSldViewPr snapToGrid="0">
      <p:cViewPr varScale="1">
        <p:scale>
          <a:sx n="100" d="100"/>
          <a:sy n="100" d="100"/>
        </p:scale>
        <p:origin x="534" y="72"/>
      </p:cViewPr>
      <p:guideLst>
        <p:guide orient="horz" pos="312"/>
        <p:guide pos="3843"/>
      </p:guideLst>
    </p:cSldViewPr>
  </p:slideViewPr>
  <p:outlineViewPr>
    <p:cViewPr>
      <p:scale>
        <a:sx n="33" d="100"/>
        <a:sy n="33" d="100"/>
      </p:scale>
      <p:origin x="0" y="-20126"/>
    </p:cViewPr>
  </p:outlineViewPr>
  <p:notesTextViewPr>
    <p:cViewPr>
      <p:scale>
        <a:sx n="144" d="100"/>
        <a:sy n="144" d="100"/>
      </p:scale>
      <p:origin x="0" y="-198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8/10/relationships/authors" Targe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6/13/2023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6/13/2023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rtl="0">
              <a:lnSpc>
                <a:spcPct val="80000"/>
              </a:lnSpc>
              <a:spcBef>
                <a:spcPts val="0"/>
              </a:spcBef>
              <a:spcAft>
                <a:spcPts val="0"/>
              </a:spcAft>
              <a:buClr>
                <a:srgbClr val="0D0D0D"/>
              </a:buClr>
              <a:buSzPts val="1020"/>
              <a:buFont typeface="Arial"/>
              <a:buNone/>
            </a:pPr>
            <a:r>
              <a:rPr lang="en-US" sz="1200" u="sng" dirty="0">
                <a:solidFill>
                  <a:srgbClr val="0D0D0D"/>
                </a:solidFill>
                <a:latin typeface="Arial"/>
                <a:ea typeface="Arial"/>
                <a:cs typeface="Arial"/>
                <a:sym typeface="Arial"/>
              </a:rPr>
              <a:t>HL Type (place “X” where appropriate):</a:t>
            </a:r>
            <a:r>
              <a:rPr lang="en-US" sz="1200" dirty="0">
                <a:solidFill>
                  <a:srgbClr val="0D0D0D"/>
                </a:solidFill>
                <a:latin typeface="Arial"/>
                <a:ea typeface="Arial"/>
                <a:cs typeface="Arial"/>
                <a:sym typeface="Arial"/>
              </a:rPr>
              <a:t> User___, </a:t>
            </a:r>
            <a:r>
              <a:rPr lang="en-US" sz="1200" dirty="0" err="1">
                <a:solidFill>
                  <a:srgbClr val="0D0D0D"/>
                </a:solidFill>
                <a:latin typeface="Arial"/>
                <a:ea typeface="Arial"/>
                <a:cs typeface="Arial"/>
                <a:sym typeface="Arial"/>
              </a:rPr>
              <a:t>Staff_X</a:t>
            </a:r>
            <a:r>
              <a:rPr lang="en-US" sz="1200" dirty="0">
                <a:solidFill>
                  <a:srgbClr val="0D0D0D"/>
                </a:solidFill>
                <a:latin typeface="Arial"/>
                <a:ea typeface="Arial"/>
                <a:cs typeface="Arial"/>
                <a:sym typeface="Arial"/>
              </a:rPr>
              <a:t>_, User &amp; </a:t>
            </a:r>
            <a:r>
              <a:rPr lang="en-US" sz="1200" dirty="0" err="1">
                <a:solidFill>
                  <a:srgbClr val="0D0D0D"/>
                </a:solidFill>
                <a:latin typeface="Arial"/>
                <a:ea typeface="Arial"/>
                <a:cs typeface="Arial"/>
                <a:sym typeface="Arial"/>
              </a:rPr>
              <a:t>Staff</a:t>
            </a:r>
            <a:r>
              <a:rPr lang="en-US" sz="1200" dirty="0" err="1" smtClean="0">
                <a:solidFill>
                  <a:srgbClr val="0D0D0D"/>
                </a:solidFill>
                <a:latin typeface="Arial"/>
                <a:ea typeface="Arial"/>
                <a:cs typeface="Arial"/>
                <a:sym typeface="Arial"/>
              </a:rPr>
              <a:t>__X</a:t>
            </a:r>
            <a:r>
              <a:rPr lang="en-US" sz="1200" dirty="0" smtClean="0">
                <a:solidFill>
                  <a:srgbClr val="0D0D0D"/>
                </a:solidFill>
                <a:latin typeface="Arial"/>
                <a:ea typeface="Arial"/>
                <a:cs typeface="Arial"/>
                <a:sym typeface="Arial"/>
              </a:rPr>
              <a:t>_</a:t>
            </a:r>
            <a:endParaRPr lang="en-US" dirty="0"/>
          </a:p>
          <a:p>
            <a:pPr marL="0" marR="0" lvl="0" indent="0" algn="l" rtl="0">
              <a:lnSpc>
                <a:spcPct val="80000"/>
              </a:lnSpc>
              <a:spcBef>
                <a:spcPts val="0"/>
              </a:spcBef>
              <a:spcAft>
                <a:spcPts val="0"/>
              </a:spcAft>
              <a:buClr>
                <a:schemeClr val="dk1"/>
              </a:buClr>
              <a:buSzPts val="1020"/>
              <a:buFont typeface="Calibri"/>
              <a:buNone/>
            </a:pPr>
            <a:endParaRPr lang="en-US" sz="1200" dirty="0">
              <a:solidFill>
                <a:srgbClr val="0D0D0D"/>
              </a:solidFill>
              <a:latin typeface="Arial"/>
              <a:ea typeface="Arial"/>
              <a:cs typeface="Arial"/>
              <a:sym typeface="Arial"/>
            </a:endParaRPr>
          </a:p>
          <a:p>
            <a:pPr marL="0" lvl="0" indent="0" algn="l" rtl="0">
              <a:lnSpc>
                <a:spcPct val="80000"/>
              </a:lnSpc>
              <a:spcBef>
                <a:spcPts val="0"/>
              </a:spcBef>
              <a:spcAft>
                <a:spcPts val="0"/>
              </a:spcAft>
              <a:buNone/>
            </a:pPr>
            <a:r>
              <a:rPr lang="en-US" sz="1200" u="sng" dirty="0">
                <a:latin typeface="Arial"/>
                <a:ea typeface="Arial"/>
                <a:cs typeface="Arial"/>
                <a:sym typeface="Arial"/>
              </a:rPr>
              <a:t>1-2 paragraph description of highlight</a:t>
            </a:r>
            <a:r>
              <a:rPr lang="en-US" sz="1200" dirty="0">
                <a:latin typeface="Arial"/>
                <a:ea typeface="Arial"/>
                <a:cs typeface="Arial"/>
                <a:sym typeface="Arial"/>
              </a:rPr>
              <a:t> </a:t>
            </a:r>
            <a:endParaRPr lang="en-US" sz="1200" dirty="0">
              <a:solidFill>
                <a:srgbClr val="0D0D0D"/>
              </a:solidFill>
              <a:latin typeface="Arial"/>
              <a:ea typeface="Arial"/>
              <a:cs typeface="Arial"/>
              <a:sym typeface="Arial"/>
            </a:endParaRPr>
          </a:p>
          <a:p>
            <a:pPr marL="0" marR="0" lvl="0" indent="0" algn="l" defTabSz="914400" rtl="0" eaLnBrk="0" fontAlgn="base" latinLnBrk="0" hangingPunct="0">
              <a:lnSpc>
                <a:spcPct val="80000"/>
              </a:lnSpc>
              <a:spcBef>
                <a:spcPts val="0"/>
              </a:spcBef>
              <a:spcAft>
                <a:spcPts val="0"/>
              </a:spcAft>
              <a:buClrTx/>
              <a:buSzTx/>
              <a:buFontTx/>
              <a:buNone/>
              <a:tabLst/>
              <a:defRPr/>
            </a:pPr>
            <a:r>
              <a:rPr lang="en-US" dirty="0" smtClean="0"/>
              <a:t>In the quest of new materials that can withstand severe irradiation and mechanical extremes for advanced applications (</a:t>
            </a:r>
            <a:r>
              <a:rPr lang="en-US" i="1" dirty="0" smtClean="0"/>
              <a:t>e.g</a:t>
            </a:r>
            <a:r>
              <a:rPr lang="en-US" dirty="0" smtClean="0"/>
              <a:t>. fission &amp; fusion reactors, space applications, etc.), design, prediction and control of advanced materials beyond current material designs become paramount. Here, through a combined experimental and simulation methodology, we design a nanocrystalline refractory high entropy alloy (RHEA) system. Compositions assessed under extreme environments and in situ electron-microscopy reveal both high thermal stability and radiation resistance. We observe grain refinement under heavy ion irradiation and resistance to dual-beam irradiation and helium implantation in the form of low defect generation and evolution, as well as no detectable grain growth. The experimental and modeling results—showing a good agreement—can be applied to design and rapidly assess other alloys subjected to extreme environmental conditions.</a:t>
            </a:r>
            <a:endParaRPr lang="en-US" sz="1200" dirty="0">
              <a:solidFill>
                <a:srgbClr val="0D0D0D"/>
              </a:solidFill>
              <a:latin typeface="Arial"/>
              <a:ea typeface="Arial"/>
              <a:cs typeface="Arial"/>
              <a:sym typeface="Arial"/>
            </a:endParaRPr>
          </a:p>
          <a:p>
            <a:pPr marL="0" marR="0" lvl="0" indent="0" algn="l" defTabSz="914400" rtl="0" eaLnBrk="0" fontAlgn="base" latinLnBrk="0" hangingPunct="0">
              <a:lnSpc>
                <a:spcPct val="80000"/>
              </a:lnSpc>
              <a:spcBef>
                <a:spcPts val="0"/>
              </a:spcBef>
              <a:spcAft>
                <a:spcPts val="0"/>
              </a:spcAft>
              <a:buClrTx/>
              <a:buSzTx/>
              <a:buFontTx/>
              <a:buNone/>
              <a:tabLst/>
              <a:defRPr/>
            </a:pPr>
            <a:endParaRPr lang="en-US" sz="1200" dirty="0">
              <a:solidFill>
                <a:srgbClr val="0D0D0D"/>
              </a:solidFill>
              <a:latin typeface="Arial"/>
              <a:ea typeface="Arial"/>
              <a:cs typeface="Arial"/>
              <a:sym typeface="Arial"/>
            </a:endParaRPr>
          </a:p>
          <a:p>
            <a:pPr marL="0" lvl="0" indent="0" algn="l" rtl="0">
              <a:lnSpc>
                <a:spcPct val="80000"/>
              </a:lnSpc>
              <a:spcBef>
                <a:spcPts val="0"/>
              </a:spcBef>
              <a:spcAft>
                <a:spcPts val="0"/>
              </a:spcAft>
              <a:buNone/>
            </a:pPr>
            <a:r>
              <a:rPr lang="en-US" sz="1200" u="sng" dirty="0">
                <a:solidFill>
                  <a:srgbClr val="0D0D0D"/>
                </a:solidFill>
                <a:latin typeface="Arial"/>
                <a:ea typeface="Arial"/>
                <a:cs typeface="Arial"/>
                <a:sym typeface="Arial"/>
              </a:rPr>
              <a:t>Collaborating Institutions</a:t>
            </a:r>
          </a:p>
          <a:p>
            <a:pPr marL="0" marR="0" lvl="0" indent="0" algn="l" defTabSz="914400" rtl="0" eaLnBrk="0" fontAlgn="base" latinLnBrk="0" hangingPunct="0">
              <a:lnSpc>
                <a:spcPct val="80000"/>
              </a:lnSpc>
              <a:spcBef>
                <a:spcPts val="0"/>
              </a:spcBef>
              <a:spcAft>
                <a:spcPts val="0"/>
              </a:spcAft>
              <a:buClrTx/>
              <a:buSzTx/>
              <a:buFontTx/>
              <a:buNone/>
              <a:tabLst/>
              <a:defRPr/>
            </a:pPr>
            <a:r>
              <a:rPr lang="en-US" sz="1200" dirty="0" smtClean="0">
                <a:solidFill>
                  <a:srgbClr val="0D0D0D"/>
                </a:solidFill>
                <a:latin typeface="Arial"/>
                <a:ea typeface="Arial"/>
                <a:cs typeface="Arial"/>
                <a:sym typeface="Arial"/>
              </a:rPr>
              <a:t>Los Alamos</a:t>
            </a:r>
            <a:r>
              <a:rPr lang="en-US" sz="1200" baseline="0" dirty="0" smtClean="0">
                <a:solidFill>
                  <a:srgbClr val="0D0D0D"/>
                </a:solidFill>
                <a:latin typeface="Arial"/>
                <a:ea typeface="Arial"/>
                <a:cs typeface="Arial"/>
                <a:sym typeface="Arial"/>
              </a:rPr>
              <a:t> </a:t>
            </a:r>
            <a:r>
              <a:rPr lang="en-US" sz="1200" dirty="0" smtClean="0">
                <a:solidFill>
                  <a:srgbClr val="0D0D0D"/>
                </a:solidFill>
                <a:latin typeface="Arial"/>
                <a:ea typeface="Arial"/>
                <a:cs typeface="Arial"/>
                <a:sym typeface="Arial"/>
              </a:rPr>
              <a:t>National Laboratory</a:t>
            </a:r>
          </a:p>
          <a:p>
            <a:pPr marL="0" marR="0" lvl="0" indent="0" algn="l" defTabSz="914400" rtl="0" eaLnBrk="0" fontAlgn="base" latinLnBrk="0" hangingPunct="0">
              <a:lnSpc>
                <a:spcPct val="80000"/>
              </a:lnSpc>
              <a:spcBef>
                <a:spcPts val="0"/>
              </a:spcBef>
              <a:spcAft>
                <a:spcPts val="0"/>
              </a:spcAft>
              <a:buClrTx/>
              <a:buSzTx/>
              <a:buFontTx/>
              <a:buNone/>
              <a:tabLst/>
              <a:defRPr/>
            </a:pPr>
            <a:r>
              <a:rPr lang="en-US" sz="1200" dirty="0" smtClean="0">
                <a:solidFill>
                  <a:srgbClr val="0D0D0D"/>
                </a:solidFill>
                <a:latin typeface="Arial"/>
                <a:ea typeface="Arial"/>
                <a:cs typeface="Arial"/>
                <a:sym typeface="Arial"/>
              </a:rPr>
              <a:t>Argonne National Laboratory</a:t>
            </a:r>
          </a:p>
          <a:p>
            <a:pPr marL="0" lvl="0" indent="0" algn="l" rtl="0">
              <a:lnSpc>
                <a:spcPct val="80000"/>
              </a:lnSpc>
              <a:spcBef>
                <a:spcPts val="0"/>
              </a:spcBef>
              <a:spcAft>
                <a:spcPts val="0"/>
              </a:spcAft>
              <a:buNone/>
            </a:pPr>
            <a:r>
              <a:rPr lang="en-US" sz="1200" dirty="0" smtClean="0">
                <a:solidFill>
                  <a:srgbClr val="0D0D0D"/>
                </a:solidFill>
                <a:latin typeface="Arial"/>
                <a:ea typeface="Arial"/>
                <a:cs typeface="Arial"/>
                <a:sym typeface="Arial"/>
              </a:rPr>
              <a:t>Oak Ridge National Laboratory (CNMS)</a:t>
            </a:r>
            <a:endParaRPr lang="en-US" sz="1200" dirty="0">
              <a:solidFill>
                <a:srgbClr val="0D0D0D"/>
              </a:solidFill>
              <a:latin typeface="Arial"/>
              <a:ea typeface="Arial"/>
              <a:cs typeface="Arial"/>
              <a:sym typeface="Arial"/>
            </a:endParaRPr>
          </a:p>
          <a:p>
            <a:endParaRPr lang="en-US" dirty="0">
              <a:solidFill>
                <a:srgbClr val="0D0D0D"/>
              </a:solidFill>
              <a:latin typeface="Arial"/>
              <a:cs typeface="Arial"/>
            </a:endParaRPr>
          </a:p>
          <a:p>
            <a:pPr defTabSz="922264">
              <a:defRPr/>
            </a:pPr>
            <a:r>
              <a:rPr lang="en-US" u="sng" dirty="0">
                <a:latin typeface="Arial"/>
                <a:cs typeface="Arial"/>
              </a:rPr>
              <a:t>Funding Overview Section (place “X” for all relevant sources)</a:t>
            </a:r>
          </a:p>
          <a:p>
            <a:pPr defTabSz="922264">
              <a:defRPr/>
            </a:pPr>
            <a:r>
              <a:rPr lang="en-US" dirty="0">
                <a:latin typeface="Arial"/>
                <a:cs typeface="Arial"/>
              </a:rPr>
              <a:t>BES Funding: MSED___, CSGB___, EFRC___, </a:t>
            </a:r>
            <a:r>
              <a:rPr lang="en-US" b="1" dirty="0">
                <a:latin typeface="Arial"/>
                <a:cs typeface="Arial"/>
              </a:rPr>
              <a:t>SUFD</a:t>
            </a:r>
            <a:r>
              <a:rPr lang="en-US" b="1" u="sng" dirty="0" smtClean="0">
                <a:latin typeface="Arial"/>
                <a:cs typeface="Arial"/>
              </a:rPr>
              <a:t>___</a:t>
            </a:r>
            <a:endParaRPr lang="en-US" b="1" u="sng" dirty="0">
              <a:latin typeface="Arial"/>
              <a:cs typeface="Arial"/>
            </a:endParaRPr>
          </a:p>
          <a:p>
            <a:pPr defTabSz="922264">
              <a:defRPr/>
            </a:pPr>
            <a:r>
              <a:rPr lang="en-US" dirty="0">
                <a:latin typeface="Arial"/>
                <a:cs typeface="Arial"/>
              </a:rPr>
              <a:t>SC Funding: ASCR___, </a:t>
            </a:r>
            <a:r>
              <a:rPr lang="en-US" b="1" dirty="0">
                <a:latin typeface="Arial"/>
                <a:cs typeface="Arial"/>
              </a:rPr>
              <a:t>BES</a:t>
            </a:r>
            <a:r>
              <a:rPr lang="en-US" b="1" dirty="0" smtClean="0">
                <a:latin typeface="Arial"/>
                <a:cs typeface="Arial"/>
              </a:rPr>
              <a:t>___, </a:t>
            </a:r>
            <a:r>
              <a:rPr lang="en-US" dirty="0">
                <a:latin typeface="Arial"/>
                <a:cs typeface="Arial"/>
              </a:rPr>
              <a:t>BER___, FES___, HEP___, NP___, WDTS___, SBIR___, etc.</a:t>
            </a:r>
          </a:p>
          <a:p>
            <a:pPr defTabSz="922264">
              <a:defRPr/>
            </a:pPr>
            <a:r>
              <a:rPr lang="en-US" dirty="0">
                <a:latin typeface="Arial"/>
                <a:cs typeface="Arial"/>
              </a:rPr>
              <a:t>Other Funding: DOD___, DOE___, NIH___, NSF___, etc.</a:t>
            </a:r>
          </a:p>
          <a:p>
            <a:endParaRPr lang="en-US" dirty="0">
              <a:solidFill>
                <a:srgbClr val="0D0D0D"/>
              </a:solidFill>
              <a:latin typeface="Arial"/>
              <a:cs typeface="Arial"/>
            </a:endParaRPr>
          </a:p>
          <a:p>
            <a:r>
              <a:rPr lang="en-US" u="sng" dirty="0">
                <a:solidFill>
                  <a:srgbClr val="0D0D0D"/>
                </a:solidFill>
                <a:latin typeface="Arial"/>
                <a:cs typeface="Arial"/>
              </a:rPr>
              <a:t>Funding details for all sources: (example)</a:t>
            </a:r>
          </a:p>
          <a:p>
            <a:pPr marL="0" marR="0" lvl="0" indent="0" algn="l" defTabSz="922264" rtl="0" eaLnBrk="1" fontAlgn="auto" latinLnBrk="0" hangingPunct="1">
              <a:lnSpc>
                <a:spcPct val="100000"/>
              </a:lnSpc>
              <a:spcBef>
                <a:spcPts val="0"/>
              </a:spcBef>
              <a:spcAft>
                <a:spcPts val="0"/>
              </a:spcAft>
              <a:buClrTx/>
              <a:buSzTx/>
              <a:buFontTx/>
              <a:buNone/>
              <a:tabLst/>
              <a:defRPr/>
            </a:pPr>
            <a:r>
              <a:rPr lang="en-US" dirty="0" smtClean="0"/>
              <a:t>This work was supported by the U.S. Department of Energy, Office of Nuclear Energy under DOE Idaho Operations Office Contract DE-AC07- 051D14517 as part of a Nuclear Science User Facilities experiment. Research in this work was performed, in part, at the Center for Integrated Nanotechnologies, and Office of Science User Facility operated for the U.S. Department of Energy (DOE) Office of Sciences by Los Alamos National Laboratory (Contract 89233218CNA000001) and Sandia National Laboratories (Contract DE-NA-0003525). O.E.A. acknowledges support from the Laboratory Directed Research and Development (LDRD) program of Los Alamos National Laboratory under the early career program project number 20210626ECR. O.E.A. and E.M. acknowledge support from the Department of Energy-Fusion Energy Science pilot program under AT2030110. M.A.T. also acknowledges support from LDRD under project number 20200689PDR2. D.N.M. and J.S.W. work has been carried out within the framework of the </a:t>
            </a:r>
            <a:r>
              <a:rPr lang="en-US" dirty="0" err="1" smtClean="0"/>
              <a:t>EUROfusion</a:t>
            </a:r>
            <a:r>
              <a:rPr lang="en-US" dirty="0" smtClean="0"/>
              <a:t> Consortium, funded by the European Union via the </a:t>
            </a:r>
            <a:r>
              <a:rPr lang="en-US" dirty="0" err="1" smtClean="0"/>
              <a:t>Euratom</a:t>
            </a:r>
            <a:r>
              <a:rPr lang="en-US" dirty="0" smtClean="0"/>
              <a:t> Research and Training Program (Grant Agreement No 101052200—</a:t>
            </a:r>
            <a:r>
              <a:rPr lang="en-US" dirty="0" err="1" smtClean="0"/>
              <a:t>EUROfusion</a:t>
            </a:r>
            <a:r>
              <a:rPr lang="en-US" dirty="0" smtClean="0"/>
              <a:t>). Views and opinions expressed are however those of the author(s) only and do not necessarily reflect those of the European Union or the European Commission. Neither the European Union nor the European Commission can be held responsible for them. D.N.M. also acknowledges funding from the RCUK Energy Program Grant No. EP/W006839/1. The work at WUT has been carried out as a part of an international project co-financed from the funds of the program of the Polish Minister of Science and Higher Education entitled “PMW” in 2019; Agreement No. 5018/H2020-Euratom/2019/2. D.N.M. and J.S.W. would like to thank the support from the high-performing computing facility MARCONI (Bologna, Italy) provided by </a:t>
            </a:r>
            <a:r>
              <a:rPr lang="en-US" dirty="0" err="1" smtClean="0"/>
              <a:t>EUROfusion</a:t>
            </a:r>
            <a:r>
              <a:rPr lang="en-US" dirty="0" smtClean="0"/>
              <a:t>. APT research was supported by the Center for </a:t>
            </a:r>
            <a:r>
              <a:rPr lang="en-US" dirty="0" err="1" smtClean="0"/>
              <a:t>Nanophase</a:t>
            </a:r>
            <a:r>
              <a:rPr lang="en-US" dirty="0" smtClean="0"/>
              <a:t> Materials Sciences (CNMS), which is a US Department of Energy, Office of Science User Facility at Oak Ridge National Laboratory. The authors would like to thank James Burns for their assistance in performing APT sample preparation and running the APT experiments. Authors acknowledge </a:t>
            </a:r>
            <a:r>
              <a:rPr lang="en-US" dirty="0" err="1" smtClean="0"/>
              <a:t>Koray</a:t>
            </a:r>
            <a:r>
              <a:rPr lang="en-US" dirty="0" smtClean="0"/>
              <a:t> </a:t>
            </a:r>
            <a:r>
              <a:rPr lang="en-US" dirty="0" err="1" smtClean="0"/>
              <a:t>Iroc</a:t>
            </a:r>
            <a:r>
              <a:rPr lang="en-US" dirty="0" smtClean="0"/>
              <a:t> for preliminary CALPHAD simulations.</a:t>
            </a: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r>
              <a:rPr kumimoji="0" lang="en-US" sz="1200" b="0" i="0" u="sng" strike="noStrike" kern="1200" cap="none" spc="0" normalizeH="0" baseline="0" noProof="0" dirty="0" smtClean="0">
                <a:ln>
                  <a:noFill/>
                </a:ln>
                <a:solidFill>
                  <a:prstClr val="black"/>
                </a:solidFill>
                <a:effectLst/>
                <a:uLnTx/>
                <a:uFillTx/>
                <a:latin typeface="Arial"/>
                <a:ea typeface="+mn-ea"/>
                <a:cs typeface="Arial"/>
              </a:rPr>
              <a:t>:</a:t>
            </a:r>
            <a:endParaRPr lang="en-US" sz="1200" b="0" i="0" u="none" strike="noStrike" dirty="0">
              <a:solidFill>
                <a:srgbClr val="106636"/>
              </a:solidFill>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El Atwani, O.; Vo, H. T.; Tunes, M. A.; Lee, C.; Alvarado, A.; </a:t>
            </a:r>
            <a:r>
              <a:rPr lang="en-US" dirty="0" err="1" smtClean="0">
                <a:effectLst/>
              </a:rPr>
              <a:t>Krienke</a:t>
            </a:r>
            <a:r>
              <a:rPr lang="en-US" dirty="0" smtClean="0">
                <a:effectLst/>
              </a:rPr>
              <a:t>, N.; </a:t>
            </a:r>
            <a:r>
              <a:rPr lang="en-US" dirty="0" err="1" smtClean="0">
                <a:effectLst/>
              </a:rPr>
              <a:t>Poplawsky</a:t>
            </a:r>
            <a:r>
              <a:rPr lang="en-US" dirty="0" smtClean="0">
                <a:effectLst/>
              </a:rPr>
              <a:t>, J. D.; </a:t>
            </a:r>
            <a:r>
              <a:rPr lang="en-US" dirty="0" err="1" smtClean="0">
                <a:effectLst/>
              </a:rPr>
              <a:t>Kohnert</a:t>
            </a:r>
            <a:r>
              <a:rPr lang="en-US" dirty="0" smtClean="0">
                <a:effectLst/>
              </a:rPr>
              <a:t>, A. A.; Gigax, J.; Chen, W.-Y.; Li, M.; Wang, Y. Q.; </a:t>
            </a:r>
            <a:r>
              <a:rPr lang="en-US" dirty="0" err="1" smtClean="0">
                <a:effectLst/>
              </a:rPr>
              <a:t>Wróbel</a:t>
            </a:r>
            <a:r>
              <a:rPr lang="en-US" dirty="0" smtClean="0">
                <a:effectLst/>
              </a:rPr>
              <a:t>, J. S.; Nguyen-</a:t>
            </a:r>
            <a:r>
              <a:rPr lang="en-US" dirty="0" err="1" smtClean="0">
                <a:effectLst/>
              </a:rPr>
              <a:t>Manh</a:t>
            </a:r>
            <a:r>
              <a:rPr lang="en-US" dirty="0" smtClean="0">
                <a:effectLst/>
              </a:rPr>
              <a:t>, D.; Baldwin, J. K.; </a:t>
            </a:r>
            <a:r>
              <a:rPr lang="en-US" dirty="0" err="1" smtClean="0">
                <a:effectLst/>
              </a:rPr>
              <a:t>Tukac</a:t>
            </a:r>
            <a:r>
              <a:rPr lang="en-US" dirty="0" smtClean="0">
                <a:effectLst/>
              </a:rPr>
              <a:t>, O. U.; Aydogan, E.; Fensin, S.; Martinez, E. A Quinary WTACRVHF Nanocrystalline Refractory High-Entropy Alloy Withholding Extreme Irradiation Environments. </a:t>
            </a:r>
            <a:r>
              <a:rPr lang="en-US" i="1" dirty="0" smtClean="0">
                <a:effectLst/>
              </a:rPr>
              <a:t>Nature Communications</a:t>
            </a:r>
            <a:r>
              <a:rPr lang="en-US" dirty="0" smtClean="0">
                <a:effectLst/>
              </a:rPr>
              <a:t> </a:t>
            </a:r>
            <a:r>
              <a:rPr lang="en-US" b="1" dirty="0" smtClean="0">
                <a:effectLst/>
              </a:rPr>
              <a:t>2023</a:t>
            </a:r>
            <a:r>
              <a:rPr lang="en-US" dirty="0" smtClean="0">
                <a:effectLst/>
              </a:rPr>
              <a:t>, </a:t>
            </a:r>
            <a:r>
              <a:rPr lang="en-US" i="1" dirty="0" smtClean="0">
                <a:effectLst/>
              </a:rPr>
              <a:t>14</a:t>
            </a:r>
            <a:r>
              <a:rPr lang="en-US" dirty="0" smtClean="0">
                <a:effectLst/>
              </a:rPr>
              <a:t> (1). DOI:10.1038/s41467-023-38000-y. </a:t>
            </a:r>
          </a:p>
          <a:p>
            <a:endParaRPr lang="en-US" sz="1200" dirty="0">
              <a:solidFill>
                <a:srgbClr val="106636"/>
              </a:solidFill>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104503" y="4"/>
            <a:ext cx="12296503" cy="846126"/>
          </a:xfrm>
        </p:spPr>
        <p:txBody>
          <a:bodyPr>
            <a:normAutofit fontScale="90000"/>
          </a:bodyPr>
          <a:lstStyle/>
          <a:p>
            <a:pPr lvl="0" algn="ctr">
              <a:spcBef>
                <a:spcPts val="0"/>
              </a:spcBef>
            </a:pPr>
            <a:r>
              <a:rPr lang="en-US" b="1" dirty="0" smtClean="0">
                <a:latin typeface="Arial"/>
                <a:ea typeface="Arial"/>
                <a:cs typeface="Arial"/>
                <a:sym typeface="Arial"/>
              </a:rPr>
              <a:t>New </a:t>
            </a:r>
            <a:r>
              <a:rPr lang="en-US" b="1" dirty="0">
                <a:latin typeface="Arial"/>
                <a:ea typeface="Arial"/>
                <a:cs typeface="Arial"/>
                <a:sym typeface="Arial"/>
              </a:rPr>
              <a:t>refractory high-entropy alloys with enhanced radiation resistance to support nuclear fusion developments</a:t>
            </a:r>
            <a:endParaRPr lang="en-US" sz="3200" b="1" i="1" dirty="0">
              <a:latin typeface="Arial"/>
              <a:ea typeface="Arial"/>
              <a:cs typeface="Arial"/>
              <a:sym typeface="Aria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245429" y="1132190"/>
            <a:ext cx="7842493" cy="158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p>
            <a:r>
              <a:rPr lang="en-US" sz="2000" b="1" dirty="0">
                <a:solidFill>
                  <a:srgbClr val="0F6636"/>
                </a:solidFill>
                <a:latin typeface="+mj-lt"/>
                <a:ea typeface="Calibri" pitchFamily="34" charset="0"/>
                <a:cs typeface="Calibri"/>
              </a:rPr>
              <a:t>Scientific </a:t>
            </a:r>
            <a:r>
              <a:rPr lang="en-US" sz="2000" b="1" dirty="0" smtClean="0">
                <a:solidFill>
                  <a:srgbClr val="0F6636"/>
                </a:solidFill>
                <a:latin typeface="+mj-lt"/>
                <a:ea typeface="Calibri" pitchFamily="34" charset="0"/>
                <a:cs typeface="Calibri"/>
              </a:rPr>
              <a:t>Achievement</a:t>
            </a:r>
          </a:p>
          <a:p>
            <a:r>
              <a:rPr lang="en-US" dirty="0">
                <a:latin typeface="+mn-lt"/>
                <a:ea typeface="Calibri" pitchFamily="34" charset="0"/>
                <a:cs typeface="Calibri"/>
              </a:rPr>
              <a:t>A new nanocrystalline refractory high-entropy alloy (RHEA) based on </a:t>
            </a:r>
            <a:r>
              <a:rPr lang="en-US" dirty="0" err="1" smtClean="0">
                <a:latin typeface="+mn-lt"/>
                <a:ea typeface="Calibri" pitchFamily="34" charset="0"/>
                <a:cs typeface="Calibri"/>
              </a:rPr>
              <a:t>WTaCrVHf</a:t>
            </a:r>
            <a:r>
              <a:rPr lang="en-US" dirty="0" smtClean="0">
                <a:latin typeface="+mn-lt"/>
                <a:ea typeface="Calibri" pitchFamily="34" charset="0"/>
                <a:cs typeface="Calibri"/>
              </a:rPr>
              <a:t> </a:t>
            </a:r>
            <a:r>
              <a:rPr lang="en-US" dirty="0">
                <a:latin typeface="+mn-lt"/>
                <a:ea typeface="Calibri" pitchFamily="34" charset="0"/>
                <a:cs typeface="Calibri"/>
              </a:rPr>
              <a:t>tested under simulated irradiation </a:t>
            </a:r>
            <a:r>
              <a:rPr lang="en-US" dirty="0" smtClean="0">
                <a:latin typeface="+mn-lt"/>
                <a:ea typeface="Calibri" pitchFamily="34" charset="0"/>
                <a:cs typeface="Calibri"/>
              </a:rPr>
              <a:t>conditions </a:t>
            </a:r>
            <a:r>
              <a:rPr lang="en-US" dirty="0">
                <a:latin typeface="+mn-lt"/>
                <a:ea typeface="Calibri" pitchFamily="34" charset="0"/>
                <a:cs typeface="Calibri"/>
              </a:rPr>
              <a:t>mocking a nuclear fusion </a:t>
            </a:r>
            <a:r>
              <a:rPr lang="en-US" dirty="0" smtClean="0">
                <a:latin typeface="+mn-lt"/>
                <a:ea typeface="Calibri" pitchFamily="34" charset="0"/>
                <a:cs typeface="Calibri"/>
              </a:rPr>
              <a:t>reactor. Results indicate </a:t>
            </a:r>
            <a:r>
              <a:rPr lang="en-US" dirty="0">
                <a:latin typeface="+mn-lt"/>
                <a:ea typeface="Calibri" pitchFamily="34" charset="0"/>
                <a:cs typeface="Calibri"/>
              </a:rPr>
              <a:t>a superior resistance to radiation </a:t>
            </a:r>
            <a:r>
              <a:rPr lang="en-US" dirty="0" smtClean="0">
                <a:latin typeface="+mn-lt"/>
                <a:ea typeface="Calibri" pitchFamily="34" charset="0"/>
                <a:cs typeface="Calibri"/>
              </a:rPr>
              <a:t>damage </a:t>
            </a:r>
            <a:r>
              <a:rPr lang="en-US" dirty="0">
                <a:latin typeface="+mn-lt"/>
                <a:ea typeface="Calibri" pitchFamily="34" charset="0"/>
                <a:cs typeface="Calibri"/>
              </a:rPr>
              <a:t>compared </a:t>
            </a:r>
            <a:r>
              <a:rPr lang="en-US" dirty="0" smtClean="0">
                <a:latin typeface="+mn-lt"/>
                <a:ea typeface="Calibri" pitchFamily="34" charset="0"/>
                <a:cs typeface="Calibri"/>
              </a:rPr>
              <a:t>to </a:t>
            </a:r>
            <a:r>
              <a:rPr lang="en-US" dirty="0">
                <a:latin typeface="+mn-lt"/>
                <a:ea typeface="Calibri" pitchFamily="34" charset="0"/>
                <a:cs typeface="Calibri"/>
              </a:rPr>
              <a:t>pure W and other materials.</a:t>
            </a:r>
          </a:p>
          <a:p>
            <a:endParaRPr lang="en-US" sz="2000" b="1" dirty="0">
              <a:solidFill>
                <a:srgbClr val="0F6636"/>
              </a:solidFill>
              <a:latin typeface="+mj-lt"/>
              <a:ea typeface="Calibri" pitchFamily="34" charset="0"/>
              <a:cs typeface="Calibri"/>
            </a:endParaRPr>
          </a:p>
        </p:txBody>
      </p:sp>
      <p:sp>
        <p:nvSpPr>
          <p:cNvPr id="6" name="TextBox 5">
            <a:extLst>
              <a:ext uri="{FF2B5EF4-FFF2-40B4-BE49-F238E27FC236}">
                <a16:creationId xmlns:a16="http://schemas.microsoft.com/office/drawing/2014/main" id="{5B5AB4DC-C268-4277-A54D-5E68D1711C3C}"/>
              </a:ext>
            </a:extLst>
          </p:cNvPr>
          <p:cNvSpPr txBox="1"/>
          <p:nvPr/>
        </p:nvSpPr>
        <p:spPr>
          <a:xfrm>
            <a:off x="4245429" y="4252573"/>
            <a:ext cx="7842494" cy="984207"/>
          </a:xfrm>
          <a:prstGeom prst="rect">
            <a:avLst/>
          </a:prstGeom>
          <a:noFill/>
        </p:spPr>
        <p:txBody>
          <a:bodyPr wrap="square" lIns="0" tIns="0" rIns="0" bIns="0" rtlCol="0">
            <a:noAutofit/>
          </a:bodyPr>
          <a:lstStyle/>
          <a:p>
            <a:r>
              <a:rPr lang="en-US" altLang="ja-JP" sz="2000" b="1" dirty="0">
                <a:solidFill>
                  <a:srgbClr val="0F6636"/>
                </a:solidFill>
                <a:latin typeface="+mj-lt"/>
                <a:ea typeface="Calibri" pitchFamily="34" charset="0"/>
                <a:cs typeface="Calibri"/>
              </a:rPr>
              <a:t>Research </a:t>
            </a:r>
            <a:r>
              <a:rPr lang="en-US" altLang="ja-JP" sz="2000" b="1" dirty="0" smtClean="0">
                <a:solidFill>
                  <a:srgbClr val="0F6636"/>
                </a:solidFill>
                <a:latin typeface="+mj-lt"/>
                <a:ea typeface="Calibri" pitchFamily="34" charset="0"/>
                <a:cs typeface="Calibri"/>
              </a:rPr>
              <a:t>Details</a:t>
            </a:r>
          </a:p>
          <a:p>
            <a:r>
              <a:rPr lang="en-US" altLang="ja-JP" sz="1600" dirty="0">
                <a:latin typeface="+mn-lt"/>
                <a:ea typeface="Calibri" pitchFamily="34" charset="0"/>
                <a:cs typeface="Calibri"/>
              </a:rPr>
              <a:t>N</a:t>
            </a:r>
            <a:r>
              <a:rPr lang="en-US" altLang="ja-JP" sz="1600" dirty="0" smtClean="0">
                <a:latin typeface="+mn-lt"/>
                <a:ea typeface="Calibri" pitchFamily="34" charset="0"/>
                <a:cs typeface="Calibri"/>
              </a:rPr>
              <a:t>ew </a:t>
            </a:r>
            <a:r>
              <a:rPr lang="en-US" altLang="ja-JP" sz="1600" dirty="0">
                <a:latin typeface="+mn-lt"/>
                <a:ea typeface="Calibri" pitchFamily="34" charset="0"/>
                <a:cs typeface="Calibri"/>
              </a:rPr>
              <a:t>RHEA was synthesized in the magnetron-sputtering laboratory at </a:t>
            </a:r>
            <a:r>
              <a:rPr lang="en-US" altLang="ja-JP" sz="1600" dirty="0" smtClean="0">
                <a:latin typeface="+mn-lt"/>
                <a:ea typeface="Calibri" pitchFamily="34" charset="0"/>
                <a:cs typeface="Calibri"/>
              </a:rPr>
              <a:t>CINT.</a:t>
            </a:r>
          </a:p>
          <a:p>
            <a:r>
              <a:rPr lang="en-US" altLang="ja-JP" sz="1600" dirty="0">
                <a:latin typeface="+mn-lt"/>
                <a:ea typeface="Calibri" pitchFamily="34" charset="0"/>
                <a:cs typeface="Calibri"/>
              </a:rPr>
              <a:t>I</a:t>
            </a:r>
            <a:r>
              <a:rPr lang="en-US" altLang="ja-JP" sz="1600" dirty="0" smtClean="0">
                <a:latin typeface="+mn-lt"/>
                <a:ea typeface="Calibri" pitchFamily="34" charset="0"/>
                <a:cs typeface="Calibri"/>
              </a:rPr>
              <a:t>rradiation </a:t>
            </a:r>
            <a:r>
              <a:rPr lang="en-US" altLang="ja-JP" sz="1600" dirty="0">
                <a:latin typeface="+mn-lt"/>
                <a:ea typeface="Calibri" pitchFamily="34" charset="0"/>
                <a:cs typeface="Calibri"/>
              </a:rPr>
              <a:t>resistance was tested independently at </a:t>
            </a:r>
            <a:r>
              <a:rPr lang="en-US" altLang="ja-JP" sz="1600" dirty="0" smtClean="0">
                <a:latin typeface="+mn-lt"/>
                <a:ea typeface="Calibri" pitchFamily="34" charset="0"/>
                <a:cs typeface="Calibri"/>
              </a:rPr>
              <a:t>the IVEM facility.</a:t>
            </a:r>
          </a:p>
          <a:p>
            <a:r>
              <a:rPr lang="en-US" altLang="ja-JP" sz="1600" dirty="0" smtClean="0">
                <a:latin typeface="+mn-lt"/>
                <a:ea typeface="Calibri" pitchFamily="34" charset="0"/>
                <a:cs typeface="Calibri"/>
              </a:rPr>
              <a:t>This new alloy has not exhibited any precipitation under irradiation. </a:t>
            </a:r>
          </a:p>
          <a:p>
            <a:endParaRPr lang="en-US" altLang="ja-JP" b="1" dirty="0" smtClean="0">
              <a:solidFill>
                <a:srgbClr val="0F6636"/>
              </a:solidFill>
              <a:latin typeface="+mj-lt"/>
              <a:ea typeface="Calibri" pitchFamily="34" charset="0"/>
              <a:cs typeface="Calibri"/>
            </a:endParaRPr>
          </a:p>
          <a:p>
            <a:endParaRPr lang="en-US" sz="1600" dirty="0">
              <a:latin typeface="+mj-lt"/>
            </a:endParaRPr>
          </a:p>
          <a:p>
            <a:endParaRPr lang="en-US" sz="1600" dirty="0">
              <a:latin typeface="+mj-lt"/>
            </a:endParaRPr>
          </a:p>
        </p:txBody>
      </p:sp>
      <p:sp>
        <p:nvSpPr>
          <p:cNvPr id="12" name="TextBox 11">
            <a:extLst>
              <a:ext uri="{FF2B5EF4-FFF2-40B4-BE49-F238E27FC236}">
                <a16:creationId xmlns:a16="http://schemas.microsoft.com/office/drawing/2014/main" id="{59E5A144-7E9E-487C-8E31-0FE4415AA73E}"/>
              </a:ext>
            </a:extLst>
          </p:cNvPr>
          <p:cNvSpPr txBox="1"/>
          <p:nvPr/>
        </p:nvSpPr>
        <p:spPr>
          <a:xfrm>
            <a:off x="4245429" y="2642116"/>
            <a:ext cx="7833940" cy="1596361"/>
          </a:xfrm>
          <a:prstGeom prst="rect">
            <a:avLst/>
          </a:prstGeom>
          <a:noFill/>
        </p:spPr>
        <p:txBody>
          <a:bodyPr wrap="square" lIns="0" tIns="0" rIns="0" bIns="0" rtlCol="0">
            <a:noAutofit/>
          </a:bodyPr>
          <a:lstStyle/>
          <a:p>
            <a:r>
              <a:rPr lang="en-US" altLang="ja-JP" sz="2000" b="1" dirty="0">
                <a:solidFill>
                  <a:srgbClr val="0F6636"/>
                </a:solidFill>
                <a:latin typeface="+mj-lt"/>
                <a:ea typeface="Calibri" pitchFamily="34" charset="0"/>
                <a:cs typeface="Calibri"/>
              </a:rPr>
              <a:t>Significance and </a:t>
            </a:r>
            <a:r>
              <a:rPr lang="en-US" altLang="ja-JP" sz="2000" b="1" dirty="0" smtClean="0">
                <a:solidFill>
                  <a:srgbClr val="0F6636"/>
                </a:solidFill>
                <a:latin typeface="+mj-lt"/>
                <a:ea typeface="Calibri" pitchFamily="34" charset="0"/>
                <a:cs typeface="Calibri"/>
              </a:rPr>
              <a:t>Impact</a:t>
            </a:r>
          </a:p>
          <a:p>
            <a:r>
              <a:rPr lang="en-US" altLang="ja-JP" sz="1600" dirty="0">
                <a:latin typeface="+mn-lt"/>
                <a:ea typeface="Calibri" pitchFamily="34" charset="0"/>
                <a:cs typeface="Calibri"/>
              </a:rPr>
              <a:t>RHEAs are promising candidate materials </a:t>
            </a:r>
            <a:r>
              <a:rPr lang="en-US" altLang="ja-JP" sz="1600" dirty="0" smtClean="0">
                <a:latin typeface="+mn-lt"/>
                <a:ea typeface="Calibri" pitchFamily="34" charset="0"/>
                <a:cs typeface="Calibri"/>
              </a:rPr>
              <a:t>for </a:t>
            </a:r>
            <a:r>
              <a:rPr lang="en-US" altLang="ja-JP" sz="1600" dirty="0">
                <a:latin typeface="+mn-lt"/>
                <a:ea typeface="Calibri" pitchFamily="34" charset="0"/>
                <a:cs typeface="Calibri"/>
              </a:rPr>
              <a:t>future nuclear fusion reactors. Previous research has shown that a quaternary version of this system (</a:t>
            </a:r>
            <a:r>
              <a:rPr lang="en-US" altLang="ja-JP" sz="1600" dirty="0" smtClean="0">
                <a:latin typeface="+mn-lt"/>
                <a:ea typeface="Calibri" pitchFamily="34" charset="0"/>
                <a:cs typeface="Calibri"/>
              </a:rPr>
              <a:t>i.e., </a:t>
            </a:r>
            <a:r>
              <a:rPr lang="en-US" altLang="ja-JP" sz="1600" dirty="0" err="1">
                <a:latin typeface="+mn-lt"/>
                <a:ea typeface="Calibri" pitchFamily="34" charset="0"/>
                <a:cs typeface="Calibri"/>
              </a:rPr>
              <a:t>WTaCrV</a:t>
            </a:r>
            <a:r>
              <a:rPr lang="en-US" altLang="ja-JP" sz="1600" dirty="0">
                <a:latin typeface="+mn-lt"/>
                <a:ea typeface="Calibri" pitchFamily="34" charset="0"/>
                <a:cs typeface="Calibri"/>
              </a:rPr>
              <a:t> </a:t>
            </a:r>
            <a:r>
              <a:rPr lang="en-US" altLang="ja-JP" sz="1600" dirty="0" smtClean="0">
                <a:latin typeface="+mn-lt"/>
                <a:ea typeface="Calibri" pitchFamily="34" charset="0"/>
                <a:cs typeface="Calibri"/>
              </a:rPr>
              <a:t>RHEA) undergo </a:t>
            </a:r>
            <a:r>
              <a:rPr lang="en-US" altLang="ja-JP" sz="1600" dirty="0">
                <a:latin typeface="+mn-lt"/>
                <a:ea typeface="Calibri" pitchFamily="34" charset="0"/>
                <a:cs typeface="Calibri"/>
              </a:rPr>
              <a:t>precipitation at doses as low as 7 </a:t>
            </a:r>
            <a:r>
              <a:rPr lang="en-US" altLang="ja-JP" sz="1600" dirty="0" smtClean="0">
                <a:latin typeface="+mn-lt"/>
                <a:ea typeface="Calibri" pitchFamily="34" charset="0"/>
                <a:cs typeface="Calibri"/>
              </a:rPr>
              <a:t>displacements-per-atom (no </a:t>
            </a:r>
            <a:r>
              <a:rPr lang="en-US" altLang="ja-JP" sz="1600" dirty="0">
                <a:latin typeface="+mn-lt"/>
                <a:ea typeface="Calibri" pitchFamily="34" charset="0"/>
                <a:cs typeface="Calibri"/>
              </a:rPr>
              <a:t>displacement damage in a form of loops or voids </a:t>
            </a:r>
            <a:r>
              <a:rPr lang="en-US" altLang="ja-JP" sz="1600" dirty="0" smtClean="0">
                <a:latin typeface="+mn-lt"/>
                <a:ea typeface="Calibri" pitchFamily="34" charset="0"/>
                <a:cs typeface="Calibri"/>
              </a:rPr>
              <a:t>were observed). </a:t>
            </a:r>
            <a:endParaRPr lang="en-US" altLang="ja-JP" sz="1600" dirty="0">
              <a:latin typeface="+mn-lt"/>
              <a:ea typeface="Calibri" pitchFamily="34" charset="0"/>
              <a:cs typeface="Calibri"/>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84406" y="6005567"/>
            <a:ext cx="4582111" cy="200765"/>
          </a:xfrm>
          <a:prstGeom prst="rect">
            <a:avLst/>
          </a:prstGeom>
          <a:noFill/>
        </p:spPr>
        <p:txBody>
          <a:bodyPr wrap="square" lIns="0" tIns="0" rIns="0" bIns="0">
            <a:noAutofit/>
          </a:bodyPr>
          <a:lstStyle/>
          <a:p>
            <a:pPr lvl="0">
              <a:spcBef>
                <a:spcPts val="0"/>
              </a:spcBef>
              <a:spcAft>
                <a:spcPts val="0"/>
              </a:spcAft>
            </a:pPr>
            <a:r>
              <a:rPr lang="en-US" sz="1100" dirty="0">
                <a:solidFill>
                  <a:srgbClr val="106600"/>
                </a:solidFill>
                <a:latin typeface="Calibri"/>
                <a:ea typeface="Calibri"/>
                <a:cs typeface="Calibri"/>
                <a:sym typeface="Calibri"/>
              </a:rPr>
              <a:t>This work was performed in part at The Center for Integrated Nanotechnologies.</a:t>
            </a:r>
          </a:p>
        </p:txBody>
      </p:sp>
      <p:sp>
        <p:nvSpPr>
          <p:cNvPr id="20" name="Rectangle 19">
            <a:extLst>
              <a:ext uri="{FF2B5EF4-FFF2-40B4-BE49-F238E27FC236}">
                <a16:creationId xmlns:a16="http://schemas.microsoft.com/office/drawing/2014/main" id="{61E319B0-40C1-4006-BDAD-053C6FD8ABA8}"/>
              </a:ext>
            </a:extLst>
          </p:cNvPr>
          <p:cNvSpPr/>
          <p:nvPr/>
        </p:nvSpPr>
        <p:spPr>
          <a:xfrm>
            <a:off x="4829190" y="5436149"/>
            <a:ext cx="7152216" cy="949346"/>
          </a:xfrm>
          <a:prstGeom prst="rect">
            <a:avLst/>
          </a:prstGeom>
          <a:noFill/>
        </p:spPr>
        <p:txBody>
          <a:bodyPr wrap="square" lIns="0" tIns="0" rIns="0" bIns="0">
            <a:noAutofit/>
          </a:bodyPr>
          <a:lstStyle/>
          <a:p>
            <a:r>
              <a:rPr lang="en-US" sz="1200" dirty="0"/>
              <a:t>El Atwani, O.; Vo, H. T.; Tunes, M. A.; Lee, C.; Alvarado, A.; </a:t>
            </a:r>
            <a:r>
              <a:rPr lang="en-US" sz="1200" dirty="0" err="1"/>
              <a:t>Krienke</a:t>
            </a:r>
            <a:r>
              <a:rPr lang="en-US" sz="1200" dirty="0"/>
              <a:t>, N.; </a:t>
            </a:r>
            <a:r>
              <a:rPr lang="en-US" sz="1200" dirty="0" err="1"/>
              <a:t>Poplawsky</a:t>
            </a:r>
            <a:r>
              <a:rPr lang="en-US" sz="1200" dirty="0"/>
              <a:t>, J. D.; </a:t>
            </a:r>
            <a:r>
              <a:rPr lang="en-US" sz="1200" dirty="0" err="1"/>
              <a:t>Kohnert</a:t>
            </a:r>
            <a:r>
              <a:rPr lang="en-US" sz="1200" dirty="0"/>
              <a:t>, A. A.; Gigax, J.; Chen, W.-Y.; Li, M.; Wang, Y. Q.; </a:t>
            </a:r>
            <a:r>
              <a:rPr lang="en-US" sz="1200" dirty="0" err="1"/>
              <a:t>Wróbel</a:t>
            </a:r>
            <a:r>
              <a:rPr lang="en-US" sz="1200" dirty="0"/>
              <a:t>, J. S.; Nguyen-</a:t>
            </a:r>
            <a:r>
              <a:rPr lang="en-US" sz="1200" dirty="0" err="1"/>
              <a:t>Manh</a:t>
            </a:r>
            <a:r>
              <a:rPr lang="en-US" sz="1200" dirty="0"/>
              <a:t>, D.; Baldwin, J. K.; </a:t>
            </a:r>
            <a:r>
              <a:rPr lang="en-US" sz="1200" dirty="0" err="1"/>
              <a:t>Tukac</a:t>
            </a:r>
            <a:r>
              <a:rPr lang="en-US" sz="1200" dirty="0"/>
              <a:t>, O. U.; Aydogan, E.; Fensin, S.; Martinez, E. A Quinary WTACRVHF Nanocrystalline Refractory High-Entropy Alloy Withholding Extreme Irradiation Environments. </a:t>
            </a:r>
            <a:r>
              <a:rPr lang="en-US" sz="1200" i="1" dirty="0"/>
              <a:t>Nature Communications</a:t>
            </a:r>
            <a:r>
              <a:rPr lang="en-US" sz="1200" dirty="0"/>
              <a:t> </a:t>
            </a:r>
            <a:r>
              <a:rPr lang="en-US" sz="1200" b="1" dirty="0"/>
              <a:t>2023</a:t>
            </a:r>
            <a:r>
              <a:rPr lang="en-US" sz="1200" dirty="0"/>
              <a:t>, </a:t>
            </a:r>
            <a:r>
              <a:rPr lang="en-US" sz="1200" i="1" dirty="0"/>
              <a:t>14</a:t>
            </a:r>
            <a:r>
              <a:rPr lang="en-US" sz="1200" dirty="0"/>
              <a:t> (1</a:t>
            </a:r>
            <a:r>
              <a:rPr lang="en-US" sz="1200" dirty="0" smtClean="0"/>
              <a:t>).</a:t>
            </a:r>
            <a:endParaRPr lang="en-US" sz="1200" dirty="0"/>
          </a:p>
          <a:p>
            <a:endParaRPr lang="en-US" sz="1200" dirty="0">
              <a:solidFill>
                <a:srgbClr val="106636"/>
              </a:solidFill>
            </a:endParaRPr>
          </a:p>
        </p:txBody>
      </p:sp>
      <p:sp>
        <p:nvSpPr>
          <p:cNvPr id="15" name="TextBox 14">
            <a:extLst>
              <a:ext uri="{FF2B5EF4-FFF2-40B4-BE49-F238E27FC236}">
                <a16:creationId xmlns:a16="http://schemas.microsoft.com/office/drawing/2014/main" id="{9AECE345-B1FD-175B-5595-1AFB94CC17E2}"/>
              </a:ext>
            </a:extLst>
          </p:cNvPr>
          <p:cNvSpPr txBox="1"/>
          <p:nvPr/>
        </p:nvSpPr>
        <p:spPr>
          <a:xfrm>
            <a:off x="247555" y="4853048"/>
            <a:ext cx="3628754" cy="685603"/>
          </a:xfrm>
          <a:prstGeom prst="rect">
            <a:avLst/>
          </a:prstGeom>
          <a:noFill/>
        </p:spPr>
        <p:txBody>
          <a:bodyPr wrap="square" rtlCol="0">
            <a:noAutofit/>
          </a:bodyPr>
          <a:lstStyle/>
          <a:p>
            <a:pPr lvl="0" algn="just">
              <a:spcBef>
                <a:spcPts val="0"/>
              </a:spcBef>
              <a:spcAft>
                <a:spcPts val="0"/>
              </a:spcAft>
            </a:pPr>
            <a:r>
              <a:rPr lang="en-US" sz="1200" dirty="0" err="1">
                <a:solidFill>
                  <a:schemeClr val="dk1"/>
                </a:solidFill>
                <a:latin typeface="Calibri"/>
                <a:ea typeface="Calibri"/>
                <a:cs typeface="Calibri"/>
                <a:sym typeface="Calibri"/>
              </a:rPr>
              <a:t>WTaCrVHf</a:t>
            </a:r>
            <a:r>
              <a:rPr lang="en-US" sz="1200" dirty="0">
                <a:solidFill>
                  <a:schemeClr val="dk1"/>
                </a:solidFill>
                <a:latin typeface="Calibri"/>
                <a:ea typeface="Calibri"/>
                <a:cs typeface="Calibri"/>
                <a:sym typeface="Calibri"/>
              </a:rPr>
              <a:t> RHEA present an order-to-disorder transition temperature that has been related to superior radiation tolerance in simulated nuclear fusion environments.</a:t>
            </a:r>
            <a:endParaRPr lang="en-US" sz="1200" dirty="0">
              <a:solidFill>
                <a:schemeClr val="dk1"/>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309" y="6182778"/>
            <a:ext cx="593512" cy="592973"/>
          </a:xfrm>
          <a:prstGeom prst="rect">
            <a:avLst/>
          </a:prstGeom>
        </p:spPr>
      </p:pic>
      <p:sp>
        <p:nvSpPr>
          <p:cNvPr id="11" name="Rectangle 10"/>
          <p:cNvSpPr/>
          <p:nvPr/>
        </p:nvSpPr>
        <p:spPr>
          <a:xfrm>
            <a:off x="6309762" y="4929003"/>
            <a:ext cx="3546439" cy="30777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45E15DA1-3D09-C544-2EA8-AE90C21A47D7}"/>
              </a:ext>
            </a:extLst>
          </p:cNvPr>
          <p:cNvPicPr>
            <a:picLocks noChangeAspect="1"/>
          </p:cNvPicPr>
          <p:nvPr/>
        </p:nvPicPr>
        <p:blipFill>
          <a:blip r:embed="rId4"/>
          <a:stretch>
            <a:fillRect/>
          </a:stretch>
        </p:blipFill>
        <p:spPr>
          <a:xfrm>
            <a:off x="247555" y="1132190"/>
            <a:ext cx="3628754" cy="362875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3988" y="6235133"/>
            <a:ext cx="2242695" cy="440422"/>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7753" t="24378" r="8771" b="13963"/>
          <a:stretch/>
        </p:blipFill>
        <p:spPr>
          <a:xfrm>
            <a:off x="8337731" y="6235133"/>
            <a:ext cx="1518470" cy="440422"/>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7249" y="6217920"/>
            <a:ext cx="1854157" cy="446088"/>
          </a:xfrm>
          <a:prstGeom prst="rect">
            <a:avLst/>
          </a:prstGeom>
        </p:spPr>
      </p:pic>
    </p:spTree>
    <p:extLst>
      <p:ext uri="{BB962C8B-B14F-4D97-AF65-F5344CB8AC3E}">
        <p14:creationId xmlns:p14="http://schemas.microsoft.com/office/powerpoint/2010/main" val="1930651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11979</TotalTime>
  <Words>1043</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Corbel</vt:lpstr>
      <vt:lpstr>Times New Roman</vt:lpstr>
      <vt:lpstr>Verdana</vt:lpstr>
      <vt:lpstr>Wingdings 3</vt:lpstr>
      <vt:lpstr>DOE SC Theme - Green v13 (16x9)</vt:lpstr>
      <vt:lpstr>New refractory high-entropy alloys with enhanced radiation resistance to support nuclear fusion developments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Baker, Stacy Leigh</cp:lastModifiedBy>
  <cp:revision>485</cp:revision>
  <cp:lastPrinted>2023-02-27T23:28:28Z</cp:lastPrinted>
  <dcterms:created xsi:type="dcterms:W3CDTF">2020-04-15T21:20:35Z</dcterms:created>
  <dcterms:modified xsi:type="dcterms:W3CDTF">2023-06-14T18:32:50Z</dcterms:modified>
</cp:coreProperties>
</file>