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6"/>
  </p:notesMasterIdLst>
  <p:sldIdLst>
    <p:sldId id="194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41E1A0C-325D-2718-028C-2EF09A114F58}" name="Church, Michael (CONTR)" initials="C(" userId="S::michael.church@science.doe.gov::479f6357-057b-45eb-85ae-b0563a2bd212" providerId="AD"/>
  <p188:author id="{246F786B-FCDF-1919-4FE6-B6E91F74E9A6}" name="Houston, Karyn (EXT)" initials="HK(" userId="S::Karyn.Houston@science.doe.gov::9349e374-4c09-49c7-a2cb-2b4b72d75c3e" providerId="AD"/>
  <p188:author id="{233E85B2-6FE5-A7D4-E8C7-2EC7C2B7CC00}" name="Kinney, Adam" initials="RK" userId="S::Adam.Kinney@science.doe.gov::997506a0-0f54-4d76-990e-b5a50ed5f116" providerId="AD"/>
  <p188:author id="{C034EADE-F057-9E0E-4987-90EC67665423}" name="Michael Church" initials="MC" userId="S::Michael.Church@science.doe.gov::479f6357-057b-45eb-85ae-b0563a2bd212" providerId="AD"/>
  <p188:author id="{1E31F5E1-970A-03C2-A400-64CD0F4F79B1}" name="Mikhail Zhernenkov" initials="MZ" userId="S::Mikhail.Zhernenkov@science.doe.gov::7c953c3a-5f07-4f77-b7f7-b5dbf125bb71" providerId="AD"/>
  <p188:author id="{B2412FF7-AAA0-3732-506D-2D78470574D9}" name="Keavney, Dava" initials="KD" userId="S::Dava.Keavney@science.doe.gov::36a3175f-9503-446e-879c-6ad2048a5c6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436A"/>
    <a:srgbClr val="333333"/>
    <a:srgbClr val="555555"/>
    <a:srgbClr val="3B5458"/>
    <a:srgbClr val="541D14"/>
    <a:srgbClr val="072815"/>
    <a:srgbClr val="0D212F"/>
    <a:srgbClr val="0B2C45"/>
    <a:srgbClr val="F8F8F8"/>
    <a:srgbClr val="1628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73946" autoAdjust="0"/>
  </p:normalViewPr>
  <p:slideViewPr>
    <p:cSldViewPr snapToGrid="0">
      <p:cViewPr varScale="1">
        <p:scale>
          <a:sx n="114" d="100"/>
          <a:sy n="114" d="100"/>
        </p:scale>
        <p:origin x="1254" y="108"/>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04AAC-AABB-4199-9EB4-05C09D18F960}" type="datetimeFigureOut">
              <a:rPr lang="en-US" smtClean="0"/>
              <a:t>4/22/2025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93856A-75D2-42A6-90A7-46D3019DB1E5}" type="slidenum">
              <a:rPr lang="en-US" smtClean="0"/>
              <a:t>‹#›</a:t>
            </a:fld>
            <a:endParaRPr lang="en-US"/>
          </a:p>
        </p:txBody>
      </p:sp>
    </p:spTree>
    <p:extLst>
      <p:ext uri="{BB962C8B-B14F-4D97-AF65-F5344CB8AC3E}">
        <p14:creationId xmlns:p14="http://schemas.microsoft.com/office/powerpoint/2010/main" val="35397735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marL="0" marR="0" lvl="0" indent="0" algn="l" defTabSz="922264"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a:ea typeface="+mn-ea"/>
                <a:cs typeface="Arial"/>
              </a:rPr>
              <a:t>Polymer electrolyte fuel cells (PEFCs) that run on green hydrogen are a promising option for powering heavy-duty vehicles that produce zero greenhouse-gas emissions. This type of fuel cell has the potential to extend driving range without incurring additional weight penalties. However, PEFCs use platinum as a catalyst to drive a key chemical reaction. The fast degradation of this precious metal in a PEFC and the resulting high cost currently prevent the widespread commercialization of this otherwise excellent technology. In this study, researchers wanted to better understand the nanoscale mechanisms by which platinum degrades during PEFC operation. They put the relevant components through accelerated stress tests that simulated the conditions of use in heavy-duty vehicles. They then probed the changes in platinum nanoparticle size and location using x-ray microdiffraction and </a:t>
            </a:r>
            <a:r>
              <a:rPr kumimoji="0" lang="en-US" sz="1200" b="0" i="0" u="none" strike="noStrike" kern="1200" cap="none" spc="0" normalizeH="0" baseline="0" noProof="0" dirty="0" err="1">
                <a:ln>
                  <a:noFill/>
                </a:ln>
                <a:solidFill>
                  <a:prstClr val="black"/>
                </a:solidFill>
                <a:effectLst/>
                <a:uLnTx/>
                <a:uFillTx/>
                <a:latin typeface="Arial"/>
                <a:ea typeface="+mn-ea"/>
                <a:cs typeface="Arial"/>
              </a:rPr>
              <a:t>microfluorescence</a:t>
            </a:r>
            <a:r>
              <a:rPr kumimoji="0" lang="en-US" sz="1200" b="0" i="0" u="none" strike="noStrike" kern="1200" cap="none" spc="0" normalizeH="0" baseline="0" noProof="0" dirty="0">
                <a:ln>
                  <a:noFill/>
                </a:ln>
                <a:solidFill>
                  <a:prstClr val="black"/>
                </a:solidFill>
                <a:effectLst/>
                <a:uLnTx/>
                <a:uFillTx/>
                <a:latin typeface="Arial"/>
                <a:ea typeface="+mn-ea"/>
                <a:cs typeface="Arial"/>
              </a:rPr>
              <a:t> at the ALS. The results point the way to improvements in PEFC fabrication that can significantly extend the lifetime and efficiency of PEFCs in heavy-duty vehicles, reduce their cost, improve air quality, and fight climate change.</a:t>
            </a:r>
          </a:p>
          <a:p>
            <a:pPr marL="0" marR="0" lvl="0" indent="0" algn="l" defTabSz="922264"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a:ea typeface="+mn-e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a:ea typeface="+mn-ea"/>
                <a:cs typeface="Arial"/>
              </a:rPr>
              <a:t>Researchers: </a:t>
            </a:r>
            <a:r>
              <a:rPr lang="en-US" sz="1200" b="0" i="0" u="none" strike="noStrike" kern="1200" dirty="0">
                <a:solidFill>
                  <a:schemeClr val="tx1"/>
                </a:solidFill>
                <a:effectLst/>
                <a:latin typeface="+mn-lt"/>
                <a:ea typeface="+mn-ea"/>
                <a:cs typeface="+mn-cs"/>
              </a:rPr>
              <a:t>K. Khedekar, P. Atanassov, and I.V. </a:t>
            </a:r>
            <a:r>
              <a:rPr lang="en-US" sz="1200" b="0" i="0" u="none" strike="noStrike" kern="1200" dirty="0" err="1">
                <a:solidFill>
                  <a:schemeClr val="tx1"/>
                </a:solidFill>
                <a:effectLst/>
                <a:latin typeface="+mn-lt"/>
                <a:ea typeface="+mn-ea"/>
                <a:cs typeface="+mn-cs"/>
              </a:rPr>
              <a:t>Zenyuk</a:t>
            </a:r>
            <a:r>
              <a:rPr lang="en-US" sz="1200" b="0" i="0" u="none" strike="noStrike" kern="1200" dirty="0">
                <a:solidFill>
                  <a:schemeClr val="tx1"/>
                </a:solidFill>
                <a:effectLst/>
                <a:latin typeface="+mn-lt"/>
                <a:ea typeface="+mn-ea"/>
                <a:cs typeface="+mn-cs"/>
              </a:rPr>
              <a:t> (University of California, Irvine); A. </a:t>
            </a:r>
            <a:r>
              <a:rPr lang="en-US" sz="1200" b="0" i="0" u="none" strike="noStrike" kern="1200" dirty="0" err="1">
                <a:solidFill>
                  <a:schemeClr val="tx1"/>
                </a:solidFill>
                <a:effectLst/>
                <a:latin typeface="+mn-lt"/>
                <a:ea typeface="+mn-ea"/>
                <a:cs typeface="+mn-cs"/>
              </a:rPr>
              <a:t>Zaffora</a:t>
            </a:r>
            <a:r>
              <a:rPr lang="en-US" sz="1200" b="0" i="0" u="none" strike="noStrike" kern="1200" dirty="0">
                <a:solidFill>
                  <a:schemeClr val="tx1"/>
                </a:solidFill>
                <a:effectLst/>
                <a:latin typeface="+mn-lt"/>
                <a:ea typeface="+mn-ea"/>
                <a:cs typeface="+mn-cs"/>
              </a:rPr>
              <a:t> (UC Irvine and University of Palermo, Italy); M. Santamaria (University of Palermo, Italy); M. Coats and S. </a:t>
            </a:r>
            <a:r>
              <a:rPr lang="en-US" sz="1200" b="0" i="0" u="none" strike="noStrike" kern="1200" dirty="0" err="1">
                <a:solidFill>
                  <a:schemeClr val="tx1"/>
                </a:solidFill>
                <a:effectLst/>
                <a:latin typeface="+mn-lt"/>
                <a:ea typeface="+mn-ea"/>
                <a:cs typeface="+mn-cs"/>
              </a:rPr>
              <a:t>Pylypenko</a:t>
            </a:r>
            <a:r>
              <a:rPr lang="en-US" sz="1200" b="0" i="0" u="none" strike="noStrike" kern="1200" dirty="0">
                <a:solidFill>
                  <a:schemeClr val="tx1"/>
                </a:solidFill>
                <a:effectLst/>
                <a:latin typeface="+mn-lt"/>
                <a:ea typeface="+mn-ea"/>
                <a:cs typeface="+mn-cs"/>
              </a:rPr>
              <a:t> (Colorado School of Mines); J. Braaten, L. Cheng, and C. Johnston (Bosch Research and Technology Center North America); and N. Tamura (ALS).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a:ea typeface="+mn-e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a:ea typeface="+mn-ea"/>
                <a:cs typeface="Arial"/>
              </a:rPr>
              <a:t>Acknowledgement from paper: Bosch Research and Technology Center North America. Operation of the ALS is supported by the US Department of Energy, Office of Science, Basic Energy Sciences program.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We thank Vidya Madhavan, </a:t>
            </a:r>
            <a:r>
              <a:rPr lang="en-US" dirty="0" err="1"/>
              <a:t>Binghai</a:t>
            </a:r>
            <a:r>
              <a:rPr lang="en-US" dirty="0"/>
              <a:t> Yan, </a:t>
            </a:r>
            <a:r>
              <a:rPr lang="en-US" dirty="0" err="1"/>
              <a:t>Yuanfeng</a:t>
            </a:r>
            <a:r>
              <a:rPr lang="en-US" dirty="0"/>
              <a:t> Xu, </a:t>
            </a:r>
            <a:r>
              <a:rPr lang="en-US" dirty="0" err="1"/>
              <a:t>Yongqing</a:t>
            </a:r>
            <a:r>
              <a:rPr lang="en-US" dirty="0"/>
              <a:t> Li, Joe Thompson, </a:t>
            </a:r>
            <a:r>
              <a:rPr lang="en-US" dirty="0" err="1"/>
              <a:t>Cagliyan</a:t>
            </a:r>
            <a:r>
              <a:rPr lang="en-US" dirty="0"/>
              <a:t> </a:t>
            </a:r>
            <a:r>
              <a:rPr lang="en-US" dirty="0" err="1"/>
              <a:t>Kurdak</a:t>
            </a:r>
            <a:r>
              <a:rPr lang="en-US" dirty="0"/>
              <a:t>, Wenxin Ding, Chunyu Guo, and Jinglei Zhang for fruitful discussions. We appreciate the technical support from Da Xu on the RF signal measurements and Chao Cao on numerical calculations. This study was funded in part by the National Key R&amp;D Program of China (Grant Nos. 2022YFA1402200 and 2023YFA1406100), the National Natural Science Foundation of China (Grant Nos. 12374151, 12350710785 12222410 and 12034017), the Zhejiang Provincial Natural Science Foundation of China (Grant No. LR25A040003), and the Fundamental Research Funds for the Central Universities (Grants Nos. 226-2024-00039 and 226-2024-00068). Work at Florida State University is supported by the NSF via Grants DMR-1905843 and DMR-2325147. A portion of this work was performed at the National High Magnetic Field Laboratory, which is supported by the NSF Cooperative Agreement (Nos. DMR-2128556 and DMR-1644779) and the State of Florida. Work at Los Alamos National Laboratory was performed under the auspices of the U.S. Department of Energy, Office of Basic Energy Sciences, Division of Materials Science and Engineering. Scanning electron microscope and energy dispersive X-ray measurements were supported by the Center for Integrated Nanotechnologies, an Office of Science User Facility operated for the U.S. Department of Energy Office of Science.</a:t>
            </a:r>
            <a:endParaRPr kumimoji="0" lang="en-US" sz="1200" b="0" i="0" u="none" strike="noStrike" kern="1200" cap="none" spc="0" normalizeH="0" baseline="0" noProof="0" dirty="0">
              <a:ln>
                <a:noFill/>
              </a:ln>
              <a:solidFill>
                <a:prstClr val="black"/>
              </a:solidFill>
              <a:effectLst/>
              <a:uLnTx/>
              <a:uFillTx/>
              <a:latin typeface="Arial"/>
              <a:ea typeface="+mn-e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sng" strike="noStrike" kern="1200" cap="none" spc="0" normalizeH="0" baseline="0" noProof="0" dirty="0">
              <a:ln>
                <a:noFill/>
              </a:ln>
              <a:solidFill>
                <a:prstClr val="black"/>
              </a:solidFill>
              <a:effectLst/>
              <a:uLnTx/>
              <a:uFillTx/>
              <a:latin typeface="Arial"/>
              <a:ea typeface="+mn-ea"/>
              <a:cs typeface="Arial"/>
            </a:endParaRPr>
          </a:p>
          <a:p>
            <a:pPr marL="0" marR="0" lvl="0" indent="0" algn="l" defTabSz="922264"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106636"/>
                </a:solidFill>
                <a:effectLst/>
                <a:uLnTx/>
                <a:uFillTx/>
                <a:latin typeface="+mn-lt"/>
                <a:ea typeface="+mn-ea"/>
                <a:cs typeface="+mn-cs"/>
              </a:rPr>
              <a:t>Full highlight: https://als.lbl.gov/tracking-platinum-movement-on-fuel-cell-electrodes/</a:t>
            </a:r>
          </a:p>
          <a:p>
            <a:pPr marL="0" marR="0" lvl="0" indent="0" algn="l" defTabSz="922264"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effectLst/>
                <a:uLnTx/>
                <a:uFillTx/>
                <a:ea typeface="+mn-ea"/>
                <a:cs typeface="Arial" panose="020B0604020202020204" pitchFamily="34" charset="0"/>
              </a:rPr>
              <a:t>doi:10.1073/pnas.2417709122. </a:t>
            </a:r>
            <a:endParaRPr kumimoji="0" lang="en-US" sz="1200" b="0" i="0" u="none" strike="noStrike" kern="1200" cap="none" spc="0" normalizeH="0" baseline="0" noProof="0" dirty="0">
              <a:ln>
                <a:noFill/>
              </a:ln>
              <a:solidFill>
                <a:srgbClr val="106636"/>
              </a:solidFill>
              <a:effectLst/>
              <a:uLnTx/>
              <a:uFillTx/>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876D4B8-3D7E-42E7-AF06-6D9133F7F08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825974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p:spPr>
        <p:txBody>
          <a:bodyPr anchor="b"/>
          <a:lstStyle>
            <a:lvl1pPr algn="ctr">
              <a:defRPr sz="6000">
                <a:solidFill>
                  <a:schemeClr val="bg1"/>
                </a:solidFill>
              </a:defRPr>
            </a:lvl1pPr>
          </a:lstStyle>
          <a:p>
            <a:r>
              <a:rPr lang="en-US"/>
              <a:t>Click to edit title </a:t>
            </a:r>
          </a:p>
        </p:txBody>
      </p:sp>
      <p:sp>
        <p:nvSpPr>
          <p:cNvPr id="3" name="Subtitle 2"/>
          <p:cNvSpPr>
            <a:spLocks noGrp="1"/>
          </p:cNvSpPr>
          <p:nvPr>
            <p:ph type="subTitle" idx="1" hasCustomPrompt="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subtitle</a:t>
            </a:r>
          </a:p>
        </p:txBody>
      </p:sp>
      <p:sp>
        <p:nvSpPr>
          <p:cNvPr id="4" name="Date Placeholder 3"/>
          <p:cNvSpPr>
            <a:spLocks noGrp="1"/>
          </p:cNvSpPr>
          <p:nvPr>
            <p:ph type="dt" sz="half" idx="10"/>
          </p:nvPr>
        </p:nvSpPr>
        <p:spPr>
          <a:xfrm>
            <a:off x="2928257" y="6413161"/>
            <a:ext cx="968829" cy="365125"/>
          </a:xfrm>
          <a:prstGeom prst="rect">
            <a:avLst/>
          </a:prstGeom>
        </p:spPr>
        <p:txBody>
          <a:bodyPr/>
          <a:lstStyle>
            <a:lvl1pPr algn="r">
              <a:defRPr sz="1100"/>
            </a:lvl1pPr>
          </a:lstStyle>
          <a:p>
            <a:fld id="{8F182ACA-94E5-43E6-83F8-799916BA6B59}" type="datetime1">
              <a:rPr lang="en-US" smtClean="0"/>
              <a:pPr/>
              <a:t>4/22/2025</a:t>
            </a:fld>
            <a:endParaRPr lang="en-US"/>
          </a:p>
        </p:txBody>
      </p:sp>
      <p:sp>
        <p:nvSpPr>
          <p:cNvPr id="5" name="Footer Placeholder 4"/>
          <p:cNvSpPr>
            <a:spLocks noGrp="1"/>
          </p:cNvSpPr>
          <p:nvPr>
            <p:ph type="ftr" sz="quarter" idx="11"/>
          </p:nvPr>
        </p:nvSpPr>
        <p:spPr>
          <a:xfrm>
            <a:off x="4038600" y="6413160"/>
            <a:ext cx="4114800" cy="365125"/>
          </a:xfrm>
          <a:prstGeom prst="rect">
            <a:avLst/>
          </a:prstGeom>
        </p:spPr>
        <p:txBody>
          <a:bodyPr/>
          <a:lstStyle>
            <a:lvl1pPr>
              <a:defRPr sz="1100"/>
            </a:lvl1pPr>
          </a:lstStyle>
          <a:p>
            <a:endParaRPr lang="en-US"/>
          </a:p>
        </p:txBody>
      </p:sp>
      <p:sp>
        <p:nvSpPr>
          <p:cNvPr id="6" name="Rectangle 5"/>
          <p:cNvSpPr/>
          <p:nvPr userDrawn="1"/>
        </p:nvSpPr>
        <p:spPr>
          <a:xfrm>
            <a:off x="0" y="5622878"/>
            <a:ext cx="12192000" cy="12351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pic>
        <p:nvPicPr>
          <p:cNvPr id="7" name="Picture 6"/>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32289" y="5815220"/>
            <a:ext cx="4894439" cy="901108"/>
          </a:xfrm>
          <a:prstGeom prst="rect">
            <a:avLst/>
          </a:prstGeom>
        </p:spPr>
      </p:pic>
      <p:sp>
        <p:nvSpPr>
          <p:cNvPr id="8" name="TextBox 7"/>
          <p:cNvSpPr txBox="1"/>
          <p:nvPr userDrawn="1"/>
        </p:nvSpPr>
        <p:spPr>
          <a:xfrm>
            <a:off x="7162800" y="5917273"/>
            <a:ext cx="5029200" cy="646331"/>
          </a:xfrm>
          <a:prstGeom prst="rect">
            <a:avLst/>
          </a:prstGeom>
          <a:noFill/>
        </p:spPr>
        <p:txBody>
          <a:bodyPr wrap="square" rtlCol="0">
            <a:spAutoFit/>
          </a:bodyPr>
          <a:lstStyle/>
          <a:p>
            <a:pPr algn="ctr"/>
            <a:r>
              <a:rPr lang="en-US" sz="3600">
                <a:solidFill>
                  <a:schemeClr val="accent1"/>
                </a:solidFill>
                <a:latin typeface="+mj-lt"/>
              </a:rPr>
              <a:t>https://science.osti.gov/</a:t>
            </a:r>
          </a:p>
        </p:txBody>
      </p:sp>
    </p:spTree>
    <p:extLst>
      <p:ext uri="{BB962C8B-B14F-4D97-AF65-F5344CB8AC3E}">
        <p14:creationId xmlns:p14="http://schemas.microsoft.com/office/powerpoint/2010/main" val="3963707459"/>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8" name="Rectangle 7">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10" name="Picture 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1" name="TextBox 10"/>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1411718491"/>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9" name="Picture 8"/>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0" name="TextBox 9"/>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413042442"/>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Custom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F554804-D3F1-4E4C-9D0A-99063A42E6CF}"/>
              </a:ext>
            </a:extLst>
          </p:cNvPr>
          <p:cNvSpPr/>
          <p:nvPr userDrawn="1"/>
        </p:nvSpPr>
        <p:spPr>
          <a:xfrm>
            <a:off x="533399" y="365125"/>
            <a:ext cx="11125199" cy="6006645"/>
          </a:xfrm>
          <a:prstGeom prst="rect">
            <a:avLst/>
          </a:prstGeom>
          <a:solidFill>
            <a:schemeClr val="bg1"/>
          </a:solidFill>
          <a:ln>
            <a:noFill/>
          </a:ln>
          <a:effectLst>
            <a:outerShdw blurRad="3937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5BD320D-9AE5-495A-8DCF-E560C7CE6942}"/>
              </a:ext>
            </a:extLst>
          </p:cNvPr>
          <p:cNvSpPr>
            <a:spLocks noGrp="1"/>
          </p:cNvSpPr>
          <p:nvPr>
            <p:ph type="title" hasCustomPrompt="1"/>
          </p:nvPr>
        </p:nvSpPr>
        <p:spPr>
          <a:xfrm>
            <a:off x="533399" y="365125"/>
            <a:ext cx="11125199" cy="1325563"/>
          </a:xfrm>
          <a:noFill/>
          <a:effectLst/>
        </p:spPr>
        <p:txBody>
          <a:bodyPr>
            <a:normAutofit/>
          </a:bodyPr>
          <a:lstStyle>
            <a:lvl1pPr>
              <a:defRPr sz="3200">
                <a:latin typeface="Arial Black" panose="020B0A04020102020204" pitchFamily="34" charset="0"/>
              </a:defRPr>
            </a:lvl1pPr>
          </a:lstStyle>
          <a:p>
            <a:r>
              <a:rPr lang="en-US"/>
              <a:t>CLICK TO EDIT MASTER TITLE STYLE</a:t>
            </a:r>
          </a:p>
        </p:txBody>
      </p:sp>
      <p:sp>
        <p:nvSpPr>
          <p:cNvPr id="8" name="Content Placeholder 7">
            <a:extLst>
              <a:ext uri="{FF2B5EF4-FFF2-40B4-BE49-F238E27FC236}">
                <a16:creationId xmlns:a16="http://schemas.microsoft.com/office/drawing/2014/main" id="{8FA30B88-A952-44AD-A005-15181C4C3821}"/>
              </a:ext>
            </a:extLst>
          </p:cNvPr>
          <p:cNvSpPr>
            <a:spLocks noGrp="1"/>
          </p:cNvSpPr>
          <p:nvPr>
            <p:ph sz="quarter" idx="13"/>
          </p:nvPr>
        </p:nvSpPr>
        <p:spPr>
          <a:xfrm>
            <a:off x="533400" y="1690687"/>
            <a:ext cx="11125200" cy="4681083"/>
          </a:xfrm>
          <a:noFill/>
          <a:effectLst/>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a:extLst>
              <a:ext uri="{FF2B5EF4-FFF2-40B4-BE49-F238E27FC236}">
                <a16:creationId xmlns:a16="http://schemas.microsoft.com/office/drawing/2014/main" id="{2B64AAD3-F0AA-4ADC-94DB-573E7A24E05D}"/>
              </a:ext>
            </a:extLst>
          </p:cNvPr>
          <p:cNvSpPr>
            <a:spLocks noGrp="1"/>
          </p:cNvSpPr>
          <p:nvPr>
            <p:ph type="dt" sz="half" idx="10"/>
          </p:nvPr>
        </p:nvSpPr>
        <p:spPr/>
        <p:txBody>
          <a:bodyPr/>
          <a:lstStyle/>
          <a:p>
            <a:fld id="{F50FB8F4-93A4-403A-9708-D7F20BB46076}" type="datetimeFigureOut">
              <a:rPr lang="en-US" smtClean="0"/>
              <a:t>4/22/2025</a:t>
            </a:fld>
            <a:endParaRPr lang="en-US"/>
          </a:p>
        </p:txBody>
      </p:sp>
      <p:sp>
        <p:nvSpPr>
          <p:cNvPr id="4" name="Footer Placeholder 3">
            <a:extLst>
              <a:ext uri="{FF2B5EF4-FFF2-40B4-BE49-F238E27FC236}">
                <a16:creationId xmlns:a16="http://schemas.microsoft.com/office/drawing/2014/main" id="{A0DA90BE-ACA4-4FB3-94A8-F04E91F8DD8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2D6825A-BF46-4C73-BAF3-E0F8BD54BD30}"/>
              </a:ext>
            </a:extLst>
          </p:cNvPr>
          <p:cNvSpPr>
            <a:spLocks noGrp="1"/>
          </p:cNvSpPr>
          <p:nvPr>
            <p:ph type="sldNum" sz="quarter" idx="12"/>
          </p:nvPr>
        </p:nvSpPr>
        <p:spPr/>
        <p:txBody>
          <a:bodyPr/>
          <a:lstStyle/>
          <a:p>
            <a:fld id="{2F3902C9-C47C-4EF4-BA50-DAB7C4D8D7B4}" type="slidenum">
              <a:rPr lang="en-US" smtClean="0"/>
              <a:t>‹#›</a:t>
            </a:fld>
            <a:endParaRPr lang="en-US"/>
          </a:p>
        </p:txBody>
      </p:sp>
      <p:pic>
        <p:nvPicPr>
          <p:cNvPr id="6" name="Picture 5">
            <a:extLst>
              <a:ext uri="{FF2B5EF4-FFF2-40B4-BE49-F238E27FC236}">
                <a16:creationId xmlns:a16="http://schemas.microsoft.com/office/drawing/2014/main" id="{1C43C625-146F-4A45-9B4B-701007EBF07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725025" y="6001949"/>
            <a:ext cx="1933575" cy="355988"/>
          </a:xfrm>
          <a:prstGeom prst="rect">
            <a:avLst/>
          </a:prstGeom>
        </p:spPr>
      </p:pic>
    </p:spTree>
    <p:extLst>
      <p:ext uri="{BB962C8B-B14F-4D97-AF65-F5344CB8AC3E}">
        <p14:creationId xmlns:p14="http://schemas.microsoft.com/office/powerpoint/2010/main" val="4053386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3" name="Content Placeholder 2"/>
          <p:cNvSpPr>
            <a:spLocks noGrp="1"/>
          </p:cNvSpPr>
          <p:nvPr>
            <p:ph idx="1"/>
          </p:nvPr>
        </p:nvSpPr>
        <p:spPr/>
        <p:txBody>
          <a:bodyPr/>
          <a:lstStyle>
            <a:lvl1pPr marL="228600" indent="-2286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10" name="Picture 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1" name="TextBox 10"/>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3034386707"/>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with content 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6" name="TextBox 5"/>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835B6AD7-18B8-4C9C-AA70-ABD830A869AC}" type="slidenum">
              <a:rPr lang="en-US" smtClean="0"/>
              <a:pPr/>
              <a:t>‹#›</a:t>
            </a:fld>
            <a:endParaRPr lang="en-US"/>
          </a:p>
        </p:txBody>
      </p:sp>
      <p:sp>
        <p:nvSpPr>
          <p:cNvPr id="11" name="Content Placeholder 10"/>
          <p:cNvSpPr>
            <a:spLocks noGrp="1"/>
          </p:cNvSpPr>
          <p:nvPr>
            <p:ph sz="quarter" idx="11"/>
          </p:nvPr>
        </p:nvSpPr>
        <p:spPr>
          <a:xfrm>
            <a:off x="439738" y="1681163"/>
            <a:ext cx="5430484" cy="4143375"/>
          </a:xfrm>
          <a:solidFill>
            <a:schemeClr val="accent1"/>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14"/>
          <p:cNvSpPr>
            <a:spLocks noGrp="1"/>
          </p:cNvSpPr>
          <p:nvPr>
            <p:ph sz="quarter" idx="13"/>
          </p:nvPr>
        </p:nvSpPr>
        <p:spPr>
          <a:xfrm>
            <a:off x="6333067" y="1681163"/>
            <a:ext cx="5454121" cy="4143375"/>
          </a:xfrm>
          <a:solidFill>
            <a:schemeClr val="accent2">
              <a:lumMod val="50000"/>
            </a:schemeClr>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66992495"/>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with content 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6" name="TextBox 5"/>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835B6AD7-18B8-4C9C-AA70-ABD830A869AC}" type="slidenum">
              <a:rPr lang="en-US" smtClean="0"/>
              <a:pPr/>
              <a:t>‹#›</a:t>
            </a:fld>
            <a:endParaRPr lang="en-US"/>
          </a:p>
        </p:txBody>
      </p:sp>
      <p:sp>
        <p:nvSpPr>
          <p:cNvPr id="11" name="Content Placeholder 10"/>
          <p:cNvSpPr>
            <a:spLocks noGrp="1"/>
          </p:cNvSpPr>
          <p:nvPr>
            <p:ph sz="quarter" idx="11"/>
          </p:nvPr>
        </p:nvSpPr>
        <p:spPr>
          <a:xfrm>
            <a:off x="439738" y="1681163"/>
            <a:ext cx="3578225" cy="4143375"/>
          </a:xfrm>
          <a:solidFill>
            <a:schemeClr val="accent1"/>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12"/>
          </p:nvPr>
        </p:nvSpPr>
        <p:spPr>
          <a:xfrm>
            <a:off x="4327525" y="1681163"/>
            <a:ext cx="3576638" cy="4143375"/>
          </a:xfrm>
          <a:solidFill>
            <a:schemeClr val="accent4"/>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14"/>
          <p:cNvSpPr>
            <a:spLocks noGrp="1"/>
          </p:cNvSpPr>
          <p:nvPr>
            <p:ph sz="quarter" idx="13"/>
          </p:nvPr>
        </p:nvSpPr>
        <p:spPr>
          <a:xfrm>
            <a:off x="8212138" y="1681163"/>
            <a:ext cx="3575050" cy="4143375"/>
          </a:xfrm>
          <a:solidFill>
            <a:schemeClr val="accent2">
              <a:lumMod val="50000"/>
            </a:schemeClr>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69288124"/>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with picture (round)">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2" name="Picture Placeholder 11"/>
          <p:cNvSpPr>
            <a:spLocks noGrp="1"/>
          </p:cNvSpPr>
          <p:nvPr>
            <p:ph type="pic" sz="quarter" idx="10"/>
          </p:nvPr>
        </p:nvSpPr>
        <p:spPr>
          <a:xfrm>
            <a:off x="6920089" y="1045804"/>
            <a:ext cx="5271912" cy="5274034"/>
          </a:xfrm>
          <a:custGeom>
            <a:avLst/>
            <a:gdLst>
              <a:gd name="connsiteX0" fmla="*/ 3962270 w 5375563"/>
              <a:gd name="connsiteY0" fmla="*/ 0 h 5377727"/>
              <a:gd name="connsiteX1" fmla="*/ 5140529 w 5375563"/>
              <a:gd name="connsiteY1" fmla="*/ 168208 h 5377727"/>
              <a:gd name="connsiteX2" fmla="*/ 5375563 w 5375563"/>
              <a:gd name="connsiteY2" fmla="*/ 249437 h 5377727"/>
              <a:gd name="connsiteX3" fmla="*/ 5375563 w 5375563"/>
              <a:gd name="connsiteY3" fmla="*/ 5377727 h 5377727"/>
              <a:gd name="connsiteX4" fmla="*/ 398434 w 5375563"/>
              <a:gd name="connsiteY4" fmla="*/ 5377727 h 5377727"/>
              <a:gd name="connsiteX5" fmla="*/ 390724 w 5375563"/>
              <a:gd name="connsiteY5" fmla="*/ 5363513 h 5377727"/>
              <a:gd name="connsiteX6" fmla="*/ 0 w 5375563"/>
              <a:gd name="connsiteY6" fmla="*/ 3741443 h 5377727"/>
              <a:gd name="connsiteX7" fmla="*/ 3962270 w 5375563"/>
              <a:gd name="connsiteY7" fmla="*/ 0 h 5377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75563" h="5377727">
                <a:moveTo>
                  <a:pt x="3962270" y="0"/>
                </a:moveTo>
                <a:cubicBezTo>
                  <a:pt x="4372577" y="0"/>
                  <a:pt x="4768317" y="58891"/>
                  <a:pt x="5140529" y="168208"/>
                </a:cubicBezTo>
                <a:lnTo>
                  <a:pt x="5375563" y="249437"/>
                </a:lnTo>
                <a:lnTo>
                  <a:pt x="5375563" y="5377727"/>
                </a:lnTo>
                <a:lnTo>
                  <a:pt x="398434" y="5377727"/>
                </a:lnTo>
                <a:lnTo>
                  <a:pt x="390724" y="5363513"/>
                </a:lnTo>
                <a:cubicBezTo>
                  <a:pt x="140324" y="4872813"/>
                  <a:pt x="0" y="4322602"/>
                  <a:pt x="0" y="3741443"/>
                </a:cubicBezTo>
                <a:cubicBezTo>
                  <a:pt x="0" y="1675101"/>
                  <a:pt x="1773969" y="0"/>
                  <a:pt x="3962270" y="0"/>
                </a:cubicBezTo>
                <a:close/>
              </a:path>
            </a:pathLst>
          </a:custGeom>
          <a:noFill/>
        </p:spPr>
        <p:txBody>
          <a:bodyPr wrap="square" anchor="ctr" anchorCtr="1">
            <a:noAutofit/>
          </a:bodyPr>
          <a:lstStyle>
            <a:lvl1pPr marL="0" indent="0">
              <a:buNone/>
              <a:defRPr/>
            </a:lvl1pPr>
          </a:lstStyle>
          <a:p>
            <a:r>
              <a:rPr lang="en-US"/>
              <a:t>Click icon to add picture</a:t>
            </a:r>
          </a:p>
        </p:txBody>
      </p:sp>
      <p:sp>
        <p:nvSpPr>
          <p:cNvPr id="14" name="Text Placeholder 13"/>
          <p:cNvSpPr>
            <a:spLocks noGrp="1"/>
          </p:cNvSpPr>
          <p:nvPr>
            <p:ph type="body" sz="quarter" idx="11"/>
          </p:nvPr>
        </p:nvSpPr>
        <p:spPr>
          <a:xfrm>
            <a:off x="409575" y="1389063"/>
            <a:ext cx="6227763"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40795038"/>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with picture (circl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08791" y="177283"/>
            <a:ext cx="8668421" cy="801663"/>
          </a:xfrm>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4" name="Text Placeholder 13"/>
          <p:cNvSpPr>
            <a:spLocks noGrp="1"/>
          </p:cNvSpPr>
          <p:nvPr>
            <p:ph type="body" sz="quarter" idx="11"/>
          </p:nvPr>
        </p:nvSpPr>
        <p:spPr>
          <a:xfrm>
            <a:off x="409575" y="1389063"/>
            <a:ext cx="4580089"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Picture Placeholder 7"/>
          <p:cNvSpPr>
            <a:spLocks noGrp="1"/>
          </p:cNvSpPr>
          <p:nvPr>
            <p:ph type="pic" sz="quarter" idx="12"/>
          </p:nvPr>
        </p:nvSpPr>
        <p:spPr>
          <a:xfrm>
            <a:off x="6164263" y="1320659"/>
            <a:ext cx="1543050" cy="1543191"/>
          </a:xfrm>
          <a:prstGeom prst="ellipse">
            <a:avLst/>
          </a:prstGeom>
        </p:spPr>
        <p:txBody>
          <a:bodyPr>
            <a:normAutofit/>
          </a:bodyPr>
          <a:lstStyle>
            <a:lvl1pPr>
              <a:defRPr sz="1400"/>
            </a:lvl1pPr>
          </a:lstStyle>
          <a:p>
            <a:r>
              <a:rPr lang="en-US"/>
              <a:t>Click icon to add picture</a:t>
            </a:r>
          </a:p>
        </p:txBody>
      </p:sp>
      <p:sp>
        <p:nvSpPr>
          <p:cNvPr id="17" name="Picture Placeholder 16"/>
          <p:cNvSpPr>
            <a:spLocks noGrp="1"/>
          </p:cNvSpPr>
          <p:nvPr>
            <p:ph type="pic" sz="quarter" idx="13"/>
          </p:nvPr>
        </p:nvSpPr>
        <p:spPr>
          <a:xfrm>
            <a:off x="8918700" y="529330"/>
            <a:ext cx="2835150" cy="2834583"/>
          </a:xfrm>
          <a:prstGeom prst="ellipse">
            <a:avLst/>
          </a:prstGeom>
        </p:spPr>
        <p:txBody>
          <a:bodyPr/>
          <a:lstStyle/>
          <a:p>
            <a:r>
              <a:rPr lang="en-US"/>
              <a:t>Click icon to add picture</a:t>
            </a:r>
          </a:p>
        </p:txBody>
      </p:sp>
      <p:sp>
        <p:nvSpPr>
          <p:cNvPr id="20" name="Picture Placeholder 19"/>
          <p:cNvSpPr>
            <a:spLocks noGrp="1"/>
          </p:cNvSpPr>
          <p:nvPr>
            <p:ph type="pic" sz="quarter" idx="14"/>
          </p:nvPr>
        </p:nvSpPr>
        <p:spPr>
          <a:xfrm>
            <a:off x="7245351" y="2667000"/>
            <a:ext cx="1831861" cy="1833563"/>
          </a:xfrm>
          <a:prstGeom prst="ellipse">
            <a:avLst/>
          </a:prstGeom>
        </p:spPr>
        <p:txBody>
          <a:bodyPr>
            <a:normAutofit/>
          </a:bodyPr>
          <a:lstStyle>
            <a:lvl1pPr>
              <a:defRPr sz="1800"/>
            </a:lvl1pPr>
          </a:lstStyle>
          <a:p>
            <a:r>
              <a:rPr lang="en-US"/>
              <a:t>Click icon to add picture</a:t>
            </a:r>
          </a:p>
        </p:txBody>
      </p:sp>
      <p:sp>
        <p:nvSpPr>
          <p:cNvPr id="22" name="Picture Placeholder 21"/>
          <p:cNvSpPr>
            <a:spLocks noGrp="1"/>
          </p:cNvSpPr>
          <p:nvPr>
            <p:ph type="pic" sz="quarter" idx="15"/>
          </p:nvPr>
        </p:nvSpPr>
        <p:spPr>
          <a:xfrm>
            <a:off x="5463822" y="4007983"/>
            <a:ext cx="2210192" cy="2210466"/>
          </a:xfrm>
          <a:prstGeom prst="ellipse">
            <a:avLst/>
          </a:prstGeom>
        </p:spPr>
        <p:txBody>
          <a:bodyPr/>
          <a:lstStyle/>
          <a:p>
            <a:r>
              <a:rPr lang="en-US"/>
              <a:t>Click icon to add picture</a:t>
            </a:r>
          </a:p>
        </p:txBody>
      </p:sp>
      <p:sp>
        <p:nvSpPr>
          <p:cNvPr id="24" name="Picture Placeholder 23"/>
          <p:cNvSpPr>
            <a:spLocks noGrp="1"/>
          </p:cNvSpPr>
          <p:nvPr>
            <p:ph type="pic" sz="quarter" idx="16"/>
          </p:nvPr>
        </p:nvSpPr>
        <p:spPr>
          <a:xfrm>
            <a:off x="9218855" y="3630613"/>
            <a:ext cx="2392119" cy="2392362"/>
          </a:xfrm>
          <a:prstGeom prst="ellipse">
            <a:avLst/>
          </a:prstGeom>
        </p:spPr>
        <p:txBody>
          <a:bodyPr/>
          <a:lstStyle/>
          <a:p>
            <a:r>
              <a:rPr lang="en-US"/>
              <a:t>Click icon to add picture</a:t>
            </a:r>
          </a:p>
        </p:txBody>
      </p:sp>
    </p:spTree>
    <p:extLst>
      <p:ext uri="{BB962C8B-B14F-4D97-AF65-F5344CB8AC3E}">
        <p14:creationId xmlns:p14="http://schemas.microsoft.com/office/powerpoint/2010/main" val="4204917205"/>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with picture (strip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4" name="Text Placeholder 13"/>
          <p:cNvSpPr>
            <a:spLocks noGrp="1"/>
          </p:cNvSpPr>
          <p:nvPr>
            <p:ph type="body" sz="quarter" idx="11"/>
          </p:nvPr>
        </p:nvSpPr>
        <p:spPr>
          <a:xfrm>
            <a:off x="409576" y="1389063"/>
            <a:ext cx="5212292"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Picture Placeholder 12"/>
          <p:cNvSpPr>
            <a:spLocks noGrp="1"/>
          </p:cNvSpPr>
          <p:nvPr>
            <p:ph type="pic" sz="quarter" idx="12"/>
          </p:nvPr>
        </p:nvSpPr>
        <p:spPr>
          <a:xfrm>
            <a:off x="5947085" y="1446839"/>
            <a:ext cx="6244914" cy="4481287"/>
          </a:xfrm>
          <a:custGeom>
            <a:avLst/>
            <a:gdLst>
              <a:gd name="connsiteX0" fmla="*/ 743081 w 6244914"/>
              <a:gd name="connsiteY0" fmla="*/ 3021747 h 4481287"/>
              <a:gd name="connsiteX1" fmla="*/ 6244914 w 6244914"/>
              <a:gd name="connsiteY1" fmla="*/ 3021747 h 4481287"/>
              <a:gd name="connsiteX2" fmla="*/ 6244914 w 6244914"/>
              <a:gd name="connsiteY2" fmla="*/ 4481287 h 4481287"/>
              <a:gd name="connsiteX3" fmla="*/ 1475626 w 6244914"/>
              <a:gd name="connsiteY3" fmla="*/ 4481287 h 4481287"/>
              <a:gd name="connsiteX4" fmla="*/ 0 w 6244914"/>
              <a:gd name="connsiteY4" fmla="*/ 1510873 h 4481287"/>
              <a:gd name="connsiteX5" fmla="*/ 6244914 w 6244914"/>
              <a:gd name="connsiteY5" fmla="*/ 1510873 h 4481287"/>
              <a:gd name="connsiteX6" fmla="*/ 6244914 w 6244914"/>
              <a:gd name="connsiteY6" fmla="*/ 2970413 h 4481287"/>
              <a:gd name="connsiteX7" fmla="*/ 733392 w 6244914"/>
              <a:gd name="connsiteY7" fmla="*/ 2970413 h 4481287"/>
              <a:gd name="connsiteX8" fmla="*/ 723088 w 6244914"/>
              <a:gd name="connsiteY8" fmla="*/ 0 h 4481287"/>
              <a:gd name="connsiteX9" fmla="*/ 6244914 w 6244914"/>
              <a:gd name="connsiteY9" fmla="*/ 0 h 4481287"/>
              <a:gd name="connsiteX10" fmla="*/ 6244914 w 6244914"/>
              <a:gd name="connsiteY10" fmla="*/ 1459540 h 4481287"/>
              <a:gd name="connsiteX11" fmla="*/ 0 w 6244914"/>
              <a:gd name="connsiteY11" fmla="*/ 1459540 h 4481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244914" h="4481287">
                <a:moveTo>
                  <a:pt x="743081" y="3021747"/>
                </a:moveTo>
                <a:lnTo>
                  <a:pt x="6244914" y="3021747"/>
                </a:lnTo>
                <a:lnTo>
                  <a:pt x="6244914" y="4481287"/>
                </a:lnTo>
                <a:lnTo>
                  <a:pt x="1475626" y="4481287"/>
                </a:lnTo>
                <a:close/>
                <a:moveTo>
                  <a:pt x="0" y="1510873"/>
                </a:moveTo>
                <a:lnTo>
                  <a:pt x="6244914" y="1510873"/>
                </a:lnTo>
                <a:lnTo>
                  <a:pt x="6244914" y="2970413"/>
                </a:lnTo>
                <a:lnTo>
                  <a:pt x="733392" y="2970413"/>
                </a:lnTo>
                <a:close/>
                <a:moveTo>
                  <a:pt x="723088" y="0"/>
                </a:moveTo>
                <a:lnTo>
                  <a:pt x="6244914" y="0"/>
                </a:lnTo>
                <a:lnTo>
                  <a:pt x="6244914" y="1459540"/>
                </a:lnTo>
                <a:lnTo>
                  <a:pt x="0" y="1459540"/>
                </a:lnTo>
                <a:close/>
              </a:path>
            </a:pathLst>
          </a:custGeom>
        </p:spPr>
        <p:txBody>
          <a:bodyPr wrap="square" anchor="ctr" anchorCtr="1">
            <a:noAutofit/>
          </a:bodyPr>
          <a:lstStyle>
            <a:lvl1pPr marL="0" indent="0">
              <a:buNone/>
              <a:defRPr/>
            </a:lvl1pPr>
          </a:lstStyle>
          <a:p>
            <a:r>
              <a:rPr lang="en-US"/>
              <a:t>Click icon to add picture</a:t>
            </a:r>
          </a:p>
        </p:txBody>
      </p:sp>
    </p:spTree>
    <p:extLst>
      <p:ext uri="{BB962C8B-B14F-4D97-AF65-F5344CB8AC3E}">
        <p14:creationId xmlns:p14="http://schemas.microsoft.com/office/powerpoint/2010/main" val="3859638371"/>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ext with picture (strip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08791" y="177283"/>
            <a:ext cx="8723920" cy="801663"/>
          </a:xfrm>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4" name="Text Placeholder 13"/>
          <p:cNvSpPr>
            <a:spLocks noGrp="1"/>
          </p:cNvSpPr>
          <p:nvPr>
            <p:ph type="body" sz="quarter" idx="11"/>
          </p:nvPr>
        </p:nvSpPr>
        <p:spPr>
          <a:xfrm>
            <a:off x="409576" y="1389063"/>
            <a:ext cx="5212292"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Picture Placeholder 11"/>
          <p:cNvSpPr>
            <a:spLocks noGrp="1"/>
          </p:cNvSpPr>
          <p:nvPr>
            <p:ph type="pic" sz="quarter" idx="12"/>
          </p:nvPr>
        </p:nvSpPr>
        <p:spPr>
          <a:xfrm>
            <a:off x="5856088" y="1"/>
            <a:ext cx="6335912" cy="6263859"/>
          </a:xfrm>
          <a:custGeom>
            <a:avLst/>
            <a:gdLst>
              <a:gd name="connsiteX0" fmla="*/ 6335911 w 6335912"/>
              <a:gd name="connsiteY0" fmla="*/ 2555883 h 6263859"/>
              <a:gd name="connsiteX1" fmla="*/ 6335911 w 6335912"/>
              <a:gd name="connsiteY1" fmla="*/ 4093940 h 6263859"/>
              <a:gd name="connsiteX2" fmla="*/ 2473897 w 6335912"/>
              <a:gd name="connsiteY2" fmla="*/ 6182304 h 6263859"/>
              <a:gd name="connsiteX3" fmla="*/ 1634032 w 6335912"/>
              <a:gd name="connsiteY3" fmla="*/ 6022415 h 6263859"/>
              <a:gd name="connsiteX4" fmla="*/ 1557097 w 6335912"/>
              <a:gd name="connsiteY4" fmla="*/ 5909031 h 6263859"/>
              <a:gd name="connsiteX5" fmla="*/ 1504339 w 6335912"/>
              <a:gd name="connsiteY5" fmla="*/ 5782574 h 6263859"/>
              <a:gd name="connsiteX6" fmla="*/ 1830371 w 6335912"/>
              <a:gd name="connsiteY6" fmla="*/ 4992231 h 6263859"/>
              <a:gd name="connsiteX7" fmla="*/ 6335912 w 6335912"/>
              <a:gd name="connsiteY7" fmla="*/ 1016220 h 6263859"/>
              <a:gd name="connsiteX8" fmla="*/ 6335912 w 6335912"/>
              <a:gd name="connsiteY8" fmla="*/ 2459009 h 6263859"/>
              <a:gd name="connsiteX9" fmla="*/ 936517 w 6335912"/>
              <a:gd name="connsiteY9" fmla="*/ 5378703 h 6263859"/>
              <a:gd name="connsiteX10" fmla="*/ 148674 w 6335912"/>
              <a:gd name="connsiteY10" fmla="*/ 5228717 h 6263859"/>
              <a:gd name="connsiteX11" fmla="*/ 76504 w 6335912"/>
              <a:gd name="connsiteY11" fmla="*/ 5122356 h 6263859"/>
              <a:gd name="connsiteX12" fmla="*/ 27015 w 6335912"/>
              <a:gd name="connsiteY12" fmla="*/ 5003733 h 6263859"/>
              <a:gd name="connsiteX13" fmla="*/ 332851 w 6335912"/>
              <a:gd name="connsiteY13" fmla="*/ 4262345 h 6263859"/>
              <a:gd name="connsiteX14" fmla="*/ 5370853 w 6335912"/>
              <a:gd name="connsiteY14" fmla="*/ 0 h 6263859"/>
              <a:gd name="connsiteX15" fmla="*/ 6335912 w 6335912"/>
              <a:gd name="connsiteY15" fmla="*/ 0 h 6263859"/>
              <a:gd name="connsiteX16" fmla="*/ 6335910 w 6335912"/>
              <a:gd name="connsiteY16" fmla="*/ 920939 h 6263859"/>
              <a:gd name="connsiteX17" fmla="*/ 1426128 w 6335912"/>
              <a:gd name="connsiteY17" fmla="*/ 3575878 h 6263859"/>
              <a:gd name="connsiteX18" fmla="*/ 638286 w 6335912"/>
              <a:gd name="connsiteY18" fmla="*/ 3425891 h 6263859"/>
              <a:gd name="connsiteX19" fmla="*/ 566116 w 6335912"/>
              <a:gd name="connsiteY19" fmla="*/ 3319531 h 6263859"/>
              <a:gd name="connsiteX20" fmla="*/ 516627 w 6335912"/>
              <a:gd name="connsiteY20" fmla="*/ 3200907 h 6263859"/>
              <a:gd name="connsiteX21" fmla="*/ 822463 w 6335912"/>
              <a:gd name="connsiteY21" fmla="*/ 2459519 h 6263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335912" h="6263859">
                <a:moveTo>
                  <a:pt x="6335911" y="2555883"/>
                </a:moveTo>
                <a:lnTo>
                  <a:pt x="6335911" y="4093940"/>
                </a:lnTo>
                <a:lnTo>
                  <a:pt x="2473897" y="6182304"/>
                </a:lnTo>
                <a:cubicBezTo>
                  <a:pt x="2186346" y="6337796"/>
                  <a:pt x="1836138" y="6263560"/>
                  <a:pt x="1634032" y="6022415"/>
                </a:cubicBezTo>
                <a:lnTo>
                  <a:pt x="1557097" y="5909031"/>
                </a:lnTo>
                <a:lnTo>
                  <a:pt x="1504339" y="5782574"/>
                </a:lnTo>
                <a:cubicBezTo>
                  <a:pt x="1413202" y="5481421"/>
                  <a:pt x="1542819" y="5147723"/>
                  <a:pt x="1830371" y="4992231"/>
                </a:cubicBezTo>
                <a:close/>
                <a:moveTo>
                  <a:pt x="6335912" y="1016220"/>
                </a:moveTo>
                <a:lnTo>
                  <a:pt x="6335912" y="2459009"/>
                </a:lnTo>
                <a:lnTo>
                  <a:pt x="936517" y="5378703"/>
                </a:lnTo>
                <a:cubicBezTo>
                  <a:pt x="666777" y="5524564"/>
                  <a:pt x="338262" y="5454925"/>
                  <a:pt x="148674" y="5228717"/>
                </a:cubicBezTo>
                <a:lnTo>
                  <a:pt x="76504" y="5122356"/>
                </a:lnTo>
                <a:lnTo>
                  <a:pt x="27015" y="5003733"/>
                </a:lnTo>
                <a:cubicBezTo>
                  <a:pt x="-58478" y="4721235"/>
                  <a:pt x="63112" y="4408205"/>
                  <a:pt x="332851" y="4262345"/>
                </a:cubicBezTo>
                <a:close/>
                <a:moveTo>
                  <a:pt x="5370853" y="0"/>
                </a:moveTo>
                <a:lnTo>
                  <a:pt x="6335912" y="0"/>
                </a:lnTo>
                <a:lnTo>
                  <a:pt x="6335910" y="920939"/>
                </a:lnTo>
                <a:lnTo>
                  <a:pt x="1426128" y="3575878"/>
                </a:lnTo>
                <a:cubicBezTo>
                  <a:pt x="1156389" y="3721738"/>
                  <a:pt x="827875" y="3652099"/>
                  <a:pt x="638286" y="3425891"/>
                </a:cubicBezTo>
                <a:lnTo>
                  <a:pt x="566116" y="3319531"/>
                </a:lnTo>
                <a:lnTo>
                  <a:pt x="516627" y="3200907"/>
                </a:lnTo>
                <a:cubicBezTo>
                  <a:pt x="431135" y="2918409"/>
                  <a:pt x="552724" y="2605379"/>
                  <a:pt x="822463" y="2459519"/>
                </a:cubicBezTo>
                <a:close/>
              </a:path>
            </a:pathLst>
          </a:custGeom>
        </p:spPr>
        <p:txBody>
          <a:bodyPr wrap="square" anchor="ctr" anchorCtr="1">
            <a:noAutofit/>
          </a:bodyPr>
          <a:lstStyle>
            <a:lvl1pPr marL="0" indent="0">
              <a:buNone/>
              <a:defRPr/>
            </a:lvl1pPr>
          </a:lstStyle>
          <a:p>
            <a:r>
              <a:rPr lang="en-US"/>
              <a:t>Click icon to add picture</a:t>
            </a:r>
          </a:p>
        </p:txBody>
      </p:sp>
    </p:spTree>
    <p:extLst>
      <p:ext uri="{BB962C8B-B14F-4D97-AF65-F5344CB8AC3E}">
        <p14:creationId xmlns:p14="http://schemas.microsoft.com/office/powerpoint/2010/main" val="4079626014"/>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96000" y="1"/>
            <a:ext cx="6095999" cy="6324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2" name="Title 1"/>
          <p:cNvSpPr>
            <a:spLocks noGrp="1"/>
          </p:cNvSpPr>
          <p:nvPr>
            <p:ph type="title" hasCustomPrompt="1"/>
          </p:nvPr>
        </p:nvSpPr>
        <p:spPr>
          <a:xfrm>
            <a:off x="361950" y="352977"/>
            <a:ext cx="5448300" cy="1418889"/>
          </a:xfrm>
        </p:spPr>
        <p:txBody>
          <a:bodyPr anchor="b"/>
          <a:lstStyle>
            <a:lvl1pPr algn="ctr">
              <a:defRPr sz="3200"/>
            </a:lvl1pPr>
          </a:lstStyle>
          <a:p>
            <a:r>
              <a:rPr lang="en-US"/>
              <a:t>Click to edit title</a:t>
            </a:r>
          </a:p>
        </p:txBody>
      </p:sp>
      <p:sp>
        <p:nvSpPr>
          <p:cNvPr id="4" name="Text Placeholder 3"/>
          <p:cNvSpPr>
            <a:spLocks noGrp="1"/>
          </p:cNvSpPr>
          <p:nvPr>
            <p:ph type="body" sz="half" idx="2"/>
          </p:nvPr>
        </p:nvSpPr>
        <p:spPr>
          <a:xfrm>
            <a:off x="361950" y="2043953"/>
            <a:ext cx="5448300" cy="382503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Rectangle 9">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12" name="Picture 11"/>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3" name="TextBox 12"/>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3182681965"/>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08791" y="177283"/>
            <a:ext cx="11317044" cy="801663"/>
          </a:xfrm>
          <a:prstGeom prst="rect">
            <a:avLst/>
          </a:prstGeom>
        </p:spPr>
        <p:txBody>
          <a:bodyPr vert="horz" lIns="91440" tIns="45720" rIns="91440" bIns="45720" rtlCol="0" anchor="ctr">
            <a:normAutofit/>
          </a:bodyPr>
          <a:lstStyle/>
          <a:p>
            <a:r>
              <a:rPr lang="en-US"/>
              <a:t>Click to edit title</a:t>
            </a:r>
          </a:p>
        </p:txBody>
      </p:sp>
      <p:sp>
        <p:nvSpPr>
          <p:cNvPr id="3" name="Text Placeholder 2"/>
          <p:cNvSpPr>
            <a:spLocks noGrp="1"/>
          </p:cNvSpPr>
          <p:nvPr>
            <p:ph type="body" idx="1"/>
          </p:nvPr>
        </p:nvSpPr>
        <p:spPr>
          <a:xfrm>
            <a:off x="408791" y="1194099"/>
            <a:ext cx="11317044" cy="498286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spTree>
    <p:extLst>
      <p:ext uri="{BB962C8B-B14F-4D97-AF65-F5344CB8AC3E}">
        <p14:creationId xmlns:p14="http://schemas.microsoft.com/office/powerpoint/2010/main" val="38057060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 id="2147483658" r:id="rId5"/>
    <p:sldLayoutId id="2147483663" r:id="rId6"/>
    <p:sldLayoutId id="2147483659" r:id="rId7"/>
    <p:sldLayoutId id="2147483660" r:id="rId8"/>
    <p:sldLayoutId id="2147483657" r:id="rId9"/>
    <p:sldLayoutId id="2147483654" r:id="rId10"/>
    <p:sldLayoutId id="2147483655" r:id="rId11"/>
    <p:sldLayoutId id="2147483664" r:id="rId12"/>
  </p:sldLayoutIdLst>
  <p:hf hdr="0" dt="0"/>
  <p:txStyles>
    <p:titleStyle>
      <a:lvl1pPr algn="l" defTabSz="914400" rtl="0" eaLnBrk="1" latinLnBrk="0" hangingPunct="1">
        <a:lnSpc>
          <a:spcPct val="90000"/>
        </a:lnSpc>
        <a:spcBef>
          <a:spcPct val="0"/>
        </a:spcBef>
        <a:buNone/>
        <a:defRPr sz="4000" b="1" kern="1200">
          <a:solidFill>
            <a:schemeClr val="tx1"/>
          </a:solidFill>
          <a:latin typeface="+mj-lt"/>
          <a:ea typeface="Segoe UI Black" panose="020B0A02040204020203" pitchFamily="34" charset="0"/>
          <a:cs typeface="+mj-cs"/>
        </a:defRPr>
      </a:lvl1pPr>
    </p:titleStyle>
    <p:bodyStyle>
      <a:lvl1pPr marL="228600" indent="-228600" algn="l" defTabSz="914400" rtl="0" eaLnBrk="1" latinLnBrk="0" hangingPunct="1">
        <a:lnSpc>
          <a:spcPct val="90000"/>
        </a:lnSpc>
        <a:spcBef>
          <a:spcPts val="1000"/>
        </a:spcBef>
        <a:buClrTx/>
        <a:buFont typeface="Arial" panose="020B0604020202020204" pitchFamily="34" charset="0"/>
        <a:buChar char="•"/>
        <a:defRPr sz="2400" kern="1200">
          <a:solidFill>
            <a:schemeClr val="tx1"/>
          </a:solidFill>
          <a:latin typeface="Avenir Next LT Pro" panose="020B0504020202020204" pitchFamily="34" charset="0"/>
          <a:ea typeface="+mn-ea"/>
          <a:cs typeface="+mn-cs"/>
        </a:defRPr>
      </a:lvl1pPr>
      <a:lvl2pPr marL="685800" indent="-228600" algn="l" defTabSz="914400" rtl="0" eaLnBrk="1" latinLnBrk="0" hangingPunct="1">
        <a:lnSpc>
          <a:spcPct val="90000"/>
        </a:lnSpc>
        <a:spcBef>
          <a:spcPts val="500"/>
        </a:spcBef>
        <a:buClrTx/>
        <a:buFontTx/>
        <a:buChar char="◦"/>
        <a:defRPr sz="2000" kern="1200">
          <a:solidFill>
            <a:schemeClr val="tx1"/>
          </a:solidFill>
          <a:latin typeface="Avenir Next LT Pro" panose="020B0504020202020204" pitchFamily="34" charset="0"/>
          <a:ea typeface="+mn-ea"/>
          <a:cs typeface="+mn-cs"/>
        </a:defRPr>
      </a:lvl2pPr>
      <a:lvl3pPr marL="1143000" indent="-228600" algn="l" defTabSz="914400" rtl="0" eaLnBrk="1" latinLnBrk="0" hangingPunct="1">
        <a:lnSpc>
          <a:spcPct val="90000"/>
        </a:lnSpc>
        <a:spcBef>
          <a:spcPts val="500"/>
        </a:spcBef>
        <a:buClrTx/>
        <a:buFont typeface="Wingdings" panose="05000000000000000000" pitchFamily="2" charset="2"/>
        <a:buChar char="§"/>
        <a:defRPr sz="1800" kern="1200">
          <a:solidFill>
            <a:schemeClr val="tx1"/>
          </a:solidFill>
          <a:latin typeface="Avenir Next LT Pro" panose="020B05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venir Next LT Pro" panose="020B05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venir Next LT Pro" panose="020B05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F1BD223-67AA-A54D-02D7-5BA90802DAFB}"/>
              </a:ext>
            </a:extLst>
          </p:cNvPr>
          <p:cNvSpPr/>
          <p:nvPr/>
        </p:nvSpPr>
        <p:spPr>
          <a:xfrm>
            <a:off x="3489820" y="6296959"/>
            <a:ext cx="6287761" cy="56104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2">
            <a:extLst>
              <a:ext uri="{FF2B5EF4-FFF2-40B4-BE49-F238E27FC236}">
                <a16:creationId xmlns:a16="http://schemas.microsoft.com/office/drawing/2014/main" id="{0AA899E0-809B-46E5-9CA7-368D37C42E37}"/>
              </a:ext>
            </a:extLst>
          </p:cNvPr>
          <p:cNvSpPr>
            <a:spLocks noGrp="1"/>
          </p:cNvSpPr>
          <p:nvPr>
            <p:ph type="sldNum" sz="quarter" idx="12"/>
          </p:nvPr>
        </p:nvSpPr>
        <p:spPr>
          <a:xfrm>
            <a:off x="11436808" y="6308056"/>
            <a:ext cx="576296" cy="365125"/>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accent1">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6CA2777-A89F-4130-B308-73BB65955918}" type="slidenum">
              <a:rPr lang="en-US" smtClean="0"/>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sz="1000" b="0" i="0" u="none" strike="noStrike" kern="1200" cap="none" spc="0" normalizeH="0" baseline="0" noProof="0">
              <a:ln>
                <a:noFill/>
              </a:ln>
              <a:solidFill>
                <a:srgbClr val="0F3F66"/>
              </a:solidFill>
              <a:effectLst/>
              <a:uLnTx/>
              <a:uFillTx/>
              <a:latin typeface="Arial" charset="0"/>
              <a:ea typeface="+mn-ea"/>
              <a:cs typeface="+mn-cs"/>
            </a:endParaRPr>
          </a:p>
        </p:txBody>
      </p:sp>
      <p:sp>
        <p:nvSpPr>
          <p:cNvPr id="23" name="Rectangle 22">
            <a:extLst>
              <a:ext uri="{FF2B5EF4-FFF2-40B4-BE49-F238E27FC236}">
                <a16:creationId xmlns:a16="http://schemas.microsoft.com/office/drawing/2014/main" id="{61E319B0-40C1-4006-BDAD-053C6FD8ABA8}"/>
              </a:ext>
            </a:extLst>
          </p:cNvPr>
          <p:cNvSpPr/>
          <p:nvPr/>
        </p:nvSpPr>
        <p:spPr>
          <a:xfrm>
            <a:off x="5041174" y="5972484"/>
            <a:ext cx="7141786" cy="374727"/>
          </a:xfrm>
          <a:prstGeom prst="rect">
            <a:avLst/>
          </a:prstGeom>
          <a:noFill/>
        </p:spPr>
        <p:txBody>
          <a:bodyPr wrap="square">
            <a:noAutofit/>
          </a:bodyPr>
          <a:lstStyle/>
          <a:p>
            <a:pPr>
              <a:spcBef>
                <a:spcPts val="600"/>
              </a:spcBef>
              <a:defRPr/>
            </a:pPr>
            <a:r>
              <a:rPr lang="en-US" sz="1050" b="0" i="0" dirty="0">
                <a:solidFill>
                  <a:srgbClr val="2C2E35"/>
                </a:solidFill>
                <a:effectLst/>
              </a:rPr>
              <a:t>Zhang, J.; Hua, Z.; Wang, C.; </a:t>
            </a:r>
            <a:r>
              <a:rPr lang="en-US" sz="1050" b="0" i="0" dirty="0" err="1">
                <a:solidFill>
                  <a:srgbClr val="2C2E35"/>
                </a:solidFill>
                <a:effectLst/>
              </a:rPr>
              <a:t>Smidman</a:t>
            </a:r>
            <a:r>
              <a:rPr lang="en-US" sz="1050" b="0" i="0" dirty="0">
                <a:solidFill>
                  <a:srgbClr val="2C2E35"/>
                </a:solidFill>
                <a:effectLst/>
              </a:rPr>
              <a:t>, M.; Graf, D.; Thomas, S.; Rosa, F. S. P.; Wirth, S.; Dai, X.; Peng, Yuan, H.; Wang, X.; Jiao</a:t>
            </a:r>
            <a:r>
              <a:rPr kumimoji="0" lang="en-US" sz="1050" b="0" i="0" u="none" strike="noStrike" kern="1200" cap="none" spc="0" normalizeH="0" baseline="0" noProof="0" dirty="0">
                <a:ln>
                  <a:noFill/>
                </a:ln>
                <a:effectLst/>
                <a:uLnTx/>
                <a:uFillTx/>
                <a:ea typeface="+mn-ea"/>
                <a:cs typeface="Arial" panose="020B0604020202020204" pitchFamily="34" charset="0"/>
              </a:rPr>
              <a:t>, L. </a:t>
            </a:r>
            <a:r>
              <a:rPr kumimoji="0" lang="en-US" sz="1050" b="0" i="1" u="none" strike="noStrike" kern="1200" cap="none" spc="0" normalizeH="0" baseline="0" noProof="0" dirty="0">
                <a:ln>
                  <a:noFill/>
                </a:ln>
                <a:effectLst/>
                <a:uLnTx/>
                <a:uFillTx/>
                <a:ea typeface="+mn-ea"/>
                <a:cs typeface="Arial" panose="020B0604020202020204" pitchFamily="34" charset="0"/>
              </a:rPr>
              <a:t>Proc. Natl. Acad. Sci. U.S.A. 122 (12) e2417709122 </a:t>
            </a:r>
            <a:r>
              <a:rPr kumimoji="0" lang="en-US" sz="1050" b="0" i="0" u="none" strike="noStrike" kern="1200" cap="none" spc="0" normalizeH="0" baseline="0" noProof="0" dirty="0">
                <a:ln>
                  <a:noFill/>
                </a:ln>
                <a:effectLst/>
                <a:uLnTx/>
                <a:uFillTx/>
                <a:ea typeface="+mn-ea"/>
                <a:cs typeface="Arial" panose="020B0604020202020204" pitchFamily="34" charset="0"/>
              </a:rPr>
              <a:t>(2025), </a:t>
            </a:r>
          </a:p>
        </p:txBody>
      </p:sp>
      <p:sp>
        <p:nvSpPr>
          <p:cNvPr id="11" name="Title 1">
            <a:extLst>
              <a:ext uri="{FF2B5EF4-FFF2-40B4-BE49-F238E27FC236}">
                <a16:creationId xmlns:a16="http://schemas.microsoft.com/office/drawing/2014/main" id="{D7747B4D-9046-8D0D-DAD5-B6C30624EFD2}"/>
              </a:ext>
            </a:extLst>
          </p:cNvPr>
          <p:cNvSpPr>
            <a:spLocks noGrp="1"/>
          </p:cNvSpPr>
          <p:nvPr>
            <p:ph type="title"/>
          </p:nvPr>
        </p:nvSpPr>
        <p:spPr>
          <a:xfrm>
            <a:off x="0" y="23286"/>
            <a:ext cx="12191999" cy="902525"/>
          </a:xfrm>
        </p:spPr>
        <p:txBody>
          <a:bodyPr>
            <a:noAutofit/>
          </a:bodyPr>
          <a:lstStyle/>
          <a:p>
            <a:pPr algn="ctr"/>
            <a:r>
              <a:rPr lang="en-US" sz="2800" dirty="0"/>
              <a:t>Realizing a Topological Diode Effect on the Surface </a:t>
            </a:r>
            <a:br>
              <a:rPr lang="en-US" sz="2800" dirty="0"/>
            </a:br>
            <a:r>
              <a:rPr lang="en-US" sz="2800" dirty="0"/>
              <a:t>of a Topological Kondo Insulator</a:t>
            </a:r>
          </a:p>
        </p:txBody>
      </p:sp>
      <p:sp>
        <p:nvSpPr>
          <p:cNvPr id="7" name="Rectangle 35">
            <a:extLst>
              <a:ext uri="{FF2B5EF4-FFF2-40B4-BE49-F238E27FC236}">
                <a16:creationId xmlns:a16="http://schemas.microsoft.com/office/drawing/2014/main" id="{322F0C1E-BB76-835D-DB74-01D75D303C0B}"/>
              </a:ext>
            </a:extLst>
          </p:cNvPr>
          <p:cNvSpPr>
            <a:spLocks noChangeArrowheads="1"/>
          </p:cNvSpPr>
          <p:nvPr/>
        </p:nvSpPr>
        <p:spPr bwMode="auto">
          <a:xfrm>
            <a:off x="4755557" y="2429110"/>
            <a:ext cx="7479179" cy="349312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noAutofit/>
          </a:bodyPr>
          <a:lstStyle/>
          <a:p>
            <a:pPr marL="114300" marR="0" lvl="0" indent="0" algn="l" defTabSz="914400" rtl="0" eaLnBrk="1" fontAlgn="base" latinLnBrk="0" hangingPunct="1">
              <a:lnSpc>
                <a:spcPct val="100000"/>
              </a:lnSpc>
              <a:spcBef>
                <a:spcPct val="0"/>
              </a:spcBef>
              <a:spcAft>
                <a:spcPts val="600"/>
              </a:spcAft>
              <a:buClrTx/>
              <a:buSzTx/>
              <a:buFontTx/>
              <a:buNone/>
              <a:tabLst/>
              <a:defRPr/>
            </a:pPr>
            <a:r>
              <a:rPr kumimoji="0" lang="en-US" altLang="ja-JP" sz="2400" b="1" i="0" u="none" strike="noStrike" kern="1200" cap="none" spc="0" normalizeH="0" baseline="0" noProof="0" dirty="0">
                <a:ln>
                  <a:noFill/>
                </a:ln>
                <a:effectLst/>
                <a:uLnTx/>
                <a:uFillTx/>
                <a:latin typeface="+mj-lt"/>
                <a:ea typeface="Calibri" pitchFamily="34" charset="0"/>
                <a:cs typeface="Calibri"/>
              </a:rPr>
              <a:t>Significance </a:t>
            </a:r>
            <a:r>
              <a:rPr kumimoji="0" lang="en-US" altLang="ja-JP" sz="2400" b="1" i="0" u="none" strike="noStrike" kern="1200" cap="none" spc="0" normalizeH="0" baseline="0" noProof="0" dirty="0">
                <a:ln>
                  <a:noFill/>
                </a:ln>
                <a:effectLst/>
                <a:uLnTx/>
                <a:uFillTx/>
                <a:latin typeface="+mj-lt"/>
                <a:ea typeface="Calibri" panose="020F0502020204030204" pitchFamily="34" charset="0"/>
                <a:cs typeface="Calibri" panose="020F0502020204030204" pitchFamily="34" charset="0"/>
              </a:rPr>
              <a:t>and</a:t>
            </a:r>
            <a:r>
              <a:rPr kumimoji="0" lang="en-US" altLang="ja-JP" sz="2400" b="1" i="0" u="none" strike="noStrike" kern="1200" cap="none" spc="0" normalizeH="0" baseline="0" noProof="0" dirty="0">
                <a:ln>
                  <a:noFill/>
                </a:ln>
                <a:effectLst/>
                <a:uLnTx/>
                <a:uFillTx/>
                <a:latin typeface="+mj-lt"/>
                <a:ea typeface="Calibri" pitchFamily="34" charset="0"/>
                <a:cs typeface="Calibri"/>
              </a:rPr>
              <a:t> Impact</a:t>
            </a:r>
          </a:p>
          <a:p>
            <a:pPr marL="114300" marR="0" lvl="0" indent="0" algn="l" defTabSz="914400" rtl="0" eaLnBrk="1" fontAlgn="base" latinLnBrk="0" hangingPunct="1">
              <a:lnSpc>
                <a:spcPct val="100000"/>
              </a:lnSpc>
              <a:spcBef>
                <a:spcPct val="0"/>
              </a:spcBef>
              <a:spcAft>
                <a:spcPts val="600"/>
              </a:spcAft>
              <a:buClrTx/>
              <a:buSzTx/>
              <a:buFontTx/>
              <a:buNone/>
              <a:tabLst/>
              <a:defRPr/>
            </a:pPr>
            <a:r>
              <a:rPr kumimoji="0" lang="en-US" b="0" i="0" u="none" strike="noStrike" kern="1200" cap="none" spc="0" normalizeH="0" baseline="0" noProof="0" dirty="0">
                <a:ln>
                  <a:noFill/>
                </a:ln>
                <a:effectLst/>
                <a:uLnTx/>
                <a:uFillTx/>
                <a:latin typeface="+mj-lt"/>
                <a:ea typeface="+mn-ea"/>
                <a:cs typeface="+mn-cs"/>
              </a:rPr>
              <a:t>Introducing the concept of topology to the field of micro</a:t>
            </a:r>
            <a:r>
              <a:rPr kumimoji="0" lang="en-US" b="0" u="none" strike="noStrike" kern="1200" cap="none" spc="0" normalizeH="0" baseline="0" noProof="0" dirty="0">
                <a:ln>
                  <a:noFill/>
                </a:ln>
                <a:effectLst/>
                <a:uLnTx/>
                <a:uFillTx/>
                <a:latin typeface="+mj-lt"/>
                <a:ea typeface="+mn-ea"/>
                <a:cs typeface="+mn-cs"/>
              </a:rPr>
              <a:t>electronics</a:t>
            </a:r>
            <a:r>
              <a:rPr kumimoji="0" lang="en-US" b="0" i="1" u="none" strike="noStrike" kern="1200" cap="none" spc="0" normalizeH="0" baseline="0" noProof="0" dirty="0">
                <a:ln>
                  <a:noFill/>
                </a:ln>
                <a:effectLst/>
                <a:uLnTx/>
                <a:uFillTx/>
                <a:latin typeface="+mj-lt"/>
                <a:ea typeface="+mn-ea"/>
                <a:cs typeface="+mn-cs"/>
              </a:rPr>
              <a:t> </a:t>
            </a:r>
            <a:r>
              <a:rPr kumimoji="0" lang="en-US" b="0" i="0" u="none" strike="noStrike" kern="1200" cap="none" spc="0" normalizeH="0" baseline="0" noProof="0" dirty="0">
                <a:ln>
                  <a:noFill/>
                </a:ln>
                <a:effectLst/>
                <a:uLnTx/>
                <a:uFillTx/>
                <a:latin typeface="+mj-lt"/>
                <a:ea typeface="+mn-ea"/>
                <a:cs typeface="+mn-cs"/>
              </a:rPr>
              <a:t>holds the potential for optoelectronic applications </a:t>
            </a:r>
            <a:r>
              <a:rPr lang="en-US" dirty="0">
                <a:latin typeface="+mj-lt"/>
              </a:rPr>
              <a:t>at low temperatures. </a:t>
            </a:r>
          </a:p>
          <a:p>
            <a:pPr marL="114300" marR="0" lvl="0" indent="0" algn="l" defTabSz="914400" rtl="0" eaLnBrk="1" fontAlgn="base" latinLnBrk="0" hangingPunct="1">
              <a:lnSpc>
                <a:spcPct val="100000"/>
              </a:lnSpc>
              <a:spcBef>
                <a:spcPct val="0"/>
              </a:spcBef>
              <a:spcAft>
                <a:spcPts val="600"/>
              </a:spcAft>
              <a:buClrTx/>
              <a:buSzTx/>
              <a:buFontTx/>
              <a:buNone/>
              <a:tabLst/>
              <a:defRPr/>
            </a:pPr>
            <a:r>
              <a:rPr kumimoji="0" lang="en-US" altLang="ja-JP" sz="2200" b="1" i="0" u="none" strike="noStrike" kern="1200" cap="none" spc="0" normalizeH="0" baseline="0" noProof="0" dirty="0">
                <a:ln>
                  <a:noFill/>
                </a:ln>
                <a:effectLst/>
                <a:uLnTx/>
                <a:uFillTx/>
                <a:latin typeface="+mj-lt"/>
                <a:ea typeface="Calibri" pitchFamily="34" charset="0"/>
                <a:cs typeface="Calibri"/>
              </a:rPr>
              <a:t>Research Details</a:t>
            </a:r>
          </a:p>
          <a:p>
            <a:pPr marL="288925" marR="0" lvl="1" indent="-165100" algn="l" defTabSz="914400" rtl="0" eaLnBrk="1" fontAlgn="base" latinLnBrk="0" hangingPunct="1">
              <a:lnSpc>
                <a:spcPct val="100000"/>
              </a:lnSpc>
              <a:spcBef>
                <a:spcPts val="0"/>
              </a:spcBef>
              <a:spcAft>
                <a:spcPts val="200"/>
              </a:spcAft>
              <a:buClrTx/>
              <a:buSzTx/>
              <a:buFont typeface="Arial" panose="020B0604020202020204" pitchFamily="34" charset="0"/>
              <a:buChar char="•"/>
              <a:tabLst/>
              <a:defRPr/>
            </a:pPr>
            <a:r>
              <a:rPr kumimoji="0" lang="en-US" altLang="ja-JP" b="0" i="0" u="none" strike="noStrike" kern="1200" cap="none" spc="0" normalizeH="0" baseline="0" noProof="0" dirty="0">
                <a:ln>
                  <a:noFill/>
                </a:ln>
                <a:effectLst/>
                <a:uLnTx/>
                <a:uFillTx/>
                <a:latin typeface="+mj-lt"/>
                <a:ea typeface="+mn-ea"/>
                <a:cs typeface="Calibri"/>
              </a:rPr>
              <a:t>The team synthesized high-quality SmB</a:t>
            </a:r>
            <a:r>
              <a:rPr kumimoji="0" lang="en-US" altLang="ja-JP" b="0" i="0" u="none" strike="noStrike" kern="1200" cap="none" spc="0" normalizeH="0" baseline="-25000" noProof="0" dirty="0">
                <a:ln>
                  <a:noFill/>
                </a:ln>
                <a:effectLst/>
                <a:uLnTx/>
                <a:uFillTx/>
                <a:latin typeface="+mj-lt"/>
                <a:ea typeface="+mn-ea"/>
                <a:cs typeface="Calibri"/>
              </a:rPr>
              <a:t>6</a:t>
            </a:r>
            <a:r>
              <a:rPr kumimoji="0" lang="en-US" altLang="ja-JP" b="0" i="0" u="none" strike="noStrike" kern="1200" cap="none" spc="0" normalizeH="0" baseline="0" noProof="0" dirty="0">
                <a:ln>
                  <a:noFill/>
                </a:ln>
                <a:effectLst/>
                <a:uLnTx/>
                <a:uFillTx/>
                <a:latin typeface="+mj-lt"/>
                <a:ea typeface="+mn-ea"/>
                <a:cs typeface="Calibri"/>
              </a:rPr>
              <a:t> crystals, a three-dimensional topological insulator driven by  strong electronic correlations.</a:t>
            </a:r>
          </a:p>
          <a:p>
            <a:pPr marL="288925" marR="0" lvl="1" indent="-165100" algn="l" defTabSz="914400" rtl="0" eaLnBrk="1" fontAlgn="base" latinLnBrk="0" hangingPunct="1">
              <a:lnSpc>
                <a:spcPct val="100000"/>
              </a:lnSpc>
              <a:spcBef>
                <a:spcPts val="0"/>
              </a:spcBef>
              <a:spcAft>
                <a:spcPts val="200"/>
              </a:spcAft>
              <a:buClrTx/>
              <a:buSzTx/>
              <a:buFont typeface="Arial" panose="020B0604020202020204" pitchFamily="34" charset="0"/>
              <a:buChar char="•"/>
              <a:tabLst/>
              <a:defRPr/>
            </a:pPr>
            <a:r>
              <a:rPr lang="en-US" altLang="ja-JP" dirty="0">
                <a:latin typeface="+mj-lt"/>
                <a:cs typeface="Calibri"/>
              </a:rPr>
              <a:t>Electrical current was measurement as a function of temperature, rf frequency, doping level, and contact configuration.</a:t>
            </a:r>
          </a:p>
          <a:p>
            <a:pPr marL="288925" marR="0" lvl="1" indent="-165100" algn="l" defTabSz="914400" rtl="0" eaLnBrk="1" fontAlgn="base" latinLnBrk="0" hangingPunct="1">
              <a:lnSpc>
                <a:spcPct val="100000"/>
              </a:lnSpc>
              <a:spcBef>
                <a:spcPts val="0"/>
              </a:spcBef>
              <a:spcAft>
                <a:spcPts val="200"/>
              </a:spcAft>
              <a:buClrTx/>
              <a:buSzTx/>
              <a:buFont typeface="Arial" panose="020B0604020202020204" pitchFamily="34" charset="0"/>
              <a:buChar char="•"/>
              <a:tabLst/>
              <a:defRPr/>
            </a:pPr>
            <a:r>
              <a:rPr kumimoji="0" lang="en-US" altLang="ja-JP" b="0" i="0" u="none" strike="noStrike" kern="1200" cap="none" spc="0" normalizeH="0" baseline="0" noProof="0" dirty="0">
                <a:ln>
                  <a:noFill/>
                </a:ln>
                <a:effectLst/>
                <a:uLnTx/>
                <a:uFillTx/>
                <a:latin typeface="+mj-lt"/>
                <a:ea typeface="+mn-ea"/>
                <a:cs typeface="Calibri"/>
              </a:rPr>
              <a:t>Diode and rectification effects were observed and attributed to </a:t>
            </a:r>
            <a:r>
              <a:rPr kumimoji="0" lang="en-US" altLang="ja-JP" b="0" i="0" u="none" strike="noStrike" kern="1200" cap="none" spc="0" normalizeH="0" baseline="0" noProof="0" dirty="0" err="1">
                <a:ln>
                  <a:noFill/>
                </a:ln>
                <a:effectLst/>
                <a:uLnTx/>
                <a:uFillTx/>
                <a:latin typeface="+mj-lt"/>
                <a:ea typeface="+mn-ea"/>
                <a:cs typeface="Calibri"/>
              </a:rPr>
              <a:t>pn</a:t>
            </a:r>
            <a:r>
              <a:rPr kumimoji="0" lang="en-US" altLang="ja-JP" b="0" i="0" u="none" strike="noStrike" kern="1200" cap="none" spc="0" normalizeH="0" baseline="0" noProof="0" dirty="0">
                <a:ln>
                  <a:noFill/>
                </a:ln>
                <a:effectLst/>
                <a:uLnTx/>
                <a:uFillTx/>
                <a:latin typeface="+mj-lt"/>
                <a:ea typeface="+mn-ea"/>
                <a:cs typeface="Calibri"/>
              </a:rPr>
              <a:t> junctions created from spatial inhomogeneities that break mirror symmetry on the surface.</a:t>
            </a:r>
          </a:p>
        </p:txBody>
      </p:sp>
      <p:sp>
        <p:nvSpPr>
          <p:cNvPr id="5" name="TextBox 4">
            <a:extLst>
              <a:ext uri="{FF2B5EF4-FFF2-40B4-BE49-F238E27FC236}">
                <a16:creationId xmlns:a16="http://schemas.microsoft.com/office/drawing/2014/main" id="{49B2BCC9-030F-8595-73CD-F119708DF463}"/>
              </a:ext>
            </a:extLst>
          </p:cNvPr>
          <p:cNvSpPr txBox="1"/>
          <p:nvPr/>
        </p:nvSpPr>
        <p:spPr>
          <a:xfrm>
            <a:off x="262630" y="5273759"/>
            <a:ext cx="4211673" cy="738664"/>
          </a:xfrm>
          <a:prstGeom prst="rect">
            <a:avLst/>
          </a:prstGeom>
          <a:noFill/>
        </p:spPr>
        <p:txBody>
          <a:bodyPr wrap="square" rtlCol="0">
            <a:spAutoFit/>
          </a:bodyP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US" sz="1050" b="0" i="0" u="none" strike="noStrike" kern="1200" cap="none" spc="0" normalizeH="0" baseline="0" noProof="0" dirty="0">
                <a:ln>
                  <a:noFill/>
                </a:ln>
                <a:solidFill>
                  <a:prstClr val="black"/>
                </a:solidFill>
                <a:effectLst/>
                <a:uLnTx/>
                <a:uFillTx/>
                <a:ea typeface="+mn-ea"/>
                <a:cs typeface="+mn-cs"/>
              </a:rPr>
              <a:t>(A) Illustration of metallic surface puddles forming out of the insulating bulk states of SmB</a:t>
            </a:r>
            <a:r>
              <a:rPr kumimoji="0" lang="en-US" sz="1050" b="0" i="0" u="none" strike="noStrike" kern="1200" cap="none" spc="0" normalizeH="0" baseline="-25000" noProof="0" dirty="0">
                <a:ln>
                  <a:noFill/>
                </a:ln>
                <a:solidFill>
                  <a:prstClr val="black"/>
                </a:solidFill>
                <a:effectLst/>
                <a:uLnTx/>
                <a:uFillTx/>
                <a:ea typeface="+mn-ea"/>
                <a:cs typeface="+mn-cs"/>
              </a:rPr>
              <a:t>6</a:t>
            </a:r>
            <a:r>
              <a:rPr kumimoji="0" lang="en-US" sz="1050" b="0" i="0" u="none" strike="noStrike" kern="1200" cap="none" spc="0" normalizeH="0" baseline="0" noProof="0" dirty="0">
                <a:ln>
                  <a:noFill/>
                </a:ln>
                <a:solidFill>
                  <a:prstClr val="black"/>
                </a:solidFill>
                <a:effectLst/>
                <a:uLnTx/>
                <a:uFillTx/>
                <a:ea typeface="+mn-ea"/>
                <a:cs typeface="+mn-cs"/>
              </a:rPr>
              <a:t>. (B) Rectification current measured by the two-contact method. A -20 dBm 6.5 MHz RF signal was applied to the sample through a third electrode.</a:t>
            </a:r>
          </a:p>
        </p:txBody>
      </p:sp>
      <p:pic>
        <p:nvPicPr>
          <p:cNvPr id="4" name="Picture 3" descr="Text&#10;&#10;AI-generated content may be incorrect.">
            <a:extLst>
              <a:ext uri="{FF2B5EF4-FFF2-40B4-BE49-F238E27FC236}">
                <a16:creationId xmlns:a16="http://schemas.microsoft.com/office/drawing/2014/main" id="{00A4DA5E-1235-A2C2-7221-1CC38E8F52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4224" y="891549"/>
            <a:ext cx="3243489" cy="1544519"/>
          </a:xfrm>
          <a:prstGeom prst="rect">
            <a:avLst/>
          </a:prstGeom>
        </p:spPr>
      </p:pic>
      <p:sp>
        <p:nvSpPr>
          <p:cNvPr id="6" name="Rectangle 5">
            <a:extLst>
              <a:ext uri="{FF2B5EF4-FFF2-40B4-BE49-F238E27FC236}">
                <a16:creationId xmlns:a16="http://schemas.microsoft.com/office/drawing/2014/main" id="{B43426AF-3880-06F4-A1F3-54FD66902957}"/>
              </a:ext>
            </a:extLst>
          </p:cNvPr>
          <p:cNvSpPr/>
          <p:nvPr/>
        </p:nvSpPr>
        <p:spPr>
          <a:xfrm>
            <a:off x="15191" y="-275855"/>
            <a:ext cx="241183" cy="19039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descr="Diagram, schematic&#10;&#10;AI-generated content may be incorrect.">
            <a:extLst>
              <a:ext uri="{FF2B5EF4-FFF2-40B4-BE49-F238E27FC236}">
                <a16:creationId xmlns:a16="http://schemas.microsoft.com/office/drawing/2014/main" id="{CF26A78E-D65F-7DC2-F8AB-E4EA1CBBD85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3068" y="2503782"/>
            <a:ext cx="3349609" cy="2747726"/>
          </a:xfrm>
          <a:prstGeom prst="rect">
            <a:avLst/>
          </a:prstGeom>
        </p:spPr>
      </p:pic>
      <p:pic>
        <p:nvPicPr>
          <p:cNvPr id="13" name="Picture 12">
            <a:extLst>
              <a:ext uri="{FF2B5EF4-FFF2-40B4-BE49-F238E27FC236}">
                <a16:creationId xmlns:a16="http://schemas.microsoft.com/office/drawing/2014/main" id="{F413D6BF-E501-B38E-42D8-E9AAC1989FE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83068" y="2503781"/>
            <a:ext cx="261703" cy="291899"/>
          </a:xfrm>
          <a:prstGeom prst="rect">
            <a:avLst/>
          </a:prstGeom>
        </p:spPr>
      </p:pic>
      <p:pic>
        <p:nvPicPr>
          <p:cNvPr id="26" name="Picture 25" descr="Logo&#10;&#10;AI-generated content may be incorrect.">
            <a:extLst>
              <a:ext uri="{FF2B5EF4-FFF2-40B4-BE49-F238E27FC236}">
                <a16:creationId xmlns:a16="http://schemas.microsoft.com/office/drawing/2014/main" id="{7F474AA3-14B3-D2AB-FC34-B8B5968BB9A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38789" y="6385851"/>
            <a:ext cx="514794" cy="484512"/>
          </a:xfrm>
          <a:prstGeom prst="rect">
            <a:avLst/>
          </a:prstGeom>
        </p:spPr>
      </p:pic>
      <p:pic>
        <p:nvPicPr>
          <p:cNvPr id="31" name="Picture 30" descr="Graphical user interface, text, application&#10;&#10;AI-generated content may be incorrect.">
            <a:extLst>
              <a:ext uri="{FF2B5EF4-FFF2-40B4-BE49-F238E27FC236}">
                <a16:creationId xmlns:a16="http://schemas.microsoft.com/office/drawing/2014/main" id="{4003D6F1-C964-09EA-46D2-7AC9BE3FD056}"/>
              </a:ext>
            </a:extLst>
          </p:cNvPr>
          <p:cNvPicPr>
            <a:picLocks noChangeAspect="1"/>
          </p:cNvPicPr>
          <p:nvPr/>
        </p:nvPicPr>
        <p:blipFill>
          <a:blip r:embed="rId7" cstate="print">
            <a:extLst>
              <a:ext uri="{28A0092B-C50C-407E-A947-70E740481C1C}">
                <a14:useLocalDpi xmlns:a14="http://schemas.microsoft.com/office/drawing/2010/main" val="0"/>
              </a:ext>
            </a:extLst>
          </a:blip>
          <a:srcRect l="2911" r="1"/>
          <a:stretch/>
        </p:blipFill>
        <p:spPr>
          <a:xfrm>
            <a:off x="8612067" y="6485648"/>
            <a:ext cx="1165514" cy="372352"/>
          </a:xfrm>
          <a:prstGeom prst="rect">
            <a:avLst/>
          </a:prstGeom>
        </p:spPr>
      </p:pic>
      <p:pic>
        <p:nvPicPr>
          <p:cNvPr id="33" name="Picture 32" descr="Logo, company name&#10;&#10;AI-generated content may be incorrect.">
            <a:extLst>
              <a:ext uri="{FF2B5EF4-FFF2-40B4-BE49-F238E27FC236}">
                <a16:creationId xmlns:a16="http://schemas.microsoft.com/office/drawing/2014/main" id="{F77C436B-E935-30C8-3210-BA3CF436B1D3}"/>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548539" y="6420358"/>
            <a:ext cx="1968572" cy="415498"/>
          </a:xfrm>
          <a:prstGeom prst="rect">
            <a:avLst/>
          </a:prstGeom>
        </p:spPr>
      </p:pic>
      <p:sp>
        <p:nvSpPr>
          <p:cNvPr id="2" name="TextBox 1">
            <a:extLst>
              <a:ext uri="{FF2B5EF4-FFF2-40B4-BE49-F238E27FC236}">
                <a16:creationId xmlns:a16="http://schemas.microsoft.com/office/drawing/2014/main" id="{8461F3D8-D321-AA25-AE03-8FAA3D972397}"/>
              </a:ext>
            </a:extLst>
          </p:cNvPr>
          <p:cNvSpPr txBox="1"/>
          <p:nvPr/>
        </p:nvSpPr>
        <p:spPr>
          <a:xfrm>
            <a:off x="-33196" y="6100756"/>
            <a:ext cx="4448385" cy="266761"/>
          </a:xfrm>
          <a:prstGeom prst="rect">
            <a:avLst/>
          </a:prstGeom>
          <a:noFill/>
        </p:spPr>
        <p:txBody>
          <a:bodyPr wrap="square" rtlCol="0">
            <a:noAutofit/>
          </a:bodyPr>
          <a:lstStyle/>
          <a:p>
            <a:r>
              <a:rPr lang="en-US" sz="1050" dirty="0"/>
              <a:t>Work was performed, in part, at the Center for Integrated Nanotechnologies.</a:t>
            </a:r>
          </a:p>
        </p:txBody>
      </p:sp>
      <p:pic>
        <p:nvPicPr>
          <p:cNvPr id="9" name="Picture 8" descr="Logo&#10;&#10;AI-generated content may be incorrect.">
            <a:extLst>
              <a:ext uri="{FF2B5EF4-FFF2-40B4-BE49-F238E27FC236}">
                <a16:creationId xmlns:a16="http://schemas.microsoft.com/office/drawing/2014/main" id="{20780126-0B51-6908-D481-5C86504B2F5A}"/>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534743" y="6347211"/>
            <a:ext cx="486578" cy="486136"/>
          </a:xfrm>
          <a:prstGeom prst="rect">
            <a:avLst/>
          </a:prstGeom>
        </p:spPr>
      </p:pic>
      <p:pic>
        <p:nvPicPr>
          <p:cNvPr id="10" name="Picture 9" descr="A picture containing text&#10;&#10;AI-generated content may be incorrect.">
            <a:extLst>
              <a:ext uri="{FF2B5EF4-FFF2-40B4-BE49-F238E27FC236}">
                <a16:creationId xmlns:a16="http://schemas.microsoft.com/office/drawing/2014/main" id="{A966707D-3A0F-76DC-A850-CEA8BFFDA46D}"/>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584776" y="6438075"/>
            <a:ext cx="1689029" cy="332415"/>
          </a:xfrm>
          <a:prstGeom prst="rect">
            <a:avLst/>
          </a:prstGeom>
        </p:spPr>
      </p:pic>
      <p:sp>
        <p:nvSpPr>
          <p:cNvPr id="12" name="Rectangle 35">
            <a:extLst>
              <a:ext uri="{FF2B5EF4-FFF2-40B4-BE49-F238E27FC236}">
                <a16:creationId xmlns:a16="http://schemas.microsoft.com/office/drawing/2014/main" id="{2EAD8CF0-F77E-4AE5-8C95-685DBD5C366A}"/>
              </a:ext>
            </a:extLst>
          </p:cNvPr>
          <p:cNvSpPr>
            <a:spLocks noChangeArrowheads="1"/>
          </p:cNvSpPr>
          <p:nvPr/>
        </p:nvSpPr>
        <p:spPr bwMode="auto">
          <a:xfrm>
            <a:off x="4845984" y="935767"/>
            <a:ext cx="6878972" cy="145608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noAutofit/>
          </a:bodyPr>
          <a:lstStyle/>
          <a:p>
            <a:pPr marL="0" marR="0" lvl="0" indent="0" algn="l" defTabSz="914400" rtl="0" eaLnBrk="1" fontAlgn="base" latinLnBrk="0" hangingPunct="1">
              <a:lnSpc>
                <a:spcPct val="100000"/>
              </a:lnSpc>
              <a:spcBef>
                <a:spcPct val="0"/>
              </a:spcBef>
              <a:spcAft>
                <a:spcPts val="300"/>
              </a:spcAft>
              <a:buClrTx/>
              <a:buSzTx/>
              <a:buFontTx/>
              <a:buNone/>
              <a:tabLst/>
              <a:defRPr/>
            </a:pPr>
            <a:r>
              <a:rPr kumimoji="0" lang="en-US" sz="2400" b="1" i="0" u="none" strike="noStrike" kern="1200" cap="none" spc="0" normalizeH="0" baseline="0" noProof="0" dirty="0">
                <a:ln>
                  <a:noFill/>
                </a:ln>
                <a:effectLst/>
                <a:uLnTx/>
                <a:uFillTx/>
                <a:latin typeface="+mj-lt"/>
                <a:ea typeface="Calibri" pitchFamily="34" charset="0"/>
                <a:cs typeface="Calibri"/>
              </a:rPr>
              <a:t>Scientific Achievement</a:t>
            </a:r>
          </a:p>
          <a:p>
            <a:pPr marL="114300" marR="0" lvl="0" indent="0" algn="l" defTabSz="914400" rtl="0" eaLnBrk="1" fontAlgn="base" latinLnBrk="0" hangingPunct="1">
              <a:lnSpc>
                <a:spcPct val="100000"/>
              </a:lnSpc>
              <a:spcBef>
                <a:spcPct val="0"/>
              </a:spcBef>
              <a:spcAft>
                <a:spcPts val="600"/>
              </a:spcAft>
              <a:buClrTx/>
              <a:buSzTx/>
              <a:buFontTx/>
              <a:buNone/>
              <a:tabLst/>
              <a:defRPr/>
            </a:pPr>
            <a:r>
              <a:rPr kumimoji="0" lang="en-US" sz="2200" b="0" i="0" u="none" strike="noStrike" kern="1200" cap="none" spc="0" normalizeH="0" baseline="0" noProof="0" dirty="0">
                <a:ln>
                  <a:noFill/>
                </a:ln>
                <a:effectLst/>
                <a:uLnTx/>
                <a:uFillTx/>
                <a:latin typeface="+mj-lt"/>
                <a:ea typeface="+mn-ea"/>
                <a:cs typeface="+mn-cs"/>
              </a:rPr>
              <a:t>Rectification effects (conversion rf modulation into dc currents) are</a:t>
            </a:r>
            <a:r>
              <a:rPr lang="en-US" sz="2200" dirty="0">
                <a:latin typeface="+mj-lt"/>
              </a:rPr>
              <a:t> realized on the surface of SmB</a:t>
            </a:r>
            <a:r>
              <a:rPr lang="en-US" sz="2200" baseline="-25000" dirty="0">
                <a:latin typeface="+mj-lt"/>
              </a:rPr>
              <a:t>6</a:t>
            </a:r>
            <a:r>
              <a:rPr lang="en-US" sz="2200" dirty="0">
                <a:latin typeface="+mj-lt"/>
              </a:rPr>
              <a:t>, a topological Kondo insulator. </a:t>
            </a:r>
          </a:p>
        </p:txBody>
      </p:sp>
      <p:pic>
        <p:nvPicPr>
          <p:cNvPr id="15" name="Picture 14" descr="Logo&#10;&#10;AI-generated content may be incorrect.">
            <a:extLst>
              <a:ext uri="{FF2B5EF4-FFF2-40B4-BE49-F238E27FC236}">
                <a16:creationId xmlns:a16="http://schemas.microsoft.com/office/drawing/2014/main" id="{1F0BB59E-E1AC-D981-2259-D59F5C614EA9}"/>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5368761" y="6385851"/>
            <a:ext cx="475072" cy="470611"/>
          </a:xfrm>
          <a:prstGeom prst="rect">
            <a:avLst/>
          </a:prstGeom>
        </p:spPr>
      </p:pic>
    </p:spTree>
    <p:extLst>
      <p:ext uri="{BB962C8B-B14F-4D97-AF65-F5344CB8AC3E}">
        <p14:creationId xmlns:p14="http://schemas.microsoft.com/office/powerpoint/2010/main" val="285146616"/>
      </p:ext>
    </p:extLst>
  </p:cSld>
  <p:clrMapOvr>
    <a:masterClrMapping/>
  </p:clrMapOvr>
</p:sld>
</file>

<file path=ppt/theme/theme1.xml><?xml version="1.0" encoding="utf-8"?>
<a:theme xmlns:a="http://schemas.openxmlformats.org/drawingml/2006/main" name="Office Theme">
  <a:themeElements>
    <a:clrScheme name="New Science">
      <a:dk1>
        <a:sysClr val="windowText" lastClr="000000"/>
      </a:dk1>
      <a:lt1>
        <a:sysClr val="window" lastClr="FFFFFF"/>
      </a:lt1>
      <a:dk2>
        <a:srgbClr val="44546A"/>
      </a:dk2>
      <a:lt2>
        <a:srgbClr val="E7E6E6"/>
      </a:lt2>
      <a:accent1>
        <a:srgbClr val="10436A"/>
      </a:accent1>
      <a:accent2>
        <a:srgbClr val="92DCE5"/>
      </a:accent2>
      <a:accent3>
        <a:srgbClr val="D64933"/>
      </a:accent3>
      <a:accent4>
        <a:srgbClr val="7C7C7C"/>
      </a:accent4>
      <a:accent5>
        <a:srgbClr val="EFCB68"/>
      </a:accent5>
      <a:accent6>
        <a:srgbClr val="70AD47"/>
      </a:accent6>
      <a:hlink>
        <a:srgbClr val="0563C1"/>
      </a:hlink>
      <a:folHlink>
        <a:srgbClr val="954F72"/>
      </a:folHlink>
    </a:clrScheme>
    <a:fontScheme name="SC new">
      <a:majorFont>
        <a:latin typeface="AvenirNext LT Pro Bold"/>
        <a:ea typeface=""/>
        <a:cs typeface=""/>
      </a:majorFont>
      <a:minorFont>
        <a:latin typeface="AvenirNext LT Pro Regular"/>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SC PowerPoint base template for staff.potx" id="{4612F961-56E9-4EB7-9A44-11671DE64C64}" vid="{D4CA479C-CAD5-4C1B-93CE-2627735869D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0BF6F177D6D67458FBB47B7752A5A77" ma:contentTypeVersion="5" ma:contentTypeDescription="Create a new document." ma:contentTypeScope="" ma:versionID="6114797fb1e0b26f3a9ae5c11e74391e">
  <xsd:schema xmlns:xsd="http://www.w3.org/2001/XMLSchema" xmlns:xs="http://www.w3.org/2001/XMLSchema" xmlns:p="http://schemas.microsoft.com/office/2006/metadata/properties" xmlns:ns2="d3abd939-9d94-49d1-925a-c93fb1ff4b6e" xmlns:ns3="bc761791-33a0-47b7-8145-9d3c2515a3a0" targetNamespace="http://schemas.microsoft.com/office/2006/metadata/properties" ma:root="true" ma:fieldsID="726faa9c30645863ec38f8cdf7f10856" ns2:_="" ns3:_="">
    <xsd:import namespace="d3abd939-9d94-49d1-925a-c93fb1ff4b6e"/>
    <xsd:import namespace="bc761791-33a0-47b7-8145-9d3c2515a3a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abd939-9d94-49d1-925a-c93fb1ff4b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c761791-33a0-47b7-8145-9d3c2515a3a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8521C20-9E33-48A5-B56C-6DBE0ADA37F3}">
  <ds:schemaRefs>
    <ds:schemaRef ds:uri="http://schemas.microsoft.com/sharepoint/v3/contenttype/forms"/>
  </ds:schemaRefs>
</ds:datastoreItem>
</file>

<file path=customXml/itemProps2.xml><?xml version="1.0" encoding="utf-8"?>
<ds:datastoreItem xmlns:ds="http://schemas.openxmlformats.org/officeDocument/2006/customXml" ds:itemID="{8779A9CC-1221-4480-B719-A3FDECFA9433}">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d3abd939-9d94-49d1-925a-c93fb1ff4b6e"/>
    <ds:schemaRef ds:uri="http://purl.org/dc/elements/1.1/"/>
    <ds:schemaRef ds:uri="http://schemas.microsoft.com/office/2006/metadata/properties"/>
    <ds:schemaRef ds:uri="bc761791-33a0-47b7-8145-9d3c2515a3a0"/>
    <ds:schemaRef ds:uri="http://www.w3.org/XML/1998/namespace"/>
  </ds:schemaRefs>
</ds:datastoreItem>
</file>

<file path=customXml/itemProps3.xml><?xml version="1.0" encoding="utf-8"?>
<ds:datastoreItem xmlns:ds="http://schemas.openxmlformats.org/officeDocument/2006/customXml" ds:itemID="{1F8BD266-3FB6-4E09-B402-9D62A4AD8DD3}">
  <ds:schemaRefs>
    <ds:schemaRef ds:uri="bc761791-33a0-47b7-8145-9d3c2515a3a0"/>
    <ds:schemaRef ds:uri="d3abd939-9d94-49d1-925a-c93fb1ff4b6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403</TotalTime>
  <Words>835</Words>
  <Application>Microsoft Office PowerPoint</Application>
  <PresentationFormat>Widescreen</PresentationFormat>
  <Paragraphs>23</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Arial Black</vt:lpstr>
      <vt:lpstr>Avenir Next LT Pro</vt:lpstr>
      <vt:lpstr>AvenirNext LT Pro Bold</vt:lpstr>
      <vt:lpstr>AvenirNext LT Pro Regular</vt:lpstr>
      <vt:lpstr>Calibri</vt:lpstr>
      <vt:lpstr>Wingdings</vt:lpstr>
      <vt:lpstr>Office Theme</vt:lpstr>
      <vt:lpstr>Realizing a Topological Diode Effect on the Surface  of a Topological Kondo Insulator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Houston, Karyn (EXT)</dc:creator>
  <cp:lastModifiedBy>Baker, Stacy Leigh</cp:lastModifiedBy>
  <cp:revision>6</cp:revision>
  <dcterms:created xsi:type="dcterms:W3CDTF">2023-07-20T14:08:23Z</dcterms:created>
  <dcterms:modified xsi:type="dcterms:W3CDTF">2025-04-22T18:15:10Z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0x010100D0BF6F177D6D67458FBB47B7752A5A77</vt:lpwstr>
  </property>
  <property fmtid="{D5CDD505-2E9C-101B-9397-08002B2CF9AE}" pid="3" name="MediaServiceImageTags">
    <vt:lpwstr/>
  </property>
  <property fmtid="{D5CDD505-2E9C-101B-9397-08002B2CF9AE}" pid="4" name="ComplianceAssetId">
    <vt:lpwstr/>
  </property>
  <property fmtid="{D5CDD505-2E9C-101B-9397-08002B2CF9AE}" pid="5" name="_ExtendedDescription">
    <vt:lpwstr/>
  </property>
  <property fmtid="{D5CDD505-2E9C-101B-9397-08002B2CF9AE}" pid="6" name="_activity">
    <vt:lpwstr>{"FileActivityType":"9","FileActivityTimeStamp":"2023-08-30T15:28:56.170Z","FileActivityUsersOnPage":[{"DisplayName":"Houston, Karyn (EXT)","Id":"karyn.houston@science.doe.gov"},{"DisplayName":"Klausing, Kathleen","Id":"kathleen.klausing@science.doe.gov"}],"FileActivityNavigationId":null}</vt:lpwstr>
  </property>
  <property fmtid="{D5CDD505-2E9C-101B-9397-08002B2CF9AE}" pid="7" name="TriggerFlowInfo">
    <vt:lpwstr/>
  </property>
</Properties>
</file>