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C45"/>
    <a:srgbClr val="10436A"/>
    <a:srgbClr val="333333"/>
    <a:srgbClr val="555555"/>
    <a:srgbClr val="3B5458"/>
    <a:srgbClr val="541D14"/>
    <a:srgbClr val="072815"/>
    <a:srgbClr val="0D212F"/>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90"/>
    <p:restoredTop sz="81029" autoAdjust="0"/>
  </p:normalViewPr>
  <p:slideViewPr>
    <p:cSldViewPr snapToGrid="0">
      <p:cViewPr varScale="1">
        <p:scale>
          <a:sx n="125" d="100"/>
          <a:sy n="125" d="100"/>
        </p:scale>
        <p:origin x="1452" y="90"/>
      </p:cViewPr>
      <p:guideLst/>
    </p:cSldViewPr>
  </p:slideViewPr>
  <p:notesTextViewPr>
    <p:cViewPr>
      <p:scale>
        <a:sx n="100" d="100"/>
        <a:sy n="100" d="100"/>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10/14/2024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p>
          <a:p>
            <a:pPr marL="0" marR="0" lvl="0" indent="0" algn="l" defTabSz="922264" rtl="0" eaLnBrk="1" fontAlgn="auto" latinLnBrk="0" hangingPunct="1">
              <a:lnSpc>
                <a:spcPct val="100000"/>
              </a:lnSpc>
              <a:spcBef>
                <a:spcPts val="0"/>
              </a:spcBef>
              <a:spcAft>
                <a:spcPts val="0"/>
              </a:spcAft>
              <a:buClrTx/>
              <a:buSzTx/>
              <a:buFontTx/>
              <a:buNone/>
              <a:tabLst/>
              <a:defRPr/>
            </a:pPr>
            <a:r>
              <a:rPr lang="en-US" dirty="0"/>
              <a:t>Thermal conductivity is a powerful transport probe of a superconducting state. The superconducting condensate does not carry heat current; only normal quasiparticles participate in electronic (charge) thermal transport. As a result, thermal conductivity is exquisitely sensitive to the structure of the superconducting energy gap. It can easily differentiate between a conventional superconductor with a fully gapped Fermi surface (FS) with exponential dependence of thermal conductivity on temperature, and an unconventional superconductor with nodes (zeros) in the superconducting gap, which leads to a power-law temperature dependence. In this manner, CeCoIn5 was quickly identified as an unconventional superconductor with lines of nodes (similar to high- 𝑇𝑐 </a:t>
            </a:r>
            <a:r>
              <a:rPr lang="en-US" dirty="0" err="1"/>
              <a:t>cuprates</a:t>
            </a:r>
            <a:r>
              <a:rPr lang="en-US" dirty="0"/>
              <a:t>) upon the discovery of superconductivity in this compound.</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grateful to Ilya </a:t>
            </a:r>
            <a:r>
              <a:rPr lang="en-US" dirty="0" err="1"/>
              <a:t>Vekhter</a:t>
            </a:r>
            <a:r>
              <a:rPr lang="en-US" dirty="0"/>
              <a:t> and Anton Vorontsov for numerous stimulating discussions. Theoretical work (S. Z. L.) was supported by DOE via LDRD program at LANL and in part, by the Center for Integrated Nanotechnologies, an Office of Science User Facility operated for the U.S. DOE Office of Science, under user proposals No. 2018BU0010 and No. 2018BU0083. Experimental work was conducted under the auspices of the U.S. Department of Energy, Office of Science, Basic Energy Sciences, Materials Sciences and Engineering Division.</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10/14/2024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10/14/2024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D989EA-5D6B-BF8F-D48B-0428205B9774}"/>
              </a:ext>
            </a:extLst>
          </p:cNvPr>
          <p:cNvSpPr/>
          <p:nvPr/>
        </p:nvSpPr>
        <p:spPr>
          <a:xfrm>
            <a:off x="4181475" y="6308056"/>
            <a:ext cx="5466824"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9E5A144-7E9E-487C-8E31-0FE4415AA73E}"/>
              </a:ext>
            </a:extLst>
          </p:cNvPr>
          <p:cNvSpPr txBox="1"/>
          <p:nvPr/>
        </p:nvSpPr>
        <p:spPr>
          <a:xfrm>
            <a:off x="6217861" y="1742402"/>
            <a:ext cx="5823423" cy="1015663"/>
          </a:xfrm>
          <a:prstGeom prst="rect">
            <a:avLst/>
          </a:prstGeom>
          <a:noFill/>
        </p:spPr>
        <p:txBody>
          <a:bodyPr wrap="square" rtlCol="0">
            <a:spAutoFit/>
          </a:bodyPr>
          <a:lstStyle/>
          <a:p>
            <a:r>
              <a:rPr lang="en-US" altLang="ja-JP" sz="2400" b="1" dirty="0">
                <a:latin typeface="+mj-lt"/>
                <a:ea typeface="Calibri" pitchFamily="34" charset="0"/>
                <a:cs typeface="Calibri"/>
              </a:rPr>
              <a:t>Significance and Impact</a:t>
            </a:r>
          </a:p>
          <a:p>
            <a:r>
              <a:rPr lang="en-US" dirty="0">
                <a:latin typeface="+mj-lt"/>
              </a:rPr>
              <a:t>Novel identification of the normal Fermi surface within a superconductor.</a:t>
            </a:r>
          </a:p>
        </p:txBody>
      </p:sp>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37478" y="1"/>
            <a:ext cx="11317044" cy="730264"/>
          </a:xfrm>
        </p:spPr>
        <p:txBody>
          <a:bodyPr>
            <a:normAutofit/>
          </a:bodyPr>
          <a:lstStyle/>
          <a:p>
            <a:pPr algn="ctr"/>
            <a:r>
              <a:rPr lang="en-US" sz="2800" dirty="0"/>
              <a:t>Revealing Normal Fermi Surface In Superconductors</a:t>
            </a:r>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60439" y="732144"/>
            <a:ext cx="10876369"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sz="2400" b="1" dirty="0">
                <a:latin typeface="+mj-lt"/>
                <a:ea typeface="Calibri" pitchFamily="34" charset="0"/>
                <a:cs typeface="Calibri"/>
              </a:rPr>
              <a:t>Scientific Achievement</a:t>
            </a:r>
          </a:p>
          <a:p>
            <a:r>
              <a:rPr lang="en-US" dirty="0">
                <a:effectLst/>
                <a:latin typeface="Calibri" panose="020F0502020204030204" pitchFamily="34" charset="0"/>
                <a:ea typeface="Times New Roman" panose="02020603050405020304" pitchFamily="18" charset="0"/>
              </a:rPr>
              <a:t>Identification of uncondensed Landau quasiparticles inside the superconducting phase through the quantum oscillation in thermal conductivity. </a:t>
            </a:r>
          </a:p>
        </p:txBody>
      </p:sp>
      <p:sp>
        <p:nvSpPr>
          <p:cNvPr id="6" name="TextBox 5">
            <a:extLst>
              <a:ext uri="{FF2B5EF4-FFF2-40B4-BE49-F238E27FC236}">
                <a16:creationId xmlns:a16="http://schemas.microsoft.com/office/drawing/2014/main" id="{5B5AB4DC-C268-4277-A54D-5E68D1711C3C}"/>
              </a:ext>
            </a:extLst>
          </p:cNvPr>
          <p:cNvSpPr txBox="1"/>
          <p:nvPr/>
        </p:nvSpPr>
        <p:spPr>
          <a:xfrm>
            <a:off x="6217861" y="2901784"/>
            <a:ext cx="5823423" cy="2685351"/>
          </a:xfrm>
          <a:prstGeom prst="rect">
            <a:avLst/>
          </a:prstGeom>
          <a:noFill/>
        </p:spPr>
        <p:txBody>
          <a:bodyPr wrap="square" rtlCol="0">
            <a:spAutoFit/>
          </a:bodyPr>
          <a:lstStyle/>
          <a:p>
            <a:pPr>
              <a:spcAft>
                <a:spcPts val="100"/>
              </a:spcAft>
            </a:pPr>
            <a:r>
              <a:rPr lang="en-US" altLang="ja-JP" sz="2200" b="1" dirty="0">
                <a:latin typeface="+mj-lt"/>
                <a:ea typeface="Calibri" pitchFamily="34" charset="0"/>
                <a:cs typeface="Calibri"/>
              </a:rPr>
              <a:t>Research Details</a:t>
            </a:r>
          </a:p>
          <a:p>
            <a:pPr marL="137160" lvl="1" indent="-137160" fontAlgn="base">
              <a:spcAft>
                <a:spcPts val="100"/>
              </a:spcAft>
              <a:buFont typeface="Arial" panose="020B0604020202020204" pitchFamily="34" charset="0"/>
              <a:buChar char="•"/>
            </a:pPr>
            <a:r>
              <a:rPr lang="en-US" dirty="0">
                <a:effectLst/>
                <a:latin typeface="Calibri" panose="020F0502020204030204" pitchFamily="34" charset="0"/>
                <a:ea typeface="Times New Roman" panose="02020603050405020304" pitchFamily="18" charset="0"/>
              </a:rPr>
              <a:t>Distinct resonance in thermal conductivity when a magnetic field is applied at specific angles.</a:t>
            </a:r>
          </a:p>
          <a:p>
            <a:pPr marL="137160" lvl="1" indent="-137160" fontAlgn="base">
              <a:spcAft>
                <a:spcPts val="100"/>
              </a:spcAft>
              <a:buFont typeface="Arial" panose="020B0604020202020204" pitchFamily="34" charset="0"/>
              <a:buChar char="•"/>
            </a:pPr>
            <a:r>
              <a:rPr lang="en-US" dirty="0">
                <a:latin typeface="Calibri" panose="020F0502020204030204" pitchFamily="34" charset="0"/>
                <a:ea typeface="Times New Roman" panose="02020603050405020304" pitchFamily="18" charset="0"/>
              </a:rPr>
              <a:t>O</a:t>
            </a:r>
            <a:r>
              <a:rPr lang="en-US" dirty="0">
                <a:effectLst/>
                <a:latin typeface="Calibri" panose="020F0502020204030204" pitchFamily="34" charset="0"/>
                <a:ea typeface="Times New Roman" panose="02020603050405020304" pitchFamily="18" charset="0"/>
              </a:rPr>
              <a:t>bserved resonances are attributed to the emergence of uncondensed Landau quasiparticles in the superconducting state.</a:t>
            </a:r>
          </a:p>
          <a:p>
            <a:pPr marL="137160" lvl="1" indent="-137160" fontAlgn="base">
              <a:spcAft>
                <a:spcPts val="100"/>
              </a:spcAft>
              <a:buFont typeface="Arial" panose="020B0604020202020204" pitchFamily="34" charset="0"/>
              <a:buChar char="•"/>
            </a:pPr>
            <a:r>
              <a:rPr lang="en-US" dirty="0">
                <a:effectLst/>
                <a:latin typeface="Calibri" panose="020F0502020204030204" pitchFamily="34" charset="0"/>
                <a:ea typeface="Times New Roman" panose="02020603050405020304" pitchFamily="18" charset="0"/>
              </a:rPr>
              <a:t>Theory calculations reveal several sharp peaks in the density of states as the magnetic field's direction is varied, consistent with the experiment.</a:t>
            </a:r>
          </a:p>
        </p:txBody>
      </p:sp>
      <p:sp>
        <p:nvSpPr>
          <p:cNvPr id="23" name="Rectangle 22">
            <a:extLst>
              <a:ext uri="{FF2B5EF4-FFF2-40B4-BE49-F238E27FC236}">
                <a16:creationId xmlns:a16="http://schemas.microsoft.com/office/drawing/2014/main" id="{61E319B0-40C1-4006-BDAD-053C6FD8ABA8}"/>
              </a:ext>
            </a:extLst>
          </p:cNvPr>
          <p:cNvSpPr/>
          <p:nvPr/>
        </p:nvSpPr>
        <p:spPr>
          <a:xfrm>
            <a:off x="6217861" y="5654762"/>
            <a:ext cx="5669981" cy="536589"/>
          </a:xfrm>
          <a:prstGeom prst="rect">
            <a:avLst/>
          </a:prstGeom>
          <a:noFill/>
        </p:spPr>
        <p:txBody>
          <a:bodyPr wrap="square">
            <a:noAutofit/>
          </a:bodyPr>
          <a:lstStyle/>
          <a:p>
            <a:pPr fontAlgn="auto">
              <a:spcBef>
                <a:spcPts val="600"/>
              </a:spcBef>
              <a:spcAft>
                <a:spcPts val="0"/>
              </a:spcAft>
            </a:pPr>
            <a:r>
              <a:rPr lang="en-US" sz="1100" dirty="0">
                <a:cs typeface="Arial" panose="020B0604020202020204" pitchFamily="34" charset="0"/>
              </a:rPr>
              <a:t>Lee, S.; Kim, D. Y.; Rosa, P. F. S.; Bauer, E. D.; Ronning, F.; Thompson, J. D.; Lin, S.-Z.; </a:t>
            </a:r>
            <a:r>
              <a:rPr lang="en-US" sz="1100" dirty="0" err="1">
                <a:cs typeface="Arial" panose="020B0604020202020204" pitchFamily="34" charset="0"/>
              </a:rPr>
              <a:t>Movshovich</a:t>
            </a:r>
            <a:r>
              <a:rPr lang="en-US" sz="1100" dirty="0">
                <a:cs typeface="Arial" panose="020B0604020202020204" pitchFamily="34" charset="0"/>
              </a:rPr>
              <a:t>, R. Normal Fermi Surface in the Nodal Superconductor. </a:t>
            </a:r>
            <a:r>
              <a:rPr lang="en-US" sz="1100" i="1" dirty="0">
                <a:cs typeface="Arial" panose="020B0604020202020204" pitchFamily="34" charset="0"/>
              </a:rPr>
              <a:t>Physical Review Letters </a:t>
            </a:r>
            <a:r>
              <a:rPr lang="en-US" sz="1100" dirty="0">
                <a:cs typeface="Arial" panose="020B0604020202020204" pitchFamily="34" charset="0"/>
              </a:rPr>
              <a:t>2024, 132 (23). DOI:10.1103/physrevlett.132.236002. </a:t>
            </a:r>
          </a:p>
        </p:txBody>
      </p:sp>
      <p:sp>
        <p:nvSpPr>
          <p:cNvPr id="25" name="TextBox 24">
            <a:extLst>
              <a:ext uri="{FF2B5EF4-FFF2-40B4-BE49-F238E27FC236}">
                <a16:creationId xmlns:a16="http://schemas.microsoft.com/office/drawing/2014/main" id="{C305734B-C473-4428-A1A0-2D2513B567F5}"/>
              </a:ext>
            </a:extLst>
          </p:cNvPr>
          <p:cNvSpPr txBox="1"/>
          <p:nvPr/>
        </p:nvSpPr>
        <p:spPr>
          <a:xfrm>
            <a:off x="150716" y="5441006"/>
            <a:ext cx="5903113" cy="292259"/>
          </a:xfrm>
          <a:prstGeom prst="rect">
            <a:avLst/>
          </a:prstGeom>
          <a:noFill/>
        </p:spPr>
        <p:txBody>
          <a:bodyPr wrap="square" rtlCol="0">
            <a:spAutoFit/>
          </a:bodyPr>
          <a:lstStyle/>
          <a:p>
            <a:pPr marL="0" marR="0">
              <a:lnSpc>
                <a:spcPct val="115000"/>
              </a:lnSpc>
              <a:spcBef>
                <a:spcPts val="0"/>
              </a:spcBef>
              <a:spcAft>
                <a:spcPts val="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Quantum oscillation in superconducting state.</a:t>
            </a:r>
          </a:p>
        </p:txBody>
      </p:sp>
      <p:pic>
        <p:nvPicPr>
          <p:cNvPr id="10" name="Picture 9">
            <a:extLst>
              <a:ext uri="{FF2B5EF4-FFF2-40B4-BE49-F238E27FC236}">
                <a16:creationId xmlns:a16="http://schemas.microsoft.com/office/drawing/2014/main" id="{BDAA81CE-9F8C-D763-C1C1-C055CEB817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23809" y="6318504"/>
            <a:ext cx="567442" cy="566928"/>
          </a:xfrm>
          <a:prstGeom prst="rect">
            <a:avLst/>
          </a:prstGeom>
        </p:spPr>
      </p:pic>
      <p:pic>
        <p:nvPicPr>
          <p:cNvPr id="4" name="Picture 3">
            <a:extLst>
              <a:ext uri="{FF2B5EF4-FFF2-40B4-BE49-F238E27FC236}">
                <a16:creationId xmlns:a16="http://schemas.microsoft.com/office/drawing/2014/main" id="{11E6D5B3-2B1B-6750-EB51-FAA12C06F7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7856" y="6415869"/>
            <a:ext cx="2103132" cy="411280"/>
          </a:xfrm>
          <a:prstGeom prst="rect">
            <a:avLst/>
          </a:prstGeom>
        </p:spPr>
      </p:pic>
      <p:sp>
        <p:nvSpPr>
          <p:cNvPr id="14" name="TextBox 13">
            <a:extLst>
              <a:ext uri="{FF2B5EF4-FFF2-40B4-BE49-F238E27FC236}">
                <a16:creationId xmlns:a16="http://schemas.microsoft.com/office/drawing/2014/main" id="{9043A69C-1F80-2C93-0A0F-766EA4AABD9C}"/>
              </a:ext>
            </a:extLst>
          </p:cNvPr>
          <p:cNvSpPr txBox="1"/>
          <p:nvPr/>
        </p:nvSpPr>
        <p:spPr>
          <a:xfrm>
            <a:off x="150716" y="6035222"/>
            <a:ext cx="5903113" cy="292259"/>
          </a:xfrm>
          <a:prstGeom prst="rect">
            <a:avLst/>
          </a:prstGeom>
          <a:noFill/>
        </p:spPr>
        <p:txBody>
          <a:bodyPr wrap="square" rtlCol="0">
            <a:spAutoFit/>
          </a:bodyPr>
          <a:lstStyle/>
          <a:p>
            <a:pPr marL="0" marR="0">
              <a:lnSpc>
                <a:spcPct val="115000"/>
              </a:lnSpc>
              <a:spcBef>
                <a:spcPts val="0"/>
              </a:spcBef>
              <a:spcAft>
                <a:spcPts val="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Work was performed, in part, at the Center for Integrated Nanotechnologies.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62999ED9-B307-E590-3573-08137B49734F}"/>
              </a:ext>
            </a:extLst>
          </p:cNvPr>
          <p:cNvPicPr>
            <a:picLocks noChangeAspect="1"/>
          </p:cNvPicPr>
          <p:nvPr/>
        </p:nvPicPr>
        <p:blipFill rotWithShape="1">
          <a:blip r:embed="rId5"/>
          <a:srcRect l="3346" r="4745"/>
          <a:stretch/>
        </p:blipFill>
        <p:spPr>
          <a:xfrm>
            <a:off x="303117" y="2031089"/>
            <a:ext cx="5579524" cy="3288103"/>
          </a:xfrm>
          <a:prstGeom prst="rect">
            <a:avLst/>
          </a:prstGeom>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2.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customXml/itemProps3.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1936</TotalTime>
  <Words>434</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Office Theme</vt:lpstr>
      <vt:lpstr>Revealing Normal Fermi Surface In Superconductors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10</cp:revision>
  <dcterms:created xsi:type="dcterms:W3CDTF">2023-07-20T14:08:23Z</dcterms:created>
  <dcterms:modified xsi:type="dcterms:W3CDTF">2024-10-14T21:00:03Z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