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6"/>
  </p:notesMasterIdLst>
  <p:sldIdLst>
    <p:sldId id="194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41E1A0C-325D-2718-028C-2EF09A114F58}" name="Church, Michael (CONTR)" initials="C(" userId="S::michael.church@science.doe.gov::479f6357-057b-45eb-85ae-b0563a2bd212" providerId="AD"/>
  <p188:author id="{246F786B-FCDF-1919-4FE6-B6E91F74E9A6}" name="Houston, Karyn (EXT)" initials="HK(" userId="S::Karyn.Houston@science.doe.gov::9349e374-4c09-49c7-a2cb-2b4b72d75c3e" providerId="AD"/>
  <p188:author id="{233E85B2-6FE5-A7D4-E8C7-2EC7C2B7CC00}" name="Kinney, Adam" initials="RK" userId="S::Adam.Kinney@science.doe.gov::997506a0-0f54-4d76-990e-b5a50ed5f116" providerId="AD"/>
  <p188:author id="{C034EADE-F057-9E0E-4987-90EC67665423}" name="Michael Church" initials="MC" userId="S::Michael.Church@science.doe.gov::479f6357-057b-45eb-85ae-b0563a2bd212" providerId="AD"/>
  <p188:author id="{1E31F5E1-970A-03C2-A400-64CD0F4F79B1}" name="Mikhail Zhernenkov" initials="MZ" userId="S::Mikhail.Zhernenkov@science.doe.gov::7c953c3a-5f07-4f77-b7f7-b5dbf125bb71" providerId="AD"/>
  <p188:author id="{B2412FF7-AAA0-3732-506D-2D78470574D9}" name="Keavney, Dava" initials="KD" userId="S::Dava.Keavney@science.doe.gov::36a3175f-9503-446e-879c-6ad2048a5c6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2C45"/>
    <a:srgbClr val="10436A"/>
    <a:srgbClr val="333333"/>
    <a:srgbClr val="555555"/>
    <a:srgbClr val="3B5458"/>
    <a:srgbClr val="541D14"/>
    <a:srgbClr val="072815"/>
    <a:srgbClr val="0D212F"/>
    <a:srgbClr val="F8F8F8"/>
    <a:srgbClr val="1628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090"/>
    <p:restoredTop sz="81029" autoAdjust="0"/>
  </p:normalViewPr>
  <p:slideViewPr>
    <p:cSldViewPr snapToGrid="0">
      <p:cViewPr varScale="1">
        <p:scale>
          <a:sx n="125" d="100"/>
          <a:sy n="125" d="100"/>
        </p:scale>
        <p:origin x="1452" y="90"/>
      </p:cViewPr>
      <p:guideLst/>
    </p:cSldViewPr>
  </p:slideViewPr>
  <p:notesTextViewPr>
    <p:cViewPr>
      <p:scale>
        <a:sx n="100" d="100"/>
        <a:sy n="100" d="100"/>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04AAC-AABB-4199-9EB4-05C09D18F960}" type="datetimeFigureOut">
              <a:rPr lang="en-US" smtClean="0"/>
              <a:t>10/14/2024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93856A-75D2-42A6-90A7-46D3019DB1E5}" type="slidenum">
              <a:rPr lang="en-US" smtClean="0"/>
              <a:t>‹#›</a:t>
            </a:fld>
            <a:endParaRPr lang="en-US"/>
          </a:p>
        </p:txBody>
      </p:sp>
    </p:spTree>
    <p:extLst>
      <p:ext uri="{BB962C8B-B14F-4D97-AF65-F5344CB8AC3E}">
        <p14:creationId xmlns:p14="http://schemas.microsoft.com/office/powerpoint/2010/main" val="3539773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22264"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Arial"/>
                <a:ea typeface="+mn-ea"/>
                <a:cs typeface="Arial"/>
              </a:rPr>
              <a:t>1-2 paragraph description of highlight</a:t>
            </a:r>
          </a:p>
          <a:p>
            <a:pPr marL="0" marR="0" lvl="0" indent="0" algn="l" defTabSz="922264" rtl="0" eaLnBrk="1" fontAlgn="auto" latinLnBrk="0" hangingPunct="1">
              <a:lnSpc>
                <a:spcPct val="100000"/>
              </a:lnSpc>
              <a:spcBef>
                <a:spcPts val="0"/>
              </a:spcBef>
              <a:spcAft>
                <a:spcPts val="0"/>
              </a:spcAft>
              <a:buClrTx/>
              <a:buSzTx/>
              <a:buFontTx/>
              <a:buNone/>
              <a:tabLst/>
              <a:defRPr/>
            </a:pPr>
            <a:r>
              <a:rPr lang="en-US" dirty="0"/>
              <a:t>Thermal conductivity is a powerful transport probe of a superconducting state. The superconducting condensate does not carry heat current; only normal quasiparticles participate in electronic (charge) thermal transport. As a result, thermal conductivity is exquisitely sensitive to the structure of the superconducting energy gap. It can easily differentiate between a conventional superconductor with a fully gapped Fermi surface (FS) with exponential dependence of thermal conductivity on temperature, and an unconventional superconductor with nodes (zeros) in the superconducting gap, which leads to a power-law temperature dependence. In this manner, CeCoIn5 was quickly identified as an unconventional superconductor with lines of nodes (similar to high- 𝑇𝑐 </a:t>
            </a:r>
            <a:r>
              <a:rPr lang="en-US" dirty="0" err="1"/>
              <a:t>cuprates</a:t>
            </a:r>
            <a:r>
              <a:rPr lang="en-US" dirty="0"/>
              <a:t>) upon the discovery of superconductivity in this compound.</a:t>
            </a:r>
            <a:endParaRPr kumimoji="0" lang="en-US" sz="12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Acknowledgements</a:t>
            </a:r>
            <a:r>
              <a:rPr kumimoji="0" lang="en-US" sz="1200" b="0" i="0" u="none" strike="noStrike" kern="1200" cap="none" spc="0" normalizeH="0" baseline="0" noProof="0" dirty="0">
                <a:ln>
                  <a:noFill/>
                </a:ln>
                <a:solidFill>
                  <a:prstClr val="black"/>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are grateful to Ilya </a:t>
            </a:r>
            <a:r>
              <a:rPr lang="en-US" dirty="0" err="1"/>
              <a:t>Vekhter</a:t>
            </a:r>
            <a:r>
              <a:rPr lang="en-US" dirty="0"/>
              <a:t> and Anton Vorontsov for numerous stimulating discussions. Theoretical work (S. Z. L.) was supported by DOE via LDRD program at LANL and in part, by the Center for Integrated Nanotechnologies, an Office of Science User Facility operated for the U.S. DOE Office of Science, under user proposals No. 2018BU0010 and No. 2018BU0083. Experimental work was conducted under the auspices of the U.S. Department of Energy, Office of Science, Basic Energy Sciences, Materials Sciences and Engineering Division.</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dirty="0">
              <a:ln>
                <a:noFill/>
              </a:ln>
              <a:solidFill>
                <a:prstClr val="black"/>
              </a:solidFill>
              <a:effectLst/>
              <a:uLnTx/>
              <a:uFillTx/>
              <a:latin typeface="Arial"/>
              <a:ea typeface="+mn-ea"/>
              <a:cs typeface="Arial"/>
            </a:endParaRPr>
          </a:p>
          <a:p>
            <a:pPr marL="0" marR="0" lvl="0" indent="0" algn="l" defTabSz="922264"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Arial"/>
                <a:ea typeface="+mn-ea"/>
                <a:cs typeface="Arial"/>
              </a:rPr>
              <a:t>Publication/ press releases/ related links</a:t>
            </a:r>
          </a:p>
          <a:p>
            <a:pPr marL="0" marR="0" lvl="0" indent="0" algn="l" defTabSz="922264"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dirty="0">
              <a:ln>
                <a:noFill/>
              </a:ln>
              <a:solidFill>
                <a:prstClr val="black"/>
              </a:solidFill>
              <a:effectLst/>
              <a:uLnTx/>
              <a:uFillTx/>
              <a:latin typeface="Arial"/>
              <a:ea typeface="+mn-ea"/>
              <a:cs typeface="Arial"/>
            </a:endParaRPr>
          </a:p>
          <a:p>
            <a:pPr marL="0" marR="0" lvl="0" indent="0" algn="l" defTabSz="922264"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22264"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106636"/>
              </a:solidFill>
              <a:effectLst/>
              <a:uLnTx/>
              <a:uFillTx/>
              <a:latin typeface="+mn-lt"/>
              <a:ea typeface="+mn-ea"/>
              <a:cs typeface="+mn-cs"/>
            </a:endParaRPr>
          </a:p>
        </p:txBody>
      </p:sp>
      <p:sp>
        <p:nvSpPr>
          <p:cNvPr id="4" name="Slide Number Placeholder 3"/>
          <p:cNvSpPr>
            <a:spLocks noGrp="1"/>
          </p:cNvSpPr>
          <p:nvPr>
            <p:ph type="sldNum" sz="quarter" idx="5"/>
          </p:nvPr>
        </p:nvSpPr>
        <p:spPr/>
        <p:txBody>
          <a:bodyPr/>
          <a:lstStyle/>
          <a:p>
            <a:pPr>
              <a:defRPr/>
            </a:pPr>
            <a:fld id="{F876D4B8-3D7E-42E7-AF06-6D9133F7F081}" type="slidenum">
              <a:rPr lang="en-US" smtClean="0"/>
              <a:pPr>
                <a:defRPr/>
              </a:pPr>
              <a:t>1</a:t>
            </a:fld>
            <a:endParaRPr lang="en-US"/>
          </a:p>
        </p:txBody>
      </p:sp>
    </p:spTree>
    <p:extLst>
      <p:ext uri="{BB962C8B-B14F-4D97-AF65-F5344CB8AC3E}">
        <p14:creationId xmlns:p14="http://schemas.microsoft.com/office/powerpoint/2010/main" val="14143953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a:solidFill>
                  <a:schemeClr val="bg1"/>
                </a:solidFill>
              </a:defRPr>
            </a:lvl1pPr>
          </a:lstStyle>
          <a:p>
            <a:r>
              <a:rPr lang="en-US"/>
              <a:t>Click to edit title </a:t>
            </a:r>
          </a:p>
        </p:txBody>
      </p:sp>
      <p:sp>
        <p:nvSpPr>
          <p:cNvPr id="3" name="Subtitle 2"/>
          <p:cNvSpPr>
            <a:spLocks noGrp="1"/>
          </p:cNvSpPr>
          <p:nvPr>
            <p:ph type="subTitle" idx="1" hasCustomPrompt="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subtitle</a:t>
            </a:r>
          </a:p>
        </p:txBody>
      </p:sp>
      <p:sp>
        <p:nvSpPr>
          <p:cNvPr id="4" name="Date Placeholder 3"/>
          <p:cNvSpPr>
            <a:spLocks noGrp="1"/>
          </p:cNvSpPr>
          <p:nvPr>
            <p:ph type="dt" sz="half" idx="10"/>
          </p:nvPr>
        </p:nvSpPr>
        <p:spPr>
          <a:xfrm>
            <a:off x="2928257" y="6413161"/>
            <a:ext cx="968829" cy="365125"/>
          </a:xfrm>
          <a:prstGeom prst="rect">
            <a:avLst/>
          </a:prstGeom>
        </p:spPr>
        <p:txBody>
          <a:bodyPr/>
          <a:lstStyle>
            <a:lvl1pPr algn="r">
              <a:defRPr sz="1100"/>
            </a:lvl1pPr>
          </a:lstStyle>
          <a:p>
            <a:fld id="{8F182ACA-94E5-43E6-83F8-799916BA6B59}" type="datetime1">
              <a:rPr lang="en-US" smtClean="0"/>
              <a:pPr/>
              <a:t>10/14/2024</a:t>
            </a:fld>
            <a:endParaRPr lang="en-US"/>
          </a:p>
        </p:txBody>
      </p:sp>
      <p:sp>
        <p:nvSpPr>
          <p:cNvPr id="5" name="Footer Placeholder 4"/>
          <p:cNvSpPr>
            <a:spLocks noGrp="1"/>
          </p:cNvSpPr>
          <p:nvPr>
            <p:ph type="ftr" sz="quarter" idx="11"/>
          </p:nvPr>
        </p:nvSpPr>
        <p:spPr>
          <a:xfrm>
            <a:off x="4038600" y="6413160"/>
            <a:ext cx="4114800" cy="365125"/>
          </a:xfrm>
          <a:prstGeom prst="rect">
            <a:avLst/>
          </a:prstGeom>
        </p:spPr>
        <p:txBody>
          <a:bodyPr/>
          <a:lstStyle>
            <a:lvl1pPr>
              <a:defRPr sz="1100"/>
            </a:lvl1pPr>
          </a:lstStyle>
          <a:p>
            <a:endParaRPr lang="en-US"/>
          </a:p>
        </p:txBody>
      </p:sp>
      <p:sp>
        <p:nvSpPr>
          <p:cNvPr id="6" name="Rectangle 5"/>
          <p:cNvSpPr/>
          <p:nvPr userDrawn="1"/>
        </p:nvSpPr>
        <p:spPr>
          <a:xfrm>
            <a:off x="0" y="5622878"/>
            <a:ext cx="12192000" cy="12351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32289" y="5815220"/>
            <a:ext cx="4894439" cy="901108"/>
          </a:xfrm>
          <a:prstGeom prst="rect">
            <a:avLst/>
          </a:prstGeom>
        </p:spPr>
      </p:pic>
      <p:sp>
        <p:nvSpPr>
          <p:cNvPr id="8" name="TextBox 7"/>
          <p:cNvSpPr txBox="1"/>
          <p:nvPr userDrawn="1"/>
        </p:nvSpPr>
        <p:spPr>
          <a:xfrm>
            <a:off x="7162800" y="5917273"/>
            <a:ext cx="5029200" cy="646331"/>
          </a:xfrm>
          <a:prstGeom prst="rect">
            <a:avLst/>
          </a:prstGeom>
          <a:noFill/>
        </p:spPr>
        <p:txBody>
          <a:bodyPr wrap="square" rtlCol="0">
            <a:spAutoFit/>
          </a:bodyPr>
          <a:lstStyle/>
          <a:p>
            <a:pPr algn="ctr"/>
            <a:r>
              <a:rPr lang="en-US" sz="3600">
                <a:solidFill>
                  <a:schemeClr val="accent1"/>
                </a:solidFill>
                <a:latin typeface="+mj-lt"/>
              </a:rPr>
              <a:t>https://science.osti.gov/</a:t>
            </a:r>
          </a:p>
        </p:txBody>
      </p:sp>
    </p:spTree>
    <p:extLst>
      <p:ext uri="{BB962C8B-B14F-4D97-AF65-F5344CB8AC3E}">
        <p14:creationId xmlns:p14="http://schemas.microsoft.com/office/powerpoint/2010/main" val="396370745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8" name="Rectangle 7">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1" name="TextBox 10"/>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1411718491"/>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0" name="TextBox 9"/>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413042442"/>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F554804-D3F1-4E4C-9D0A-99063A42E6CF}"/>
              </a:ext>
            </a:extLst>
          </p:cNvPr>
          <p:cNvSpPr/>
          <p:nvPr userDrawn="1"/>
        </p:nvSpPr>
        <p:spPr>
          <a:xfrm>
            <a:off x="533399" y="365125"/>
            <a:ext cx="11125199" cy="6006645"/>
          </a:xfrm>
          <a:prstGeom prst="rect">
            <a:avLst/>
          </a:prstGeom>
          <a:solidFill>
            <a:schemeClr val="bg1"/>
          </a:solidFill>
          <a:ln>
            <a:noFill/>
          </a:ln>
          <a:effectLst>
            <a:outerShdw blurRad="393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BD320D-9AE5-495A-8DCF-E560C7CE6942}"/>
              </a:ext>
            </a:extLst>
          </p:cNvPr>
          <p:cNvSpPr>
            <a:spLocks noGrp="1"/>
          </p:cNvSpPr>
          <p:nvPr>
            <p:ph type="title" hasCustomPrompt="1"/>
          </p:nvPr>
        </p:nvSpPr>
        <p:spPr>
          <a:xfrm>
            <a:off x="533399" y="365125"/>
            <a:ext cx="11125199" cy="1325563"/>
          </a:xfrm>
          <a:noFill/>
          <a:effectLst/>
        </p:spPr>
        <p:txBody>
          <a:bodyPr>
            <a:normAutofit/>
          </a:bodyPr>
          <a:lstStyle>
            <a:lvl1pPr>
              <a:defRPr sz="3200">
                <a:latin typeface="Arial Black" panose="020B0A04020102020204" pitchFamily="34" charset="0"/>
              </a:defRPr>
            </a:lvl1pPr>
          </a:lstStyle>
          <a:p>
            <a:r>
              <a:rPr lang="en-US"/>
              <a:t>CLICK TO EDIT MASTER TITLE STYLE</a:t>
            </a:r>
          </a:p>
        </p:txBody>
      </p:sp>
      <p:sp>
        <p:nvSpPr>
          <p:cNvPr id="8" name="Content Placeholder 7">
            <a:extLst>
              <a:ext uri="{FF2B5EF4-FFF2-40B4-BE49-F238E27FC236}">
                <a16:creationId xmlns:a16="http://schemas.microsoft.com/office/drawing/2014/main" id="{8FA30B88-A952-44AD-A005-15181C4C3821}"/>
              </a:ext>
            </a:extLst>
          </p:cNvPr>
          <p:cNvSpPr>
            <a:spLocks noGrp="1"/>
          </p:cNvSpPr>
          <p:nvPr>
            <p:ph sz="quarter" idx="13"/>
          </p:nvPr>
        </p:nvSpPr>
        <p:spPr>
          <a:xfrm>
            <a:off x="533400" y="1690687"/>
            <a:ext cx="11125200" cy="4681083"/>
          </a:xfrm>
          <a:noFill/>
          <a:effectLst/>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a:extLst>
              <a:ext uri="{FF2B5EF4-FFF2-40B4-BE49-F238E27FC236}">
                <a16:creationId xmlns:a16="http://schemas.microsoft.com/office/drawing/2014/main" id="{2B64AAD3-F0AA-4ADC-94DB-573E7A24E05D}"/>
              </a:ext>
            </a:extLst>
          </p:cNvPr>
          <p:cNvSpPr>
            <a:spLocks noGrp="1"/>
          </p:cNvSpPr>
          <p:nvPr>
            <p:ph type="dt" sz="half" idx="10"/>
          </p:nvPr>
        </p:nvSpPr>
        <p:spPr/>
        <p:txBody>
          <a:bodyPr/>
          <a:lstStyle/>
          <a:p>
            <a:fld id="{F50FB8F4-93A4-403A-9708-D7F20BB46076}" type="datetimeFigureOut">
              <a:rPr lang="en-US" smtClean="0"/>
              <a:t>10/14/2024</a:t>
            </a:fld>
            <a:endParaRPr lang="en-US"/>
          </a:p>
        </p:txBody>
      </p:sp>
      <p:sp>
        <p:nvSpPr>
          <p:cNvPr id="4" name="Footer Placeholder 3">
            <a:extLst>
              <a:ext uri="{FF2B5EF4-FFF2-40B4-BE49-F238E27FC236}">
                <a16:creationId xmlns:a16="http://schemas.microsoft.com/office/drawing/2014/main" id="{A0DA90BE-ACA4-4FB3-94A8-F04E91F8DD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D6825A-BF46-4C73-BAF3-E0F8BD54BD30}"/>
              </a:ext>
            </a:extLst>
          </p:cNvPr>
          <p:cNvSpPr>
            <a:spLocks noGrp="1"/>
          </p:cNvSpPr>
          <p:nvPr>
            <p:ph type="sldNum" sz="quarter" idx="12"/>
          </p:nvPr>
        </p:nvSpPr>
        <p:spPr/>
        <p:txBody>
          <a:bodyPr/>
          <a:lstStyle/>
          <a:p>
            <a:fld id="{2F3902C9-C47C-4EF4-BA50-DAB7C4D8D7B4}" type="slidenum">
              <a:rPr lang="en-US" smtClean="0"/>
              <a:t>‹#›</a:t>
            </a:fld>
            <a:endParaRPr lang="en-US"/>
          </a:p>
        </p:txBody>
      </p:sp>
      <p:pic>
        <p:nvPicPr>
          <p:cNvPr id="6" name="Picture 5">
            <a:extLst>
              <a:ext uri="{FF2B5EF4-FFF2-40B4-BE49-F238E27FC236}">
                <a16:creationId xmlns:a16="http://schemas.microsoft.com/office/drawing/2014/main" id="{1C43C625-146F-4A45-9B4B-701007EBF07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25025" y="6001949"/>
            <a:ext cx="1933575" cy="355988"/>
          </a:xfrm>
          <a:prstGeom prst="rect">
            <a:avLst/>
          </a:prstGeom>
        </p:spPr>
      </p:pic>
    </p:spTree>
    <p:extLst>
      <p:ext uri="{BB962C8B-B14F-4D97-AF65-F5344CB8AC3E}">
        <p14:creationId xmlns:p14="http://schemas.microsoft.com/office/powerpoint/2010/main" val="4053386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3" name="Content Placeholder 2"/>
          <p:cNvSpPr>
            <a:spLocks noGrp="1"/>
          </p:cNvSpPr>
          <p:nvPr>
            <p:ph idx="1"/>
          </p:nvPr>
        </p:nvSpPr>
        <p:spPr/>
        <p:txBody>
          <a:bodyPr/>
          <a:lstStyle>
            <a:lvl1pPr marL="228600" indent="-2286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1" name="TextBox 10"/>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3034386707"/>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with content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6" name="TextBox 5"/>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835B6AD7-18B8-4C9C-AA70-ABD830A869AC}" type="slidenum">
              <a:rPr lang="en-US" smtClean="0"/>
              <a:pPr/>
              <a:t>‹#›</a:t>
            </a:fld>
            <a:endParaRPr lang="en-US"/>
          </a:p>
        </p:txBody>
      </p:sp>
      <p:sp>
        <p:nvSpPr>
          <p:cNvPr id="11" name="Content Placeholder 10"/>
          <p:cNvSpPr>
            <a:spLocks noGrp="1"/>
          </p:cNvSpPr>
          <p:nvPr>
            <p:ph sz="quarter" idx="11"/>
          </p:nvPr>
        </p:nvSpPr>
        <p:spPr>
          <a:xfrm>
            <a:off x="439738" y="1681163"/>
            <a:ext cx="5430484" cy="4143375"/>
          </a:xfrm>
          <a:solidFill>
            <a:schemeClr val="accent1"/>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6333067" y="1681163"/>
            <a:ext cx="5454121" cy="4143375"/>
          </a:xfrm>
          <a:solidFill>
            <a:schemeClr val="accent2">
              <a:lumMod val="50000"/>
            </a:schemeClr>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6699249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with content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6" name="TextBox 5"/>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835B6AD7-18B8-4C9C-AA70-ABD830A869AC}" type="slidenum">
              <a:rPr lang="en-US" smtClean="0"/>
              <a:pPr/>
              <a:t>‹#›</a:t>
            </a:fld>
            <a:endParaRPr lang="en-US"/>
          </a:p>
        </p:txBody>
      </p:sp>
      <p:sp>
        <p:nvSpPr>
          <p:cNvPr id="11" name="Content Placeholder 10"/>
          <p:cNvSpPr>
            <a:spLocks noGrp="1"/>
          </p:cNvSpPr>
          <p:nvPr>
            <p:ph sz="quarter" idx="11"/>
          </p:nvPr>
        </p:nvSpPr>
        <p:spPr>
          <a:xfrm>
            <a:off x="439738" y="1681163"/>
            <a:ext cx="3578225" cy="4143375"/>
          </a:xfrm>
          <a:solidFill>
            <a:schemeClr val="accent1"/>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2"/>
          </p:nvPr>
        </p:nvSpPr>
        <p:spPr>
          <a:xfrm>
            <a:off x="4327525" y="1681163"/>
            <a:ext cx="3576638" cy="4143375"/>
          </a:xfrm>
          <a:solidFill>
            <a:schemeClr val="accent4"/>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8212138" y="1681163"/>
            <a:ext cx="3575050" cy="4143375"/>
          </a:xfrm>
          <a:solidFill>
            <a:schemeClr val="accent2">
              <a:lumMod val="50000"/>
            </a:schemeClr>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6928812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with picture (round)">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2" name="Picture Placeholder 11"/>
          <p:cNvSpPr>
            <a:spLocks noGrp="1"/>
          </p:cNvSpPr>
          <p:nvPr>
            <p:ph type="pic" sz="quarter" idx="10"/>
          </p:nvPr>
        </p:nvSpPr>
        <p:spPr>
          <a:xfrm>
            <a:off x="6920089" y="1045804"/>
            <a:ext cx="5271912" cy="5274034"/>
          </a:xfrm>
          <a:custGeom>
            <a:avLst/>
            <a:gdLst>
              <a:gd name="connsiteX0" fmla="*/ 3962270 w 5375563"/>
              <a:gd name="connsiteY0" fmla="*/ 0 h 5377727"/>
              <a:gd name="connsiteX1" fmla="*/ 5140529 w 5375563"/>
              <a:gd name="connsiteY1" fmla="*/ 168208 h 5377727"/>
              <a:gd name="connsiteX2" fmla="*/ 5375563 w 5375563"/>
              <a:gd name="connsiteY2" fmla="*/ 249437 h 5377727"/>
              <a:gd name="connsiteX3" fmla="*/ 5375563 w 5375563"/>
              <a:gd name="connsiteY3" fmla="*/ 5377727 h 5377727"/>
              <a:gd name="connsiteX4" fmla="*/ 398434 w 5375563"/>
              <a:gd name="connsiteY4" fmla="*/ 5377727 h 5377727"/>
              <a:gd name="connsiteX5" fmla="*/ 390724 w 5375563"/>
              <a:gd name="connsiteY5" fmla="*/ 5363513 h 5377727"/>
              <a:gd name="connsiteX6" fmla="*/ 0 w 5375563"/>
              <a:gd name="connsiteY6" fmla="*/ 3741443 h 5377727"/>
              <a:gd name="connsiteX7" fmla="*/ 3962270 w 5375563"/>
              <a:gd name="connsiteY7" fmla="*/ 0 h 5377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75563" h="5377727">
                <a:moveTo>
                  <a:pt x="3962270" y="0"/>
                </a:moveTo>
                <a:cubicBezTo>
                  <a:pt x="4372577" y="0"/>
                  <a:pt x="4768317" y="58891"/>
                  <a:pt x="5140529" y="168208"/>
                </a:cubicBezTo>
                <a:lnTo>
                  <a:pt x="5375563" y="249437"/>
                </a:lnTo>
                <a:lnTo>
                  <a:pt x="5375563" y="5377727"/>
                </a:lnTo>
                <a:lnTo>
                  <a:pt x="398434" y="5377727"/>
                </a:lnTo>
                <a:lnTo>
                  <a:pt x="390724" y="5363513"/>
                </a:lnTo>
                <a:cubicBezTo>
                  <a:pt x="140324" y="4872813"/>
                  <a:pt x="0" y="4322602"/>
                  <a:pt x="0" y="3741443"/>
                </a:cubicBezTo>
                <a:cubicBezTo>
                  <a:pt x="0" y="1675101"/>
                  <a:pt x="1773969" y="0"/>
                  <a:pt x="3962270" y="0"/>
                </a:cubicBezTo>
                <a:close/>
              </a:path>
            </a:pathLst>
          </a:custGeom>
          <a:noFill/>
        </p:spPr>
        <p:txBody>
          <a:bodyPr wrap="square" anchor="ctr" anchorCtr="1">
            <a:noAutofit/>
          </a:bodyPr>
          <a:lstStyle>
            <a:lvl1pPr marL="0" indent="0">
              <a:buNone/>
              <a:defRPr/>
            </a:lvl1pPr>
          </a:lstStyle>
          <a:p>
            <a:r>
              <a:rPr lang="en-US"/>
              <a:t>Click icon to add picture</a:t>
            </a:r>
          </a:p>
        </p:txBody>
      </p:sp>
      <p:sp>
        <p:nvSpPr>
          <p:cNvPr id="14" name="Text Placeholder 13"/>
          <p:cNvSpPr>
            <a:spLocks noGrp="1"/>
          </p:cNvSpPr>
          <p:nvPr>
            <p:ph type="body" sz="quarter" idx="11"/>
          </p:nvPr>
        </p:nvSpPr>
        <p:spPr>
          <a:xfrm>
            <a:off x="409575" y="1389063"/>
            <a:ext cx="6227763"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40795038"/>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with picture (circl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8791" y="177283"/>
            <a:ext cx="8668421" cy="801663"/>
          </a:xfrm>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5" y="1389063"/>
            <a:ext cx="4580089"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Picture Placeholder 7"/>
          <p:cNvSpPr>
            <a:spLocks noGrp="1"/>
          </p:cNvSpPr>
          <p:nvPr>
            <p:ph type="pic" sz="quarter" idx="12"/>
          </p:nvPr>
        </p:nvSpPr>
        <p:spPr>
          <a:xfrm>
            <a:off x="6164263" y="1320659"/>
            <a:ext cx="1543050" cy="1543191"/>
          </a:xfrm>
          <a:prstGeom prst="ellipse">
            <a:avLst/>
          </a:prstGeom>
        </p:spPr>
        <p:txBody>
          <a:bodyPr>
            <a:normAutofit/>
          </a:bodyPr>
          <a:lstStyle>
            <a:lvl1pPr>
              <a:defRPr sz="1400"/>
            </a:lvl1pPr>
          </a:lstStyle>
          <a:p>
            <a:r>
              <a:rPr lang="en-US"/>
              <a:t>Click icon to add picture</a:t>
            </a:r>
          </a:p>
        </p:txBody>
      </p:sp>
      <p:sp>
        <p:nvSpPr>
          <p:cNvPr id="17" name="Picture Placeholder 16"/>
          <p:cNvSpPr>
            <a:spLocks noGrp="1"/>
          </p:cNvSpPr>
          <p:nvPr>
            <p:ph type="pic" sz="quarter" idx="13"/>
          </p:nvPr>
        </p:nvSpPr>
        <p:spPr>
          <a:xfrm>
            <a:off x="8918700" y="529330"/>
            <a:ext cx="2835150" cy="2834583"/>
          </a:xfrm>
          <a:prstGeom prst="ellipse">
            <a:avLst/>
          </a:prstGeom>
        </p:spPr>
        <p:txBody>
          <a:bodyPr/>
          <a:lstStyle/>
          <a:p>
            <a:r>
              <a:rPr lang="en-US"/>
              <a:t>Click icon to add picture</a:t>
            </a:r>
          </a:p>
        </p:txBody>
      </p:sp>
      <p:sp>
        <p:nvSpPr>
          <p:cNvPr id="20" name="Picture Placeholder 19"/>
          <p:cNvSpPr>
            <a:spLocks noGrp="1"/>
          </p:cNvSpPr>
          <p:nvPr>
            <p:ph type="pic" sz="quarter" idx="14"/>
          </p:nvPr>
        </p:nvSpPr>
        <p:spPr>
          <a:xfrm>
            <a:off x="7245351" y="2667000"/>
            <a:ext cx="1831861" cy="1833563"/>
          </a:xfrm>
          <a:prstGeom prst="ellipse">
            <a:avLst/>
          </a:prstGeom>
        </p:spPr>
        <p:txBody>
          <a:bodyPr>
            <a:normAutofit/>
          </a:bodyPr>
          <a:lstStyle>
            <a:lvl1pPr>
              <a:defRPr sz="1800"/>
            </a:lvl1pPr>
          </a:lstStyle>
          <a:p>
            <a:r>
              <a:rPr lang="en-US"/>
              <a:t>Click icon to add picture</a:t>
            </a:r>
          </a:p>
        </p:txBody>
      </p:sp>
      <p:sp>
        <p:nvSpPr>
          <p:cNvPr id="22" name="Picture Placeholder 21"/>
          <p:cNvSpPr>
            <a:spLocks noGrp="1"/>
          </p:cNvSpPr>
          <p:nvPr>
            <p:ph type="pic" sz="quarter" idx="15"/>
          </p:nvPr>
        </p:nvSpPr>
        <p:spPr>
          <a:xfrm>
            <a:off x="5463822" y="4007983"/>
            <a:ext cx="2210192" cy="2210466"/>
          </a:xfrm>
          <a:prstGeom prst="ellipse">
            <a:avLst/>
          </a:prstGeom>
        </p:spPr>
        <p:txBody>
          <a:bodyPr/>
          <a:lstStyle/>
          <a:p>
            <a:r>
              <a:rPr lang="en-US"/>
              <a:t>Click icon to add picture</a:t>
            </a:r>
          </a:p>
        </p:txBody>
      </p:sp>
      <p:sp>
        <p:nvSpPr>
          <p:cNvPr id="24" name="Picture Placeholder 23"/>
          <p:cNvSpPr>
            <a:spLocks noGrp="1"/>
          </p:cNvSpPr>
          <p:nvPr>
            <p:ph type="pic" sz="quarter" idx="16"/>
          </p:nvPr>
        </p:nvSpPr>
        <p:spPr>
          <a:xfrm>
            <a:off x="9218855" y="3630613"/>
            <a:ext cx="2392119" cy="2392362"/>
          </a:xfrm>
          <a:prstGeom prst="ellipse">
            <a:avLst/>
          </a:prstGeom>
        </p:spPr>
        <p:txBody>
          <a:bodyPr/>
          <a:lstStyle/>
          <a:p>
            <a:r>
              <a:rPr lang="en-US"/>
              <a:t>Click icon to add picture</a:t>
            </a:r>
          </a:p>
        </p:txBody>
      </p:sp>
    </p:spTree>
    <p:extLst>
      <p:ext uri="{BB962C8B-B14F-4D97-AF65-F5344CB8AC3E}">
        <p14:creationId xmlns:p14="http://schemas.microsoft.com/office/powerpoint/2010/main" val="4204917205"/>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with picture (strip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6" y="1389063"/>
            <a:ext cx="5212292"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Picture Placeholder 12"/>
          <p:cNvSpPr>
            <a:spLocks noGrp="1"/>
          </p:cNvSpPr>
          <p:nvPr>
            <p:ph type="pic" sz="quarter" idx="12"/>
          </p:nvPr>
        </p:nvSpPr>
        <p:spPr>
          <a:xfrm>
            <a:off x="5947085" y="1446839"/>
            <a:ext cx="6244914" cy="4481287"/>
          </a:xfrm>
          <a:custGeom>
            <a:avLst/>
            <a:gdLst>
              <a:gd name="connsiteX0" fmla="*/ 743081 w 6244914"/>
              <a:gd name="connsiteY0" fmla="*/ 3021747 h 4481287"/>
              <a:gd name="connsiteX1" fmla="*/ 6244914 w 6244914"/>
              <a:gd name="connsiteY1" fmla="*/ 3021747 h 4481287"/>
              <a:gd name="connsiteX2" fmla="*/ 6244914 w 6244914"/>
              <a:gd name="connsiteY2" fmla="*/ 4481287 h 4481287"/>
              <a:gd name="connsiteX3" fmla="*/ 1475626 w 6244914"/>
              <a:gd name="connsiteY3" fmla="*/ 4481287 h 4481287"/>
              <a:gd name="connsiteX4" fmla="*/ 0 w 6244914"/>
              <a:gd name="connsiteY4" fmla="*/ 1510873 h 4481287"/>
              <a:gd name="connsiteX5" fmla="*/ 6244914 w 6244914"/>
              <a:gd name="connsiteY5" fmla="*/ 1510873 h 4481287"/>
              <a:gd name="connsiteX6" fmla="*/ 6244914 w 6244914"/>
              <a:gd name="connsiteY6" fmla="*/ 2970413 h 4481287"/>
              <a:gd name="connsiteX7" fmla="*/ 733392 w 6244914"/>
              <a:gd name="connsiteY7" fmla="*/ 2970413 h 4481287"/>
              <a:gd name="connsiteX8" fmla="*/ 723088 w 6244914"/>
              <a:gd name="connsiteY8" fmla="*/ 0 h 4481287"/>
              <a:gd name="connsiteX9" fmla="*/ 6244914 w 6244914"/>
              <a:gd name="connsiteY9" fmla="*/ 0 h 4481287"/>
              <a:gd name="connsiteX10" fmla="*/ 6244914 w 6244914"/>
              <a:gd name="connsiteY10" fmla="*/ 1459540 h 4481287"/>
              <a:gd name="connsiteX11" fmla="*/ 0 w 6244914"/>
              <a:gd name="connsiteY11" fmla="*/ 1459540 h 4481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44914" h="4481287">
                <a:moveTo>
                  <a:pt x="743081" y="3021747"/>
                </a:moveTo>
                <a:lnTo>
                  <a:pt x="6244914" y="3021747"/>
                </a:lnTo>
                <a:lnTo>
                  <a:pt x="6244914" y="4481287"/>
                </a:lnTo>
                <a:lnTo>
                  <a:pt x="1475626" y="4481287"/>
                </a:lnTo>
                <a:close/>
                <a:moveTo>
                  <a:pt x="0" y="1510873"/>
                </a:moveTo>
                <a:lnTo>
                  <a:pt x="6244914" y="1510873"/>
                </a:lnTo>
                <a:lnTo>
                  <a:pt x="6244914" y="2970413"/>
                </a:lnTo>
                <a:lnTo>
                  <a:pt x="733392" y="2970413"/>
                </a:lnTo>
                <a:close/>
                <a:moveTo>
                  <a:pt x="723088" y="0"/>
                </a:moveTo>
                <a:lnTo>
                  <a:pt x="6244914" y="0"/>
                </a:lnTo>
                <a:lnTo>
                  <a:pt x="6244914" y="1459540"/>
                </a:lnTo>
                <a:lnTo>
                  <a:pt x="0" y="1459540"/>
                </a:lnTo>
                <a:close/>
              </a:path>
            </a:pathLst>
          </a:custGeom>
        </p:spPr>
        <p:txBody>
          <a:bodyPr wrap="square" anchor="ctr" anchorCtr="1">
            <a:noAutofit/>
          </a:bodyPr>
          <a:lstStyle>
            <a:lvl1pPr marL="0" indent="0">
              <a:buNone/>
              <a:defRPr/>
            </a:lvl1pPr>
          </a:lstStyle>
          <a:p>
            <a:r>
              <a:rPr lang="en-US"/>
              <a:t>Click icon to add picture</a:t>
            </a:r>
          </a:p>
        </p:txBody>
      </p:sp>
    </p:spTree>
    <p:extLst>
      <p:ext uri="{BB962C8B-B14F-4D97-AF65-F5344CB8AC3E}">
        <p14:creationId xmlns:p14="http://schemas.microsoft.com/office/powerpoint/2010/main" val="3859638371"/>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ext with picture (strip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8791" y="177283"/>
            <a:ext cx="8723920" cy="801663"/>
          </a:xfrm>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6" y="1389063"/>
            <a:ext cx="5212292"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Picture Placeholder 11"/>
          <p:cNvSpPr>
            <a:spLocks noGrp="1"/>
          </p:cNvSpPr>
          <p:nvPr>
            <p:ph type="pic" sz="quarter" idx="12"/>
          </p:nvPr>
        </p:nvSpPr>
        <p:spPr>
          <a:xfrm>
            <a:off x="5856088" y="1"/>
            <a:ext cx="6335912" cy="6263859"/>
          </a:xfrm>
          <a:custGeom>
            <a:avLst/>
            <a:gdLst>
              <a:gd name="connsiteX0" fmla="*/ 6335911 w 6335912"/>
              <a:gd name="connsiteY0" fmla="*/ 2555883 h 6263859"/>
              <a:gd name="connsiteX1" fmla="*/ 6335911 w 6335912"/>
              <a:gd name="connsiteY1" fmla="*/ 4093940 h 6263859"/>
              <a:gd name="connsiteX2" fmla="*/ 2473897 w 6335912"/>
              <a:gd name="connsiteY2" fmla="*/ 6182304 h 6263859"/>
              <a:gd name="connsiteX3" fmla="*/ 1634032 w 6335912"/>
              <a:gd name="connsiteY3" fmla="*/ 6022415 h 6263859"/>
              <a:gd name="connsiteX4" fmla="*/ 1557097 w 6335912"/>
              <a:gd name="connsiteY4" fmla="*/ 5909031 h 6263859"/>
              <a:gd name="connsiteX5" fmla="*/ 1504339 w 6335912"/>
              <a:gd name="connsiteY5" fmla="*/ 5782574 h 6263859"/>
              <a:gd name="connsiteX6" fmla="*/ 1830371 w 6335912"/>
              <a:gd name="connsiteY6" fmla="*/ 4992231 h 6263859"/>
              <a:gd name="connsiteX7" fmla="*/ 6335912 w 6335912"/>
              <a:gd name="connsiteY7" fmla="*/ 1016220 h 6263859"/>
              <a:gd name="connsiteX8" fmla="*/ 6335912 w 6335912"/>
              <a:gd name="connsiteY8" fmla="*/ 2459009 h 6263859"/>
              <a:gd name="connsiteX9" fmla="*/ 936517 w 6335912"/>
              <a:gd name="connsiteY9" fmla="*/ 5378703 h 6263859"/>
              <a:gd name="connsiteX10" fmla="*/ 148674 w 6335912"/>
              <a:gd name="connsiteY10" fmla="*/ 5228717 h 6263859"/>
              <a:gd name="connsiteX11" fmla="*/ 76504 w 6335912"/>
              <a:gd name="connsiteY11" fmla="*/ 5122356 h 6263859"/>
              <a:gd name="connsiteX12" fmla="*/ 27015 w 6335912"/>
              <a:gd name="connsiteY12" fmla="*/ 5003733 h 6263859"/>
              <a:gd name="connsiteX13" fmla="*/ 332851 w 6335912"/>
              <a:gd name="connsiteY13" fmla="*/ 4262345 h 6263859"/>
              <a:gd name="connsiteX14" fmla="*/ 5370853 w 6335912"/>
              <a:gd name="connsiteY14" fmla="*/ 0 h 6263859"/>
              <a:gd name="connsiteX15" fmla="*/ 6335912 w 6335912"/>
              <a:gd name="connsiteY15" fmla="*/ 0 h 6263859"/>
              <a:gd name="connsiteX16" fmla="*/ 6335910 w 6335912"/>
              <a:gd name="connsiteY16" fmla="*/ 920939 h 6263859"/>
              <a:gd name="connsiteX17" fmla="*/ 1426128 w 6335912"/>
              <a:gd name="connsiteY17" fmla="*/ 3575878 h 6263859"/>
              <a:gd name="connsiteX18" fmla="*/ 638286 w 6335912"/>
              <a:gd name="connsiteY18" fmla="*/ 3425891 h 6263859"/>
              <a:gd name="connsiteX19" fmla="*/ 566116 w 6335912"/>
              <a:gd name="connsiteY19" fmla="*/ 3319531 h 6263859"/>
              <a:gd name="connsiteX20" fmla="*/ 516627 w 6335912"/>
              <a:gd name="connsiteY20" fmla="*/ 3200907 h 6263859"/>
              <a:gd name="connsiteX21" fmla="*/ 822463 w 6335912"/>
              <a:gd name="connsiteY21" fmla="*/ 2459519 h 6263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335912" h="6263859">
                <a:moveTo>
                  <a:pt x="6335911" y="2555883"/>
                </a:moveTo>
                <a:lnTo>
                  <a:pt x="6335911" y="4093940"/>
                </a:lnTo>
                <a:lnTo>
                  <a:pt x="2473897" y="6182304"/>
                </a:lnTo>
                <a:cubicBezTo>
                  <a:pt x="2186346" y="6337796"/>
                  <a:pt x="1836138" y="6263560"/>
                  <a:pt x="1634032" y="6022415"/>
                </a:cubicBezTo>
                <a:lnTo>
                  <a:pt x="1557097" y="5909031"/>
                </a:lnTo>
                <a:lnTo>
                  <a:pt x="1504339" y="5782574"/>
                </a:lnTo>
                <a:cubicBezTo>
                  <a:pt x="1413202" y="5481421"/>
                  <a:pt x="1542819" y="5147723"/>
                  <a:pt x="1830371" y="4992231"/>
                </a:cubicBezTo>
                <a:close/>
                <a:moveTo>
                  <a:pt x="6335912" y="1016220"/>
                </a:moveTo>
                <a:lnTo>
                  <a:pt x="6335912" y="2459009"/>
                </a:lnTo>
                <a:lnTo>
                  <a:pt x="936517" y="5378703"/>
                </a:lnTo>
                <a:cubicBezTo>
                  <a:pt x="666777" y="5524564"/>
                  <a:pt x="338262" y="5454925"/>
                  <a:pt x="148674" y="5228717"/>
                </a:cubicBezTo>
                <a:lnTo>
                  <a:pt x="76504" y="5122356"/>
                </a:lnTo>
                <a:lnTo>
                  <a:pt x="27015" y="5003733"/>
                </a:lnTo>
                <a:cubicBezTo>
                  <a:pt x="-58478" y="4721235"/>
                  <a:pt x="63112" y="4408205"/>
                  <a:pt x="332851" y="4262345"/>
                </a:cubicBezTo>
                <a:close/>
                <a:moveTo>
                  <a:pt x="5370853" y="0"/>
                </a:moveTo>
                <a:lnTo>
                  <a:pt x="6335912" y="0"/>
                </a:lnTo>
                <a:lnTo>
                  <a:pt x="6335910" y="920939"/>
                </a:lnTo>
                <a:lnTo>
                  <a:pt x="1426128" y="3575878"/>
                </a:lnTo>
                <a:cubicBezTo>
                  <a:pt x="1156389" y="3721738"/>
                  <a:pt x="827875" y="3652099"/>
                  <a:pt x="638286" y="3425891"/>
                </a:cubicBezTo>
                <a:lnTo>
                  <a:pt x="566116" y="3319531"/>
                </a:lnTo>
                <a:lnTo>
                  <a:pt x="516627" y="3200907"/>
                </a:lnTo>
                <a:cubicBezTo>
                  <a:pt x="431135" y="2918409"/>
                  <a:pt x="552724" y="2605379"/>
                  <a:pt x="822463" y="2459519"/>
                </a:cubicBezTo>
                <a:close/>
              </a:path>
            </a:pathLst>
          </a:custGeom>
        </p:spPr>
        <p:txBody>
          <a:bodyPr wrap="square" anchor="ctr" anchorCtr="1">
            <a:noAutofit/>
          </a:bodyPr>
          <a:lstStyle>
            <a:lvl1pPr marL="0" indent="0">
              <a:buNone/>
              <a:defRPr/>
            </a:lvl1pPr>
          </a:lstStyle>
          <a:p>
            <a:r>
              <a:rPr lang="en-US"/>
              <a:t>Click icon to add picture</a:t>
            </a:r>
          </a:p>
        </p:txBody>
      </p:sp>
    </p:spTree>
    <p:extLst>
      <p:ext uri="{BB962C8B-B14F-4D97-AF65-F5344CB8AC3E}">
        <p14:creationId xmlns:p14="http://schemas.microsoft.com/office/powerpoint/2010/main" val="407962601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0" y="1"/>
            <a:ext cx="6095999" cy="6324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2" name="Title 1"/>
          <p:cNvSpPr>
            <a:spLocks noGrp="1"/>
          </p:cNvSpPr>
          <p:nvPr>
            <p:ph type="title" hasCustomPrompt="1"/>
          </p:nvPr>
        </p:nvSpPr>
        <p:spPr>
          <a:xfrm>
            <a:off x="361950" y="352977"/>
            <a:ext cx="5448300" cy="1418889"/>
          </a:xfrm>
        </p:spPr>
        <p:txBody>
          <a:bodyPr anchor="b"/>
          <a:lstStyle>
            <a:lvl1pPr algn="ctr">
              <a:defRPr sz="3200"/>
            </a:lvl1pPr>
          </a:lstStyle>
          <a:p>
            <a:r>
              <a:rPr lang="en-US"/>
              <a:t>Click to edit title</a:t>
            </a:r>
          </a:p>
        </p:txBody>
      </p:sp>
      <p:sp>
        <p:nvSpPr>
          <p:cNvPr id="4" name="Text Placeholder 3"/>
          <p:cNvSpPr>
            <a:spLocks noGrp="1"/>
          </p:cNvSpPr>
          <p:nvPr>
            <p:ph type="body" sz="half" idx="2"/>
          </p:nvPr>
        </p:nvSpPr>
        <p:spPr>
          <a:xfrm>
            <a:off x="361950" y="2043953"/>
            <a:ext cx="5448300" cy="382503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Rectangle 9">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2" name="Picture 1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3" name="TextBox 12"/>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3182681965"/>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8791" y="177283"/>
            <a:ext cx="11317044" cy="801663"/>
          </a:xfrm>
          <a:prstGeom prst="rect">
            <a:avLst/>
          </a:prstGeom>
        </p:spPr>
        <p:txBody>
          <a:bodyPr vert="horz" lIns="91440" tIns="45720" rIns="91440" bIns="45720" rtlCol="0" anchor="ctr">
            <a:normAutofit/>
          </a:bodyPr>
          <a:lstStyle/>
          <a:p>
            <a:r>
              <a:rPr lang="en-US"/>
              <a:t>Click to edit title</a:t>
            </a:r>
          </a:p>
        </p:txBody>
      </p:sp>
      <p:sp>
        <p:nvSpPr>
          <p:cNvPr id="3" name="Text Placeholder 2"/>
          <p:cNvSpPr>
            <a:spLocks noGrp="1"/>
          </p:cNvSpPr>
          <p:nvPr>
            <p:ph type="body" idx="1"/>
          </p:nvPr>
        </p:nvSpPr>
        <p:spPr>
          <a:xfrm>
            <a:off x="408791" y="1194099"/>
            <a:ext cx="11317044" cy="498286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spTree>
    <p:extLst>
      <p:ext uri="{BB962C8B-B14F-4D97-AF65-F5344CB8AC3E}">
        <p14:creationId xmlns:p14="http://schemas.microsoft.com/office/powerpoint/2010/main" val="3805706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 id="2147483658" r:id="rId5"/>
    <p:sldLayoutId id="2147483663" r:id="rId6"/>
    <p:sldLayoutId id="2147483659" r:id="rId7"/>
    <p:sldLayoutId id="2147483660" r:id="rId8"/>
    <p:sldLayoutId id="2147483657" r:id="rId9"/>
    <p:sldLayoutId id="2147483654" r:id="rId10"/>
    <p:sldLayoutId id="2147483655" r:id="rId11"/>
    <p:sldLayoutId id="2147483664" r:id="rId12"/>
  </p:sldLayoutIdLst>
  <p:hf hdr="0" dt="0"/>
  <p:txStyles>
    <p:titleStyle>
      <a:lvl1pPr algn="l" defTabSz="914400" rtl="0" eaLnBrk="1" latinLnBrk="0" hangingPunct="1">
        <a:lnSpc>
          <a:spcPct val="90000"/>
        </a:lnSpc>
        <a:spcBef>
          <a:spcPct val="0"/>
        </a:spcBef>
        <a:buNone/>
        <a:defRPr sz="4000" b="1" kern="1200">
          <a:solidFill>
            <a:schemeClr val="tx1"/>
          </a:solidFill>
          <a:latin typeface="+mj-lt"/>
          <a:ea typeface="Segoe UI Black" panose="020B0A02040204020203" pitchFamily="34" charset="0"/>
          <a:cs typeface="+mj-cs"/>
        </a:defRPr>
      </a:lvl1pPr>
    </p:titleStyle>
    <p:bodyStyle>
      <a:lvl1pPr marL="228600" indent="-228600" algn="l" defTabSz="914400" rtl="0" eaLnBrk="1" latinLnBrk="0" hangingPunct="1">
        <a:lnSpc>
          <a:spcPct val="90000"/>
        </a:lnSpc>
        <a:spcBef>
          <a:spcPts val="1000"/>
        </a:spcBef>
        <a:buClrTx/>
        <a:buFont typeface="Arial" panose="020B0604020202020204" pitchFamily="34" charset="0"/>
        <a:buChar char="•"/>
        <a:defRPr sz="2400" kern="1200">
          <a:solidFill>
            <a:schemeClr val="tx1"/>
          </a:solidFill>
          <a:latin typeface="Avenir Next LT Pro" panose="020B0504020202020204" pitchFamily="34" charset="0"/>
          <a:ea typeface="+mn-ea"/>
          <a:cs typeface="+mn-cs"/>
        </a:defRPr>
      </a:lvl1pPr>
      <a:lvl2pPr marL="685800" indent="-228600" algn="l" defTabSz="914400" rtl="0" eaLnBrk="1" latinLnBrk="0" hangingPunct="1">
        <a:lnSpc>
          <a:spcPct val="90000"/>
        </a:lnSpc>
        <a:spcBef>
          <a:spcPts val="500"/>
        </a:spcBef>
        <a:buClrTx/>
        <a:buFontTx/>
        <a:buChar char="◦"/>
        <a:defRPr sz="2000" kern="1200">
          <a:solidFill>
            <a:schemeClr val="tx1"/>
          </a:solidFill>
          <a:latin typeface="Avenir Next LT Pro" panose="020B0504020202020204" pitchFamily="34" charset="0"/>
          <a:ea typeface="+mn-ea"/>
          <a:cs typeface="+mn-cs"/>
        </a:defRPr>
      </a:lvl2pPr>
      <a:lvl3pPr marL="1143000" indent="-228600" algn="l" defTabSz="914400" rtl="0" eaLnBrk="1" latinLnBrk="0" hangingPunct="1">
        <a:lnSpc>
          <a:spcPct val="90000"/>
        </a:lnSpc>
        <a:spcBef>
          <a:spcPts val="500"/>
        </a:spcBef>
        <a:buClrTx/>
        <a:buFont typeface="Wingdings" panose="05000000000000000000" pitchFamily="2" charset="2"/>
        <a:buChar char="§"/>
        <a:defRPr sz="1800" kern="1200">
          <a:solidFill>
            <a:schemeClr val="tx1"/>
          </a:solidFill>
          <a:latin typeface="Avenir Next LT Pro"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DD989EA-5D6B-BF8F-D48B-0428205B9774}"/>
              </a:ext>
            </a:extLst>
          </p:cNvPr>
          <p:cNvSpPr/>
          <p:nvPr/>
        </p:nvSpPr>
        <p:spPr>
          <a:xfrm>
            <a:off x="4181475" y="6308056"/>
            <a:ext cx="5466824" cy="576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59E5A144-7E9E-487C-8E31-0FE4415AA73E}"/>
              </a:ext>
            </a:extLst>
          </p:cNvPr>
          <p:cNvSpPr txBox="1"/>
          <p:nvPr/>
        </p:nvSpPr>
        <p:spPr>
          <a:xfrm>
            <a:off x="6217861" y="1742402"/>
            <a:ext cx="5823423" cy="1015663"/>
          </a:xfrm>
          <a:prstGeom prst="rect">
            <a:avLst/>
          </a:prstGeom>
          <a:noFill/>
        </p:spPr>
        <p:txBody>
          <a:bodyPr wrap="square" rtlCol="0">
            <a:spAutoFit/>
          </a:bodyPr>
          <a:lstStyle/>
          <a:p>
            <a:r>
              <a:rPr lang="en-US" altLang="ja-JP" sz="2400" b="1" dirty="0">
                <a:latin typeface="+mj-lt"/>
                <a:ea typeface="Calibri" pitchFamily="34" charset="0"/>
                <a:cs typeface="Calibri"/>
              </a:rPr>
              <a:t>Significance and Impact</a:t>
            </a:r>
          </a:p>
          <a:p>
            <a:r>
              <a:rPr lang="en-US" dirty="0">
                <a:latin typeface="+mj-lt"/>
              </a:rPr>
              <a:t>Novel identification of the normal Fermi surface within a superconductor.</a:t>
            </a:r>
          </a:p>
        </p:txBody>
      </p:sp>
      <p:sp>
        <p:nvSpPr>
          <p:cNvPr id="2" name="Title 1">
            <a:extLst>
              <a:ext uri="{FF2B5EF4-FFF2-40B4-BE49-F238E27FC236}">
                <a16:creationId xmlns:a16="http://schemas.microsoft.com/office/drawing/2014/main" id="{C0ED11C0-0B4E-4A9B-9978-226831B3CF02}"/>
              </a:ext>
            </a:extLst>
          </p:cNvPr>
          <p:cNvSpPr>
            <a:spLocks noGrp="1"/>
          </p:cNvSpPr>
          <p:nvPr>
            <p:ph type="title"/>
          </p:nvPr>
        </p:nvSpPr>
        <p:spPr>
          <a:xfrm>
            <a:off x="437478" y="1"/>
            <a:ext cx="11317044" cy="730264"/>
          </a:xfrm>
        </p:spPr>
        <p:txBody>
          <a:bodyPr>
            <a:normAutofit/>
          </a:bodyPr>
          <a:lstStyle/>
          <a:p>
            <a:pPr algn="ctr"/>
            <a:r>
              <a:rPr lang="en-US" sz="2800" dirty="0"/>
              <a:t>Revealing Normal Fermi Surface In Superconductors</a:t>
            </a:r>
          </a:p>
        </p:txBody>
      </p:sp>
      <p:sp>
        <p:nvSpPr>
          <p:cNvPr id="3" name="Slide Number Placeholder 2">
            <a:extLst>
              <a:ext uri="{FF2B5EF4-FFF2-40B4-BE49-F238E27FC236}">
                <a16:creationId xmlns:a16="http://schemas.microsoft.com/office/drawing/2014/main" id="{0AA899E0-809B-46E5-9CA7-368D37C42E37}"/>
              </a:ext>
            </a:extLst>
          </p:cNvPr>
          <p:cNvSpPr>
            <a:spLocks noGrp="1"/>
          </p:cNvSpPr>
          <p:nvPr>
            <p:ph type="sldNum" sz="quarter" idx="12"/>
          </p:nvPr>
        </p:nvSpPr>
        <p:spPr>
          <a:xfrm>
            <a:off x="11436808" y="6308056"/>
            <a:ext cx="576296"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000" kern="1200">
                <a:solidFill>
                  <a:schemeClr val="accent1">
                    <a:lumMod val="75000"/>
                  </a:schemeClr>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26CA2777-A89F-4130-B308-73BB65955918}" type="slidenum">
              <a:rPr lang="en-US" smtClean="0"/>
              <a:pPr/>
              <a:t>1</a:t>
            </a:fld>
            <a:endParaRPr lang="en-US">
              <a:solidFill>
                <a:srgbClr val="0F3F66"/>
              </a:solidFill>
            </a:endParaRPr>
          </a:p>
        </p:txBody>
      </p:sp>
      <p:sp>
        <p:nvSpPr>
          <p:cNvPr id="5" name="Rectangle 35">
            <a:extLst>
              <a:ext uri="{FF2B5EF4-FFF2-40B4-BE49-F238E27FC236}">
                <a16:creationId xmlns:a16="http://schemas.microsoft.com/office/drawing/2014/main" id="{8E58DAE7-FAC5-48B9-861C-1B01EB5A8193}"/>
              </a:ext>
            </a:extLst>
          </p:cNvPr>
          <p:cNvSpPr>
            <a:spLocks noChangeArrowheads="1"/>
          </p:cNvSpPr>
          <p:nvPr/>
        </p:nvSpPr>
        <p:spPr bwMode="auto">
          <a:xfrm>
            <a:off x="560439" y="732144"/>
            <a:ext cx="10876369" cy="1015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en-US" sz="2400" b="1" dirty="0">
                <a:latin typeface="+mj-lt"/>
                <a:ea typeface="Calibri" pitchFamily="34" charset="0"/>
                <a:cs typeface="Calibri"/>
              </a:rPr>
              <a:t>Scientific Achievement</a:t>
            </a:r>
          </a:p>
          <a:p>
            <a:r>
              <a:rPr lang="en-US" dirty="0">
                <a:effectLst/>
                <a:latin typeface="Calibri" panose="020F0502020204030204" pitchFamily="34" charset="0"/>
                <a:ea typeface="Times New Roman" panose="02020603050405020304" pitchFamily="18" charset="0"/>
              </a:rPr>
              <a:t>Identification of uncondensed Landau quasiparticles inside the superconducting phase through the quantum oscillation in thermal conductivity. </a:t>
            </a:r>
          </a:p>
        </p:txBody>
      </p:sp>
      <p:sp>
        <p:nvSpPr>
          <p:cNvPr id="6" name="TextBox 5">
            <a:extLst>
              <a:ext uri="{FF2B5EF4-FFF2-40B4-BE49-F238E27FC236}">
                <a16:creationId xmlns:a16="http://schemas.microsoft.com/office/drawing/2014/main" id="{5B5AB4DC-C268-4277-A54D-5E68D1711C3C}"/>
              </a:ext>
            </a:extLst>
          </p:cNvPr>
          <p:cNvSpPr txBox="1"/>
          <p:nvPr/>
        </p:nvSpPr>
        <p:spPr>
          <a:xfrm>
            <a:off x="6217861" y="2901784"/>
            <a:ext cx="5823423" cy="2685351"/>
          </a:xfrm>
          <a:prstGeom prst="rect">
            <a:avLst/>
          </a:prstGeom>
          <a:noFill/>
        </p:spPr>
        <p:txBody>
          <a:bodyPr wrap="square" rtlCol="0">
            <a:spAutoFit/>
          </a:bodyPr>
          <a:lstStyle/>
          <a:p>
            <a:pPr>
              <a:spcAft>
                <a:spcPts val="100"/>
              </a:spcAft>
            </a:pPr>
            <a:r>
              <a:rPr lang="en-US" altLang="ja-JP" sz="2200" b="1" dirty="0">
                <a:latin typeface="+mj-lt"/>
                <a:ea typeface="Calibri" pitchFamily="34" charset="0"/>
                <a:cs typeface="Calibri"/>
              </a:rPr>
              <a:t>Research Details</a:t>
            </a:r>
          </a:p>
          <a:p>
            <a:pPr marL="137160" lvl="1" indent="-137160" fontAlgn="base">
              <a:spcAft>
                <a:spcPts val="100"/>
              </a:spcAft>
              <a:buFont typeface="Arial" panose="020B0604020202020204" pitchFamily="34" charset="0"/>
              <a:buChar char="•"/>
            </a:pPr>
            <a:r>
              <a:rPr lang="en-US" dirty="0">
                <a:effectLst/>
                <a:latin typeface="Calibri" panose="020F0502020204030204" pitchFamily="34" charset="0"/>
                <a:ea typeface="Times New Roman" panose="02020603050405020304" pitchFamily="18" charset="0"/>
              </a:rPr>
              <a:t>Distinct resonance in thermal conductivity when a magnetic field is applied at specific angles.</a:t>
            </a:r>
          </a:p>
          <a:p>
            <a:pPr marL="137160" lvl="1" indent="-137160" fontAlgn="base">
              <a:spcAft>
                <a:spcPts val="100"/>
              </a:spcAft>
              <a:buFont typeface="Arial" panose="020B0604020202020204" pitchFamily="34" charset="0"/>
              <a:buChar char="•"/>
            </a:pPr>
            <a:r>
              <a:rPr lang="en-US" dirty="0">
                <a:latin typeface="Calibri" panose="020F0502020204030204" pitchFamily="34" charset="0"/>
                <a:ea typeface="Times New Roman" panose="02020603050405020304" pitchFamily="18" charset="0"/>
              </a:rPr>
              <a:t>O</a:t>
            </a:r>
            <a:r>
              <a:rPr lang="en-US" dirty="0">
                <a:effectLst/>
                <a:latin typeface="Calibri" panose="020F0502020204030204" pitchFamily="34" charset="0"/>
                <a:ea typeface="Times New Roman" panose="02020603050405020304" pitchFamily="18" charset="0"/>
              </a:rPr>
              <a:t>bserved resonances are attributed to the emergence of uncondensed Landau quasiparticles in the superconducting state.</a:t>
            </a:r>
          </a:p>
          <a:p>
            <a:pPr marL="137160" lvl="1" indent="-137160" fontAlgn="base">
              <a:spcAft>
                <a:spcPts val="100"/>
              </a:spcAft>
              <a:buFont typeface="Arial" panose="020B0604020202020204" pitchFamily="34" charset="0"/>
              <a:buChar char="•"/>
            </a:pPr>
            <a:r>
              <a:rPr lang="en-US" dirty="0">
                <a:effectLst/>
                <a:latin typeface="Calibri" panose="020F0502020204030204" pitchFamily="34" charset="0"/>
                <a:ea typeface="Times New Roman" panose="02020603050405020304" pitchFamily="18" charset="0"/>
              </a:rPr>
              <a:t>Theory calculations reveal several sharp peaks in the density of states as the magnetic field's direction is varied, consistent with the experiment.</a:t>
            </a:r>
          </a:p>
        </p:txBody>
      </p:sp>
      <p:sp>
        <p:nvSpPr>
          <p:cNvPr id="23" name="Rectangle 22">
            <a:extLst>
              <a:ext uri="{FF2B5EF4-FFF2-40B4-BE49-F238E27FC236}">
                <a16:creationId xmlns:a16="http://schemas.microsoft.com/office/drawing/2014/main" id="{61E319B0-40C1-4006-BDAD-053C6FD8ABA8}"/>
              </a:ext>
            </a:extLst>
          </p:cNvPr>
          <p:cNvSpPr/>
          <p:nvPr/>
        </p:nvSpPr>
        <p:spPr>
          <a:xfrm>
            <a:off x="6217861" y="5654762"/>
            <a:ext cx="5669981" cy="536589"/>
          </a:xfrm>
          <a:prstGeom prst="rect">
            <a:avLst/>
          </a:prstGeom>
          <a:noFill/>
        </p:spPr>
        <p:txBody>
          <a:bodyPr wrap="square">
            <a:noAutofit/>
          </a:bodyPr>
          <a:lstStyle/>
          <a:p>
            <a:pPr fontAlgn="auto">
              <a:spcBef>
                <a:spcPts val="600"/>
              </a:spcBef>
              <a:spcAft>
                <a:spcPts val="0"/>
              </a:spcAft>
            </a:pPr>
            <a:r>
              <a:rPr lang="en-US" sz="1100" dirty="0">
                <a:cs typeface="Arial" panose="020B0604020202020204" pitchFamily="34" charset="0"/>
              </a:rPr>
              <a:t>Lee, S.; Kim, D. Y.; Rosa, P. F. S.; Bauer, E. D.; Ronning, F.; Thompson, J. D.; Lin, S.-Z.; </a:t>
            </a:r>
            <a:r>
              <a:rPr lang="en-US" sz="1100" dirty="0" err="1">
                <a:cs typeface="Arial" panose="020B0604020202020204" pitchFamily="34" charset="0"/>
              </a:rPr>
              <a:t>Movshovich</a:t>
            </a:r>
            <a:r>
              <a:rPr lang="en-US" sz="1100" dirty="0">
                <a:cs typeface="Arial" panose="020B0604020202020204" pitchFamily="34" charset="0"/>
              </a:rPr>
              <a:t>, R. Normal Fermi Surface in the Nodal Superconductor. </a:t>
            </a:r>
            <a:r>
              <a:rPr lang="en-US" sz="1100" i="1" dirty="0">
                <a:cs typeface="Arial" panose="020B0604020202020204" pitchFamily="34" charset="0"/>
              </a:rPr>
              <a:t>Physical Review Letters </a:t>
            </a:r>
            <a:r>
              <a:rPr lang="en-US" sz="1100" dirty="0">
                <a:cs typeface="Arial" panose="020B0604020202020204" pitchFamily="34" charset="0"/>
              </a:rPr>
              <a:t>2024, 132 (23). DOI:10.1103/physrevlett.132.236002. </a:t>
            </a:r>
          </a:p>
        </p:txBody>
      </p:sp>
      <p:sp>
        <p:nvSpPr>
          <p:cNvPr id="25" name="TextBox 24">
            <a:extLst>
              <a:ext uri="{FF2B5EF4-FFF2-40B4-BE49-F238E27FC236}">
                <a16:creationId xmlns:a16="http://schemas.microsoft.com/office/drawing/2014/main" id="{C305734B-C473-4428-A1A0-2D2513B567F5}"/>
              </a:ext>
            </a:extLst>
          </p:cNvPr>
          <p:cNvSpPr txBox="1"/>
          <p:nvPr/>
        </p:nvSpPr>
        <p:spPr>
          <a:xfrm>
            <a:off x="150716" y="5441006"/>
            <a:ext cx="5903113" cy="292259"/>
          </a:xfrm>
          <a:prstGeom prst="rect">
            <a:avLst/>
          </a:prstGeom>
          <a:noFill/>
        </p:spPr>
        <p:txBody>
          <a:bodyPr wrap="square" rtlCol="0">
            <a:spAutoFit/>
          </a:bodyPr>
          <a:lstStyle/>
          <a:p>
            <a:pPr marL="0" marR="0">
              <a:lnSpc>
                <a:spcPct val="115000"/>
              </a:lnSpc>
              <a:spcBef>
                <a:spcPts val="0"/>
              </a:spcBef>
              <a:spcAft>
                <a:spcPts val="0"/>
              </a:spcAft>
            </a:pPr>
            <a:r>
              <a:rPr lang="en-US" sz="1200" dirty="0">
                <a:effectLst/>
                <a:latin typeface="Calibri" panose="020F0502020204030204" pitchFamily="34" charset="0"/>
                <a:ea typeface="Times New Roman" panose="02020603050405020304" pitchFamily="18" charset="0"/>
                <a:cs typeface="Calibri" panose="020F0502020204030204" pitchFamily="34" charset="0"/>
              </a:rPr>
              <a:t>Quantum oscillation in superconducting state.</a:t>
            </a:r>
          </a:p>
        </p:txBody>
      </p:sp>
      <p:pic>
        <p:nvPicPr>
          <p:cNvPr id="10" name="Picture 9">
            <a:extLst>
              <a:ext uri="{FF2B5EF4-FFF2-40B4-BE49-F238E27FC236}">
                <a16:creationId xmlns:a16="http://schemas.microsoft.com/office/drawing/2014/main" id="{BDAA81CE-9F8C-D763-C1C1-C055CEB8175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23809" y="6318504"/>
            <a:ext cx="567442" cy="566928"/>
          </a:xfrm>
          <a:prstGeom prst="rect">
            <a:avLst/>
          </a:prstGeom>
        </p:spPr>
      </p:pic>
      <p:pic>
        <p:nvPicPr>
          <p:cNvPr id="4" name="Picture 3">
            <a:extLst>
              <a:ext uri="{FF2B5EF4-FFF2-40B4-BE49-F238E27FC236}">
                <a16:creationId xmlns:a16="http://schemas.microsoft.com/office/drawing/2014/main" id="{11E6D5B3-2B1B-6750-EB51-FAA12C06F70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87856" y="6415869"/>
            <a:ext cx="2103132" cy="411280"/>
          </a:xfrm>
          <a:prstGeom prst="rect">
            <a:avLst/>
          </a:prstGeom>
        </p:spPr>
      </p:pic>
      <p:sp>
        <p:nvSpPr>
          <p:cNvPr id="14" name="TextBox 13">
            <a:extLst>
              <a:ext uri="{FF2B5EF4-FFF2-40B4-BE49-F238E27FC236}">
                <a16:creationId xmlns:a16="http://schemas.microsoft.com/office/drawing/2014/main" id="{9043A69C-1F80-2C93-0A0F-766EA4AABD9C}"/>
              </a:ext>
            </a:extLst>
          </p:cNvPr>
          <p:cNvSpPr txBox="1"/>
          <p:nvPr/>
        </p:nvSpPr>
        <p:spPr>
          <a:xfrm>
            <a:off x="150716" y="6035222"/>
            <a:ext cx="5903113" cy="292259"/>
          </a:xfrm>
          <a:prstGeom prst="rect">
            <a:avLst/>
          </a:prstGeom>
          <a:noFill/>
        </p:spPr>
        <p:txBody>
          <a:bodyPr wrap="square" rtlCol="0">
            <a:spAutoFit/>
          </a:bodyPr>
          <a:lstStyle/>
          <a:p>
            <a:pPr marL="0" marR="0">
              <a:lnSpc>
                <a:spcPct val="115000"/>
              </a:lnSpc>
              <a:spcBef>
                <a:spcPts val="0"/>
              </a:spcBef>
              <a:spcAft>
                <a:spcPts val="0"/>
              </a:spcAft>
            </a:pPr>
            <a:r>
              <a:rPr lang="en-US" sz="1200" dirty="0">
                <a:effectLst/>
                <a:latin typeface="Calibri" panose="020F0502020204030204" pitchFamily="34" charset="0"/>
                <a:ea typeface="Times New Roman" panose="02020603050405020304" pitchFamily="18" charset="0"/>
                <a:cs typeface="Calibri" panose="020F0502020204030204" pitchFamily="34" charset="0"/>
              </a:rPr>
              <a:t>Work was performed, in part, at the Center for Integrated Nanotechnologies.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62999ED9-B307-E590-3573-08137B49734F}"/>
              </a:ext>
            </a:extLst>
          </p:cNvPr>
          <p:cNvPicPr>
            <a:picLocks noChangeAspect="1"/>
          </p:cNvPicPr>
          <p:nvPr/>
        </p:nvPicPr>
        <p:blipFill rotWithShape="1">
          <a:blip r:embed="rId5"/>
          <a:srcRect l="3346" r="4745"/>
          <a:stretch/>
        </p:blipFill>
        <p:spPr>
          <a:xfrm>
            <a:off x="303117" y="2031089"/>
            <a:ext cx="5579524" cy="3288103"/>
          </a:xfrm>
          <a:prstGeom prst="rect">
            <a:avLst/>
          </a:prstGeom>
        </p:spPr>
      </p:pic>
    </p:spTree>
    <p:extLst>
      <p:ext uri="{BB962C8B-B14F-4D97-AF65-F5344CB8AC3E}">
        <p14:creationId xmlns:p14="http://schemas.microsoft.com/office/powerpoint/2010/main" val="1930651402"/>
      </p:ext>
    </p:extLst>
  </p:cSld>
  <p:clrMapOvr>
    <a:masterClrMapping/>
  </p:clrMapOvr>
</p:sld>
</file>

<file path=ppt/theme/theme1.xml><?xml version="1.0" encoding="utf-8"?>
<a:theme xmlns:a="http://schemas.openxmlformats.org/drawingml/2006/main" name="Office Theme">
  <a:themeElements>
    <a:clrScheme name="New Science">
      <a:dk1>
        <a:sysClr val="windowText" lastClr="000000"/>
      </a:dk1>
      <a:lt1>
        <a:sysClr val="window" lastClr="FFFFFF"/>
      </a:lt1>
      <a:dk2>
        <a:srgbClr val="44546A"/>
      </a:dk2>
      <a:lt2>
        <a:srgbClr val="E7E6E6"/>
      </a:lt2>
      <a:accent1>
        <a:srgbClr val="10436A"/>
      </a:accent1>
      <a:accent2>
        <a:srgbClr val="92DCE5"/>
      </a:accent2>
      <a:accent3>
        <a:srgbClr val="D64933"/>
      </a:accent3>
      <a:accent4>
        <a:srgbClr val="7C7C7C"/>
      </a:accent4>
      <a:accent5>
        <a:srgbClr val="EFCB68"/>
      </a:accent5>
      <a:accent6>
        <a:srgbClr val="70AD47"/>
      </a:accent6>
      <a:hlink>
        <a:srgbClr val="0563C1"/>
      </a:hlink>
      <a:folHlink>
        <a:srgbClr val="954F72"/>
      </a:folHlink>
    </a:clrScheme>
    <a:fontScheme name="SC new">
      <a:majorFont>
        <a:latin typeface="AvenirNext LT Pro Bold"/>
        <a:ea typeface=""/>
        <a:cs typeface=""/>
      </a:majorFont>
      <a:minorFont>
        <a:latin typeface="AvenirNext LT Pro Regul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SC PowerPoint base template for staff.potx" id="{4612F961-56E9-4EB7-9A44-11671DE64C64}" vid="{D4CA479C-CAD5-4C1B-93CE-2627735869D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0BF6F177D6D67458FBB47B7752A5A77" ma:contentTypeVersion="5" ma:contentTypeDescription="Create a new document." ma:contentTypeScope="" ma:versionID="6114797fb1e0b26f3a9ae5c11e74391e">
  <xsd:schema xmlns:xsd="http://www.w3.org/2001/XMLSchema" xmlns:xs="http://www.w3.org/2001/XMLSchema" xmlns:p="http://schemas.microsoft.com/office/2006/metadata/properties" xmlns:ns2="d3abd939-9d94-49d1-925a-c93fb1ff4b6e" xmlns:ns3="bc761791-33a0-47b7-8145-9d3c2515a3a0" targetNamespace="http://schemas.microsoft.com/office/2006/metadata/properties" ma:root="true" ma:fieldsID="726faa9c30645863ec38f8cdf7f10856" ns2:_="" ns3:_="">
    <xsd:import namespace="d3abd939-9d94-49d1-925a-c93fb1ff4b6e"/>
    <xsd:import namespace="bc761791-33a0-47b7-8145-9d3c2515a3a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abd939-9d94-49d1-925a-c93fb1ff4b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c761791-33a0-47b7-8145-9d3c2515a3a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8521C20-9E33-48A5-B56C-6DBE0ADA37F3}">
  <ds:schemaRefs>
    <ds:schemaRef ds:uri="http://schemas.microsoft.com/sharepoint/v3/contenttype/forms"/>
  </ds:schemaRefs>
</ds:datastoreItem>
</file>

<file path=customXml/itemProps2.xml><?xml version="1.0" encoding="utf-8"?>
<ds:datastoreItem xmlns:ds="http://schemas.openxmlformats.org/officeDocument/2006/customXml" ds:itemID="{8779A9CC-1221-4480-B719-A3FDECFA9433}">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d3abd939-9d94-49d1-925a-c93fb1ff4b6e"/>
    <ds:schemaRef ds:uri="http://purl.org/dc/elements/1.1/"/>
    <ds:schemaRef ds:uri="http://schemas.microsoft.com/office/2006/metadata/properties"/>
    <ds:schemaRef ds:uri="bc761791-33a0-47b7-8145-9d3c2515a3a0"/>
    <ds:schemaRef ds:uri="http://www.w3.org/XML/1998/namespace"/>
  </ds:schemaRefs>
</ds:datastoreItem>
</file>

<file path=customXml/itemProps3.xml><?xml version="1.0" encoding="utf-8"?>
<ds:datastoreItem xmlns:ds="http://schemas.openxmlformats.org/officeDocument/2006/customXml" ds:itemID="{1F8BD266-3FB6-4E09-B402-9D62A4AD8DD3}">
  <ds:schemaRefs>
    <ds:schemaRef ds:uri="bc761791-33a0-47b7-8145-9d3c2515a3a0"/>
    <ds:schemaRef ds:uri="d3abd939-9d94-49d1-925a-c93fb1ff4b6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1936</TotalTime>
  <Words>434</Words>
  <Application>Microsoft Office PowerPoint</Application>
  <PresentationFormat>Widescreen</PresentationFormat>
  <Paragraphs>22</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Arial Black</vt:lpstr>
      <vt:lpstr>Avenir Next LT Pro</vt:lpstr>
      <vt:lpstr>AvenirNext LT Pro Bold</vt:lpstr>
      <vt:lpstr>AvenirNext LT Pro Regular</vt:lpstr>
      <vt:lpstr>Calibri</vt:lpstr>
      <vt:lpstr>Wingdings</vt:lpstr>
      <vt:lpstr>Office Theme</vt:lpstr>
      <vt:lpstr>Revealing Normal Fermi Surface In Superconductors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Houston, Karyn (EXT)</dc:creator>
  <cp:lastModifiedBy>Baker, Stacy Leigh</cp:lastModifiedBy>
  <cp:revision>10</cp:revision>
  <dcterms:created xsi:type="dcterms:W3CDTF">2023-07-20T14:08:23Z</dcterms:created>
  <dcterms:modified xsi:type="dcterms:W3CDTF">2024-10-14T21:00:03Z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0x010100D0BF6F177D6D67458FBB47B7752A5A77</vt:lpwstr>
  </property>
  <property fmtid="{D5CDD505-2E9C-101B-9397-08002B2CF9AE}" pid="3" name="MediaServiceImageTags">
    <vt:lpwstr/>
  </property>
  <property fmtid="{D5CDD505-2E9C-101B-9397-08002B2CF9AE}" pid="4" name="ComplianceAssetId">
    <vt:lpwstr/>
  </property>
  <property fmtid="{D5CDD505-2E9C-101B-9397-08002B2CF9AE}" pid="5" name="_ExtendedDescription">
    <vt:lpwstr/>
  </property>
  <property fmtid="{D5CDD505-2E9C-101B-9397-08002B2CF9AE}" pid="6" name="_activity">
    <vt:lpwstr>{"FileActivityType":"9","FileActivityTimeStamp":"2023-08-30T15:28:56.170Z","FileActivityUsersOnPage":[{"DisplayName":"Houston, Karyn (EXT)","Id":"karyn.houston@science.doe.gov"},{"DisplayName":"Klausing, Kathleen","Id":"kathleen.klausing@science.doe.gov"}],"FileActivityNavigationId":null}</vt:lpwstr>
  </property>
  <property fmtid="{D5CDD505-2E9C-101B-9397-08002B2CF9AE}" pid="7" name="TriggerFlowInfo">
    <vt:lpwstr/>
  </property>
</Properties>
</file>