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tif" ContentType="image/tiff"/>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4"/>
  </p:sldMasterIdLst>
  <p:notesMasterIdLst>
    <p:notesMasterId r:id="rId6"/>
  </p:notesMasterIdLst>
  <p:sldIdLst>
    <p:sldId id="1940" r:id="rId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641E1A0C-325D-2718-028C-2EF09A114F58}" name="Church, Michael (CONTR)" initials="C(" userId="S::michael.church@science.doe.gov::479f6357-057b-45eb-85ae-b0563a2bd212" providerId="AD"/>
  <p188:author id="{246F786B-FCDF-1919-4FE6-B6E91F74E9A6}" name="Houston, Karyn (EXT)" initials="HK(" userId="S::Karyn.Houston@science.doe.gov::9349e374-4c09-49c7-a2cb-2b4b72d75c3e" providerId="AD"/>
  <p188:author id="{233E85B2-6FE5-A7D4-E8C7-2EC7C2B7CC00}" name="Kinney, Adam" initials="RK" userId="S::Adam.Kinney@science.doe.gov::997506a0-0f54-4d76-990e-b5a50ed5f116" providerId="AD"/>
  <p188:author id="{C034EADE-F057-9E0E-4987-90EC67665423}" name="Michael Church" initials="MC" userId="S::Michael.Church@science.doe.gov::479f6357-057b-45eb-85ae-b0563a2bd212" providerId="AD"/>
  <p188:author id="{1E31F5E1-970A-03C2-A400-64CD0F4F79B1}" name="Mikhail Zhernenkov" initials="MZ" userId="S::Mikhail.Zhernenkov@science.doe.gov::7c953c3a-5f07-4f77-b7f7-b5dbf125bb71" providerId="AD"/>
  <p188:author id="{B2412FF7-AAA0-3732-506D-2D78470574D9}" name="Keavney, Dava" initials="KD" userId="S::Dava.Keavney@science.doe.gov::36a3175f-9503-446e-879c-6ad2048a5c62"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0436A"/>
    <a:srgbClr val="333333"/>
    <a:srgbClr val="555555"/>
    <a:srgbClr val="3B5458"/>
    <a:srgbClr val="541D14"/>
    <a:srgbClr val="072815"/>
    <a:srgbClr val="0D212F"/>
    <a:srgbClr val="0B2C45"/>
    <a:srgbClr val="F8F8F8"/>
    <a:srgbClr val="162822"/>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3112"/>
    <p:restoredTop sz="65599" autoAdjust="0"/>
  </p:normalViewPr>
  <p:slideViewPr>
    <p:cSldViewPr snapToGrid="0">
      <p:cViewPr varScale="1">
        <p:scale>
          <a:sx n="100" d="100"/>
          <a:sy n="100" d="100"/>
        </p:scale>
        <p:origin x="2688" y="108"/>
      </p:cViewPr>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customXml" Target="../customXml/item3.xml"/><Relationship Id="rId7" Type="http://schemas.openxmlformats.org/officeDocument/2006/relationships/presProps" Target="presProps.xml"/><Relationship Id="rId2" Type="http://schemas.openxmlformats.org/officeDocument/2006/relationships/customXml" Target="../customXml/item2.xml"/><Relationship Id="rId1" Type="http://schemas.openxmlformats.org/officeDocument/2006/relationships/customXml" Target="../customXml/item1.xml"/><Relationship Id="rId6" Type="http://schemas.openxmlformats.org/officeDocument/2006/relationships/notesMaster" Target="notesMasters/notesMaster1.xml"/><Relationship Id="rId11" Type="http://schemas.microsoft.com/office/2018/10/relationships/authors" Target="authors.xml"/><Relationship Id="rId5" Type="http://schemas.openxmlformats.org/officeDocument/2006/relationships/slide" Target="slides/slide1.xml"/><Relationship Id="rId10"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3604AAC-AABB-4199-9EB4-05C09D18F960}" type="datetimeFigureOut">
              <a:rPr lang="en-US" smtClean="0"/>
              <a:t>5/19/2025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793856A-75D2-42A6-90A7-46D3019DB1E5}" type="slidenum">
              <a:rPr lang="en-US" smtClean="0"/>
              <a:t>‹#›</a:t>
            </a:fld>
            <a:endParaRPr lang="en-US"/>
          </a:p>
        </p:txBody>
      </p:sp>
    </p:spTree>
    <p:extLst>
      <p:ext uri="{BB962C8B-B14F-4D97-AF65-F5344CB8AC3E}">
        <p14:creationId xmlns:p14="http://schemas.microsoft.com/office/powerpoint/2010/main" val="353977353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22264" rtl="0" eaLnBrk="1" fontAlgn="auto" latinLnBrk="0" hangingPunct="1">
              <a:lnSpc>
                <a:spcPct val="100000"/>
              </a:lnSpc>
              <a:spcBef>
                <a:spcPts val="0"/>
              </a:spcBef>
              <a:spcAft>
                <a:spcPts val="0"/>
              </a:spcAft>
              <a:buClrTx/>
              <a:buSzTx/>
              <a:buFontTx/>
              <a:buNone/>
              <a:tabLst/>
              <a:defRPr/>
            </a:pPr>
            <a:r>
              <a:rPr kumimoji="0" lang="en-US" sz="1200" b="0" i="0" u="sng" strike="noStrike" kern="1200" cap="none" spc="0" normalizeH="0" baseline="0" noProof="0" dirty="0">
                <a:ln>
                  <a:noFill/>
                </a:ln>
                <a:solidFill>
                  <a:prstClr val="black"/>
                </a:solidFill>
                <a:effectLst/>
                <a:uLnTx/>
                <a:uFillTx/>
                <a:latin typeface="Arial"/>
                <a:ea typeface="+mn-ea"/>
                <a:cs typeface="Arial"/>
              </a:rPr>
              <a:t>1-2 paragraph description of highlight</a:t>
            </a:r>
            <a:r>
              <a:rPr kumimoji="0" lang="en-US" sz="1200" b="0" i="0" u="none" strike="noStrike" kern="1200" cap="none" spc="0" normalizeH="0" baseline="0" noProof="0" dirty="0">
                <a:ln>
                  <a:noFill/>
                </a:ln>
                <a:solidFill>
                  <a:prstClr val="black"/>
                </a:solidFill>
                <a:effectLst/>
                <a:uLnTx/>
                <a:uFillTx/>
                <a:latin typeface="Arial"/>
                <a:ea typeface="+mn-ea"/>
                <a:cs typeface="Arial"/>
              </a:rPr>
              <a:t> – </a:t>
            </a:r>
          </a:p>
          <a:p>
            <a:pPr>
              <a:buNone/>
            </a:pPr>
            <a:r>
              <a:rPr lang="en-US" dirty="0"/>
              <a:t>*Demonstrated an ultrabright, room-temperature, single-photon source based on colloidal QDs capable of emission in either the O- or C- telecom bands. </a:t>
            </a:r>
          </a:p>
          <a:p>
            <a:pPr>
              <a:buNone/>
            </a:pPr>
            <a:r>
              <a:rPr lang="en-US" dirty="0"/>
              <a:t>*The traditional drawbacks of the employed colloidal emitters, including long emission lifetime, low quantum yield, and nondirectional emission, have been addressed by the nanocavity, yielding high brightness, short emission lifetimes, and stable, nonblinking emission. </a:t>
            </a:r>
          </a:p>
          <a:p>
            <a:pPr>
              <a:buNone/>
            </a:pPr>
            <a:r>
              <a:rPr lang="en-US" dirty="0"/>
              <a:t>*These cavity-coupled QDs comprise the brightest single photon source at room temperature demonstrated to date and one of the brightest single-photon sources demonstrated at telecom C-band. </a:t>
            </a:r>
          </a:p>
          <a:p>
            <a:pPr>
              <a:buNone/>
            </a:pPr>
            <a:r>
              <a:rPr lang="en-US" dirty="0"/>
              <a:t>*Verifies the single-photon action of the nanocavity-coupled QDs by showing room-temperature antibunching dip. </a:t>
            </a:r>
          </a:p>
          <a:p>
            <a:pPr>
              <a:buNone/>
            </a:pPr>
            <a:r>
              <a:rPr lang="en-US" dirty="0"/>
              <a:t>*Alternative material platforms for single photon sources (SPSs), such as epitaxially grown QDs, carbon nanotubes, and defects in two-dimensional transition metal dichalcogenides,  have shown narrower line widths from a few </a:t>
            </a:r>
            <a:r>
              <a:rPr lang="en-US" dirty="0" err="1"/>
              <a:t>meV</a:t>
            </a:r>
            <a:r>
              <a:rPr lang="en-US" dirty="0"/>
              <a:t> to sub-</a:t>
            </a:r>
            <a:r>
              <a:rPr lang="en-US" dirty="0" err="1"/>
              <a:t>meV</a:t>
            </a:r>
            <a:r>
              <a:rPr lang="en-US" dirty="0"/>
              <a:t> and high photon purity with </a:t>
            </a:r>
            <a:r>
              <a:rPr lang="en-US" i="1" dirty="0"/>
              <a:t>g</a:t>
            </a:r>
            <a:r>
              <a:rPr lang="en-US" baseline="30000" dirty="0"/>
              <a:t>(2)</a:t>
            </a:r>
            <a:r>
              <a:rPr lang="en-US" dirty="0"/>
              <a:t>(0) &lt; 10</a:t>
            </a:r>
            <a:r>
              <a:rPr lang="en-US" baseline="30000" dirty="0"/>
              <a:t>–2</a:t>
            </a:r>
            <a:r>
              <a:rPr lang="en-US" dirty="0"/>
              <a:t> in the telecom band. However, these platforms are challenged by difficulties in room-temperature operation, scalability, and consistency in wavelength.</a:t>
            </a:r>
          </a:p>
          <a:p>
            <a:r>
              <a:rPr lang="en-US" dirty="0"/>
              <a:t>*Nanocavity-coupled colloidal QDs present a promising pathway toward achieving a highly tunable and scalable single-photon source at room temperature. </a:t>
            </a:r>
          </a:p>
          <a:p>
            <a:r>
              <a:rPr lang="en-US" dirty="0"/>
              <a:t>*With the nonblinking characteristic, the nanocavity-coupled QDs are close-to-ideal candidates for quantum communication applications. </a:t>
            </a:r>
          </a:p>
          <a:p>
            <a:r>
              <a:rPr lang="en-US" dirty="0"/>
              <a:t>*Colloidal QDs have found widespread use in classical optoelectronics, from television screens to color-changing LED lights, and their established device integration may help propel their future impact in quantum information technologies.</a:t>
            </a:r>
            <a:endParaRPr kumimoji="0" lang="en-US" sz="1200" b="0" i="0" u="none" strike="noStrike" kern="1200" cap="none" spc="0" normalizeH="0" baseline="0" noProof="0" dirty="0">
              <a:ln>
                <a:noFill/>
              </a:ln>
              <a:solidFill>
                <a:srgbClr val="0D0D0D"/>
              </a:solidFill>
              <a:effectLst/>
              <a:uLnTx/>
              <a:uFillTx/>
              <a:latin typeface="Arial"/>
              <a:ea typeface="+mn-ea"/>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prstClr val="black"/>
              </a:solidFill>
              <a:effectLst/>
              <a:uLnTx/>
              <a:uFillTx/>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0" i="0" u="sng" strike="noStrike" kern="1200" cap="none" spc="0" normalizeH="0" baseline="0" noProof="0" dirty="0">
                <a:ln>
                  <a:noFill/>
                </a:ln>
                <a:solidFill>
                  <a:prstClr val="black"/>
                </a:solidFill>
                <a:effectLst/>
                <a:uLnTx/>
                <a:uFillTx/>
                <a:latin typeface="+mn-lt"/>
                <a:ea typeface="+mn-ea"/>
                <a:cs typeface="+mn-cs"/>
              </a:rPr>
              <a:t>Acknowledgements</a:t>
            </a:r>
            <a:r>
              <a:rPr kumimoji="0" lang="en-US" sz="1200" b="0" i="0" u="none" strike="noStrike" kern="1200" cap="none" spc="0" normalizeH="0" baseline="0" noProof="0" dirty="0">
                <a:ln>
                  <a:noFill/>
                </a:ln>
                <a:solidFill>
                  <a:prstClr val="black"/>
                </a:solidFill>
                <a:effectLst/>
                <a:uLnTx/>
                <a:uFillTx/>
                <a:latin typeface="+mn-lt"/>
                <a:ea typeface="+mn-ea"/>
                <a:cs typeface="+mn-cs"/>
              </a:rPr>
              <a:t> – </a:t>
            </a:r>
            <a:r>
              <a:rPr lang="en-US" dirty="0" err="1"/>
              <a:t>FundingM.H.M</a:t>
            </a:r>
            <a:r>
              <a:rPr lang="en-US" dirty="0"/>
              <a:t>. acknowledges support from the Air Force Office of Scientific Research (award FA9550-21-1-0312) and the Gordon and Betty Moore Foundation through Grant GBMF8804. M.H.M. and J.A.H. acknowledge partial support from the U.S. Department of Energy, Office of Science, Office of Basic Energy Sciences under Triad National Security, LLC contract grant 89233218CNA000001 [FWP: LANLE1N3]. This work was performed in part using instrumentation at the Duke University Shared Materials Instrumentation Facility (SMIF). SMIF is a member of the North Carolina Research Triangle Nanotechnology Network (RTNN), which is supported by the National Science Foundation (Grant ECCS-1542015), as part of the National Nanotechnology Coordinated Infrastructure (NNCI). This work was conducted in part at the Center for Integrated Nanotechnologies (CINT), a Nanoscale Science Research Center and User Facility operated for the U.S. Department of Energy (DOE), Office of Science (SC), Office of Basic Energy Sciences (BES) (User Project: 2022AC0150). E.A.D. and A.S. were supported by Los Alamos National Laboratory (LANL) Director’s Postdoctoral Fellowships (20190620PRD1, 20160653PRD2). M.Y.L. acknowledges the LANL Seaborg Institute for a postdoctoral fellowship. C.J.S. and E.G.B. were funded by CINT. J.A.H. was supported by the LANL Laboratory Directed Research &amp; Development program (20230363ER). LANL is operated by Triad National Security, LLC, for the National Nuclear Security Administration of U.S. Department of Energy (Contract no. 89233218CNA000001).</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prstClr val="black"/>
              </a:solidFill>
              <a:effectLst/>
              <a:uLnTx/>
              <a:uFillTx/>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sng" strike="noStrike" kern="1200" cap="none" spc="0" normalizeH="0" baseline="0" noProof="0" dirty="0">
              <a:ln>
                <a:noFill/>
              </a:ln>
              <a:solidFill>
                <a:prstClr val="black"/>
              </a:solidFill>
              <a:effectLst/>
              <a:uLnTx/>
              <a:uFillTx/>
              <a:latin typeface="Arial"/>
              <a:ea typeface="+mn-ea"/>
              <a:cs typeface="Arial"/>
            </a:endParaRPr>
          </a:p>
          <a:p>
            <a:pPr marL="0" marR="0" lvl="0" indent="0" algn="l" defTabSz="922264" rtl="0" eaLnBrk="1" fontAlgn="auto" latinLnBrk="0" hangingPunct="1">
              <a:lnSpc>
                <a:spcPct val="100000"/>
              </a:lnSpc>
              <a:spcBef>
                <a:spcPts val="0"/>
              </a:spcBef>
              <a:spcAft>
                <a:spcPts val="0"/>
              </a:spcAft>
              <a:buClrTx/>
              <a:buSzTx/>
              <a:buFontTx/>
              <a:buNone/>
              <a:tabLst/>
              <a:defRPr/>
            </a:pPr>
            <a:r>
              <a:rPr kumimoji="0" lang="en-US" sz="1200" b="0" i="0" u="sng" strike="noStrike" kern="1200" cap="none" spc="0" normalizeH="0" baseline="0" noProof="0" dirty="0">
                <a:ln>
                  <a:noFill/>
                </a:ln>
                <a:solidFill>
                  <a:prstClr val="black"/>
                </a:solidFill>
                <a:effectLst/>
                <a:uLnTx/>
                <a:uFillTx/>
                <a:latin typeface="Arial"/>
                <a:ea typeface="+mn-ea"/>
                <a:cs typeface="Arial"/>
              </a:rPr>
              <a:t>Publication/ press releases/ related links: TBD</a:t>
            </a:r>
            <a:endParaRPr kumimoji="0" lang="en-US" sz="1200" b="0" i="0" u="none" strike="noStrike" kern="1200" cap="none" spc="0" normalizeH="0" baseline="0" noProof="0" dirty="0">
              <a:ln>
                <a:noFill/>
              </a:ln>
              <a:solidFill>
                <a:prstClr val="black"/>
              </a:solidFill>
              <a:effectLst/>
              <a:uLnTx/>
              <a:uFillTx/>
              <a:latin typeface="Arial"/>
              <a:ea typeface="+mn-ea"/>
              <a:cs typeface="Arial"/>
            </a:endParaRPr>
          </a:p>
          <a:p>
            <a:pPr marL="0" marR="0" lvl="0" indent="0" algn="l" defTabSz="922264"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106636"/>
              </a:solidFill>
              <a:effectLst/>
              <a:uLnTx/>
              <a:uFillTx/>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i="1" dirty="0">
                <a:cs typeface="Arial" panose="020B0604020202020204" pitchFamily="34" charset="0"/>
              </a:rPr>
              <a:t>ACS Nano </a:t>
            </a:r>
            <a:r>
              <a:rPr lang="en-US" sz="1200" b="1" dirty="0">
                <a:cs typeface="Arial" panose="020B0604020202020204" pitchFamily="34" charset="0"/>
              </a:rPr>
              <a:t>2025</a:t>
            </a:r>
            <a:r>
              <a:rPr lang="en-US" sz="1200" dirty="0">
                <a:cs typeface="Arial" panose="020B0604020202020204" pitchFamily="34" charset="0"/>
              </a:rPr>
              <a:t>: https://doi.org/10.1021/acsnano.4c18261</a:t>
            </a:r>
          </a:p>
          <a:p>
            <a:endParaRPr lang="en-US" dirty="0"/>
          </a:p>
        </p:txBody>
      </p:sp>
      <p:sp>
        <p:nvSpPr>
          <p:cNvPr id="4" name="Slide Number Placeholder 3"/>
          <p:cNvSpPr>
            <a:spLocks noGrp="1"/>
          </p:cNvSpPr>
          <p:nvPr>
            <p:ph type="sldNum" sz="quarter" idx="5"/>
          </p:nvPr>
        </p:nvSpPr>
        <p:spPr/>
        <p:txBody>
          <a:bodyPr/>
          <a:lstStyle/>
          <a:p>
            <a:pPr>
              <a:defRPr/>
            </a:pPr>
            <a:fld id="{F876D4B8-3D7E-42E7-AF06-6D9133F7F081}" type="slidenum">
              <a:rPr lang="en-US" smtClean="0"/>
              <a:pPr>
                <a:defRPr/>
              </a:pPr>
              <a:t>1</a:t>
            </a:fld>
            <a:endParaRPr lang="en-US"/>
          </a:p>
        </p:txBody>
      </p:sp>
    </p:spTree>
    <p:extLst>
      <p:ext uri="{BB962C8B-B14F-4D97-AF65-F5344CB8AC3E}">
        <p14:creationId xmlns:p14="http://schemas.microsoft.com/office/powerpoint/2010/main" val="141439535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chemeClr val="accent1">
            <a:lumMod val="75000"/>
          </a:schemeClr>
        </a:solid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1524000" y="1122363"/>
            <a:ext cx="9144000" cy="2387600"/>
          </a:xfrm>
        </p:spPr>
        <p:txBody>
          <a:bodyPr anchor="b"/>
          <a:lstStyle>
            <a:lvl1pPr algn="ctr">
              <a:defRPr sz="6000">
                <a:solidFill>
                  <a:schemeClr val="bg1"/>
                </a:solidFill>
              </a:defRPr>
            </a:lvl1pPr>
          </a:lstStyle>
          <a:p>
            <a:r>
              <a:rPr lang="en-US"/>
              <a:t>Click to edit title </a:t>
            </a:r>
          </a:p>
        </p:txBody>
      </p:sp>
      <p:sp>
        <p:nvSpPr>
          <p:cNvPr id="3" name="Subtitle 2"/>
          <p:cNvSpPr>
            <a:spLocks noGrp="1"/>
          </p:cNvSpPr>
          <p:nvPr>
            <p:ph type="subTitle" idx="1" hasCustomPrompt="1"/>
          </p:nvPr>
        </p:nvSpPr>
        <p:spPr>
          <a:xfrm>
            <a:off x="1524000" y="3602038"/>
            <a:ext cx="9144000" cy="1655762"/>
          </a:xfrm>
        </p:spPr>
        <p:txBody>
          <a:bodyPr/>
          <a:lstStyle>
            <a:lvl1pPr marL="0" indent="0" algn="ctr">
              <a:buNone/>
              <a:defRPr sz="24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subtitle</a:t>
            </a:r>
          </a:p>
        </p:txBody>
      </p:sp>
      <p:sp>
        <p:nvSpPr>
          <p:cNvPr id="4" name="Date Placeholder 3"/>
          <p:cNvSpPr>
            <a:spLocks noGrp="1"/>
          </p:cNvSpPr>
          <p:nvPr>
            <p:ph type="dt" sz="half" idx="10"/>
          </p:nvPr>
        </p:nvSpPr>
        <p:spPr>
          <a:xfrm>
            <a:off x="2928257" y="6413161"/>
            <a:ext cx="968829" cy="365125"/>
          </a:xfrm>
          <a:prstGeom prst="rect">
            <a:avLst/>
          </a:prstGeom>
        </p:spPr>
        <p:txBody>
          <a:bodyPr/>
          <a:lstStyle>
            <a:lvl1pPr algn="r">
              <a:defRPr sz="1100"/>
            </a:lvl1pPr>
          </a:lstStyle>
          <a:p>
            <a:fld id="{8F182ACA-94E5-43E6-83F8-799916BA6B59}" type="datetime1">
              <a:rPr lang="en-US" smtClean="0"/>
              <a:pPr/>
              <a:t>5/19/2025</a:t>
            </a:fld>
            <a:endParaRPr lang="en-US"/>
          </a:p>
        </p:txBody>
      </p:sp>
      <p:sp>
        <p:nvSpPr>
          <p:cNvPr id="5" name="Footer Placeholder 4"/>
          <p:cNvSpPr>
            <a:spLocks noGrp="1"/>
          </p:cNvSpPr>
          <p:nvPr>
            <p:ph type="ftr" sz="quarter" idx="11"/>
          </p:nvPr>
        </p:nvSpPr>
        <p:spPr>
          <a:xfrm>
            <a:off x="4038600" y="6413160"/>
            <a:ext cx="4114800" cy="365125"/>
          </a:xfrm>
          <a:prstGeom prst="rect">
            <a:avLst/>
          </a:prstGeom>
        </p:spPr>
        <p:txBody>
          <a:bodyPr/>
          <a:lstStyle>
            <a:lvl1pPr>
              <a:defRPr sz="1100"/>
            </a:lvl1pPr>
          </a:lstStyle>
          <a:p>
            <a:endParaRPr lang="en-US"/>
          </a:p>
        </p:txBody>
      </p:sp>
      <p:sp>
        <p:nvSpPr>
          <p:cNvPr id="6" name="Rectangle 5"/>
          <p:cNvSpPr/>
          <p:nvPr userDrawn="1"/>
        </p:nvSpPr>
        <p:spPr>
          <a:xfrm>
            <a:off x="0" y="5622878"/>
            <a:ext cx="12192000" cy="123512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pic>
        <p:nvPicPr>
          <p:cNvPr id="7" name="Picture 6"/>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32289" y="5815220"/>
            <a:ext cx="4894439" cy="901108"/>
          </a:xfrm>
          <a:prstGeom prst="rect">
            <a:avLst/>
          </a:prstGeom>
        </p:spPr>
      </p:pic>
      <p:sp>
        <p:nvSpPr>
          <p:cNvPr id="8" name="TextBox 7"/>
          <p:cNvSpPr txBox="1"/>
          <p:nvPr userDrawn="1"/>
        </p:nvSpPr>
        <p:spPr>
          <a:xfrm>
            <a:off x="7162800" y="5917273"/>
            <a:ext cx="5029200" cy="646331"/>
          </a:xfrm>
          <a:prstGeom prst="rect">
            <a:avLst/>
          </a:prstGeom>
          <a:noFill/>
        </p:spPr>
        <p:txBody>
          <a:bodyPr wrap="square" rtlCol="0">
            <a:spAutoFit/>
          </a:bodyPr>
          <a:lstStyle/>
          <a:p>
            <a:pPr algn="ctr"/>
            <a:r>
              <a:rPr lang="en-US" sz="3600">
                <a:solidFill>
                  <a:schemeClr val="accent1"/>
                </a:solidFill>
                <a:latin typeface="+mj-lt"/>
              </a:rPr>
              <a:t>https://science.osti.gov/</a:t>
            </a:r>
          </a:p>
        </p:txBody>
      </p:sp>
    </p:spTree>
    <p:extLst>
      <p:ext uri="{BB962C8B-B14F-4D97-AF65-F5344CB8AC3E}">
        <p14:creationId xmlns:p14="http://schemas.microsoft.com/office/powerpoint/2010/main" val="3963707459"/>
      </p:ext>
    </p:extLst>
  </p:cSld>
  <p:clrMapOvr>
    <a:masterClrMapping/>
  </p:clrMapOvr>
  <p:hf sldNum="0"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a:t>Click to edit title</a:t>
            </a:r>
          </a:p>
        </p:txBody>
      </p:sp>
      <p:sp>
        <p:nvSpPr>
          <p:cNvPr id="3" name="Content Placeholder 2"/>
          <p:cNvSpPr>
            <a:spLocks noGrp="1"/>
          </p:cNvSpPr>
          <p:nvPr>
            <p:ph idx="1"/>
          </p:nvPr>
        </p:nvSpPr>
        <p:spPr/>
        <p:txBody>
          <a:bodyPr/>
          <a:lstStyle>
            <a:lvl1pPr marL="228600" indent="-228600">
              <a:buFont typeface="Arial" panose="020B0604020202020204" pitchFamily="34" charset="0"/>
              <a:buChar char="•"/>
              <a:defRPr/>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Rectangle 5">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10" name="Picture 9"/>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11" name="TextBox 10"/>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Tree>
    <p:extLst>
      <p:ext uri="{BB962C8B-B14F-4D97-AF65-F5344CB8AC3E}">
        <p14:creationId xmlns:p14="http://schemas.microsoft.com/office/powerpoint/2010/main" val="3034386707"/>
      </p:ext>
    </p:extLst>
  </p:cSld>
  <p:clrMapOvr>
    <a:masterClrMapping/>
  </p:clrMapOvr>
  <p:hf hdr="0" dt="0"/>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with content 2">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6" name="TextBox 5"/>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2" name="Title 1"/>
          <p:cNvSpPr>
            <a:spLocks noGrp="1"/>
          </p:cNvSpPr>
          <p:nvPr>
            <p:ph type="title"/>
          </p:nvPr>
        </p:nvSpPr>
        <p:spPr/>
        <p:txBody>
          <a:bodyPr/>
          <a:lstStyle/>
          <a:p>
            <a:r>
              <a:rPr lang="en-US"/>
              <a:t>Click to edit Master title style</a:t>
            </a:r>
          </a:p>
        </p:txBody>
      </p:sp>
      <p:sp>
        <p:nvSpPr>
          <p:cNvPr id="3" name="Slide Number Placeholder 2"/>
          <p:cNvSpPr>
            <a:spLocks noGrp="1"/>
          </p:cNvSpPr>
          <p:nvPr>
            <p:ph type="sldNum" sz="quarter" idx="10"/>
          </p:nvPr>
        </p:nvSpPr>
        <p:spPr/>
        <p:txBody>
          <a:bodyPr/>
          <a:lstStyle/>
          <a:p>
            <a:fld id="{835B6AD7-18B8-4C9C-AA70-ABD830A869AC}" type="slidenum">
              <a:rPr lang="en-US" smtClean="0"/>
              <a:pPr/>
              <a:t>‹#›</a:t>
            </a:fld>
            <a:endParaRPr lang="en-US"/>
          </a:p>
        </p:txBody>
      </p:sp>
      <p:sp>
        <p:nvSpPr>
          <p:cNvPr id="11" name="Content Placeholder 10"/>
          <p:cNvSpPr>
            <a:spLocks noGrp="1"/>
          </p:cNvSpPr>
          <p:nvPr>
            <p:ph sz="quarter" idx="11"/>
          </p:nvPr>
        </p:nvSpPr>
        <p:spPr>
          <a:xfrm>
            <a:off x="439738" y="1681163"/>
            <a:ext cx="5430484" cy="4143375"/>
          </a:xfrm>
          <a:solidFill>
            <a:schemeClr val="accent1"/>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5" name="Content Placeholder 14"/>
          <p:cNvSpPr>
            <a:spLocks noGrp="1"/>
          </p:cNvSpPr>
          <p:nvPr>
            <p:ph sz="quarter" idx="13"/>
          </p:nvPr>
        </p:nvSpPr>
        <p:spPr>
          <a:xfrm>
            <a:off x="6333067" y="1681163"/>
            <a:ext cx="5454121" cy="4143375"/>
          </a:xfrm>
          <a:solidFill>
            <a:schemeClr val="accent2">
              <a:lumMod val="5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166992495"/>
      </p:ext>
    </p:extLst>
  </p:cSld>
  <p:clrMapOvr>
    <a:masterClrMapping/>
  </p:clrMapOvr>
  <p:hf hdr="0" dt="0"/>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with content 3">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6" name="TextBox 5"/>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2" name="Title 1"/>
          <p:cNvSpPr>
            <a:spLocks noGrp="1"/>
          </p:cNvSpPr>
          <p:nvPr>
            <p:ph type="title"/>
          </p:nvPr>
        </p:nvSpPr>
        <p:spPr/>
        <p:txBody>
          <a:bodyPr/>
          <a:lstStyle/>
          <a:p>
            <a:r>
              <a:rPr lang="en-US"/>
              <a:t>Click to edit Master title style</a:t>
            </a:r>
          </a:p>
        </p:txBody>
      </p:sp>
      <p:sp>
        <p:nvSpPr>
          <p:cNvPr id="3" name="Slide Number Placeholder 2"/>
          <p:cNvSpPr>
            <a:spLocks noGrp="1"/>
          </p:cNvSpPr>
          <p:nvPr>
            <p:ph type="sldNum" sz="quarter" idx="10"/>
          </p:nvPr>
        </p:nvSpPr>
        <p:spPr/>
        <p:txBody>
          <a:bodyPr/>
          <a:lstStyle/>
          <a:p>
            <a:fld id="{835B6AD7-18B8-4C9C-AA70-ABD830A869AC}" type="slidenum">
              <a:rPr lang="en-US" smtClean="0"/>
              <a:pPr/>
              <a:t>‹#›</a:t>
            </a:fld>
            <a:endParaRPr lang="en-US"/>
          </a:p>
        </p:txBody>
      </p:sp>
      <p:sp>
        <p:nvSpPr>
          <p:cNvPr id="11" name="Content Placeholder 10"/>
          <p:cNvSpPr>
            <a:spLocks noGrp="1"/>
          </p:cNvSpPr>
          <p:nvPr>
            <p:ph sz="quarter" idx="11"/>
          </p:nvPr>
        </p:nvSpPr>
        <p:spPr>
          <a:xfrm>
            <a:off x="439738" y="1681163"/>
            <a:ext cx="3578225" cy="4143375"/>
          </a:xfrm>
          <a:solidFill>
            <a:schemeClr val="accent1"/>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12"/>
          <p:cNvSpPr>
            <a:spLocks noGrp="1"/>
          </p:cNvSpPr>
          <p:nvPr>
            <p:ph sz="quarter" idx="12"/>
          </p:nvPr>
        </p:nvSpPr>
        <p:spPr>
          <a:xfrm>
            <a:off x="4327525" y="1681163"/>
            <a:ext cx="3576638" cy="4143375"/>
          </a:xfrm>
          <a:solidFill>
            <a:schemeClr val="accent4"/>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5" name="Content Placeholder 14"/>
          <p:cNvSpPr>
            <a:spLocks noGrp="1"/>
          </p:cNvSpPr>
          <p:nvPr>
            <p:ph sz="quarter" idx="13"/>
          </p:nvPr>
        </p:nvSpPr>
        <p:spPr>
          <a:xfrm>
            <a:off x="8212138" y="1681163"/>
            <a:ext cx="3575050" cy="4143375"/>
          </a:xfrm>
          <a:solidFill>
            <a:schemeClr val="accent2">
              <a:lumMod val="5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869288124"/>
      </p:ext>
    </p:extLst>
  </p:cSld>
  <p:clrMapOvr>
    <a:masterClrMapping/>
  </p:clrMapOvr>
  <p:hf hdr="0" dt="0"/>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ext with picture (round)">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a:t>Click to edit title</a:t>
            </a:r>
          </a:p>
        </p:txBody>
      </p:sp>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7" name="TextBox 6"/>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12" name="Picture Placeholder 11"/>
          <p:cNvSpPr>
            <a:spLocks noGrp="1"/>
          </p:cNvSpPr>
          <p:nvPr>
            <p:ph type="pic" sz="quarter" idx="10"/>
          </p:nvPr>
        </p:nvSpPr>
        <p:spPr>
          <a:xfrm>
            <a:off x="6920089" y="1045804"/>
            <a:ext cx="5271912" cy="5274034"/>
          </a:xfrm>
          <a:custGeom>
            <a:avLst/>
            <a:gdLst>
              <a:gd name="connsiteX0" fmla="*/ 3962270 w 5375563"/>
              <a:gd name="connsiteY0" fmla="*/ 0 h 5377727"/>
              <a:gd name="connsiteX1" fmla="*/ 5140529 w 5375563"/>
              <a:gd name="connsiteY1" fmla="*/ 168208 h 5377727"/>
              <a:gd name="connsiteX2" fmla="*/ 5375563 w 5375563"/>
              <a:gd name="connsiteY2" fmla="*/ 249437 h 5377727"/>
              <a:gd name="connsiteX3" fmla="*/ 5375563 w 5375563"/>
              <a:gd name="connsiteY3" fmla="*/ 5377727 h 5377727"/>
              <a:gd name="connsiteX4" fmla="*/ 398434 w 5375563"/>
              <a:gd name="connsiteY4" fmla="*/ 5377727 h 5377727"/>
              <a:gd name="connsiteX5" fmla="*/ 390724 w 5375563"/>
              <a:gd name="connsiteY5" fmla="*/ 5363513 h 5377727"/>
              <a:gd name="connsiteX6" fmla="*/ 0 w 5375563"/>
              <a:gd name="connsiteY6" fmla="*/ 3741443 h 5377727"/>
              <a:gd name="connsiteX7" fmla="*/ 3962270 w 5375563"/>
              <a:gd name="connsiteY7" fmla="*/ 0 h 53777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5375563" h="5377727">
                <a:moveTo>
                  <a:pt x="3962270" y="0"/>
                </a:moveTo>
                <a:cubicBezTo>
                  <a:pt x="4372577" y="0"/>
                  <a:pt x="4768317" y="58891"/>
                  <a:pt x="5140529" y="168208"/>
                </a:cubicBezTo>
                <a:lnTo>
                  <a:pt x="5375563" y="249437"/>
                </a:lnTo>
                <a:lnTo>
                  <a:pt x="5375563" y="5377727"/>
                </a:lnTo>
                <a:lnTo>
                  <a:pt x="398434" y="5377727"/>
                </a:lnTo>
                <a:lnTo>
                  <a:pt x="390724" y="5363513"/>
                </a:lnTo>
                <a:cubicBezTo>
                  <a:pt x="140324" y="4872813"/>
                  <a:pt x="0" y="4322602"/>
                  <a:pt x="0" y="3741443"/>
                </a:cubicBezTo>
                <a:cubicBezTo>
                  <a:pt x="0" y="1675101"/>
                  <a:pt x="1773969" y="0"/>
                  <a:pt x="3962270" y="0"/>
                </a:cubicBezTo>
                <a:close/>
              </a:path>
            </a:pathLst>
          </a:custGeom>
          <a:noFill/>
        </p:spPr>
        <p:txBody>
          <a:bodyPr wrap="square" anchor="ctr" anchorCtr="1">
            <a:noAutofit/>
          </a:bodyPr>
          <a:lstStyle>
            <a:lvl1pPr marL="0" indent="0">
              <a:buNone/>
              <a:defRPr/>
            </a:lvl1pPr>
          </a:lstStyle>
          <a:p>
            <a:r>
              <a:rPr lang="en-US"/>
              <a:t>Click icon to add picture</a:t>
            </a:r>
          </a:p>
        </p:txBody>
      </p:sp>
      <p:sp>
        <p:nvSpPr>
          <p:cNvPr id="14" name="Text Placeholder 13"/>
          <p:cNvSpPr>
            <a:spLocks noGrp="1"/>
          </p:cNvSpPr>
          <p:nvPr>
            <p:ph type="body" sz="quarter" idx="11"/>
          </p:nvPr>
        </p:nvSpPr>
        <p:spPr>
          <a:xfrm>
            <a:off x="409575" y="1389063"/>
            <a:ext cx="6227763" cy="46624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40795038"/>
      </p:ext>
    </p:extLst>
  </p:cSld>
  <p:clrMapOvr>
    <a:masterClrMapping/>
  </p:clrMapOvr>
  <p:hf hdr="0" dt="0"/>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ext with picture (circles)">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408791" y="177283"/>
            <a:ext cx="8668421" cy="801663"/>
          </a:xfrm>
        </p:spPr>
        <p:txBody>
          <a:bodyPr/>
          <a:lstStyle/>
          <a:p>
            <a:r>
              <a:rPr lang="en-US"/>
              <a:t>Click to edit title</a:t>
            </a:r>
          </a:p>
        </p:txBody>
      </p:sp>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7" name="TextBox 6"/>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14" name="Text Placeholder 13"/>
          <p:cNvSpPr>
            <a:spLocks noGrp="1"/>
          </p:cNvSpPr>
          <p:nvPr>
            <p:ph type="body" sz="quarter" idx="11"/>
          </p:nvPr>
        </p:nvSpPr>
        <p:spPr>
          <a:xfrm>
            <a:off x="409575" y="1389063"/>
            <a:ext cx="4580089" cy="46624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Picture Placeholder 7"/>
          <p:cNvSpPr>
            <a:spLocks noGrp="1"/>
          </p:cNvSpPr>
          <p:nvPr>
            <p:ph type="pic" sz="quarter" idx="12"/>
          </p:nvPr>
        </p:nvSpPr>
        <p:spPr>
          <a:xfrm>
            <a:off x="6164263" y="1320659"/>
            <a:ext cx="1543050" cy="1543191"/>
          </a:xfrm>
          <a:prstGeom prst="ellipse">
            <a:avLst/>
          </a:prstGeom>
        </p:spPr>
        <p:txBody>
          <a:bodyPr>
            <a:normAutofit/>
          </a:bodyPr>
          <a:lstStyle>
            <a:lvl1pPr>
              <a:defRPr sz="1400"/>
            </a:lvl1pPr>
          </a:lstStyle>
          <a:p>
            <a:r>
              <a:rPr lang="en-US"/>
              <a:t>Click icon to add picture</a:t>
            </a:r>
          </a:p>
        </p:txBody>
      </p:sp>
      <p:sp>
        <p:nvSpPr>
          <p:cNvPr id="17" name="Picture Placeholder 16"/>
          <p:cNvSpPr>
            <a:spLocks noGrp="1"/>
          </p:cNvSpPr>
          <p:nvPr>
            <p:ph type="pic" sz="quarter" idx="13"/>
          </p:nvPr>
        </p:nvSpPr>
        <p:spPr>
          <a:xfrm>
            <a:off x="8918700" y="529330"/>
            <a:ext cx="2835150" cy="2834583"/>
          </a:xfrm>
          <a:prstGeom prst="ellipse">
            <a:avLst/>
          </a:prstGeom>
        </p:spPr>
        <p:txBody>
          <a:bodyPr/>
          <a:lstStyle/>
          <a:p>
            <a:r>
              <a:rPr lang="en-US"/>
              <a:t>Click icon to add picture</a:t>
            </a:r>
          </a:p>
        </p:txBody>
      </p:sp>
      <p:sp>
        <p:nvSpPr>
          <p:cNvPr id="20" name="Picture Placeholder 19"/>
          <p:cNvSpPr>
            <a:spLocks noGrp="1"/>
          </p:cNvSpPr>
          <p:nvPr>
            <p:ph type="pic" sz="quarter" idx="14"/>
          </p:nvPr>
        </p:nvSpPr>
        <p:spPr>
          <a:xfrm>
            <a:off x="7245351" y="2667000"/>
            <a:ext cx="1831861" cy="1833563"/>
          </a:xfrm>
          <a:prstGeom prst="ellipse">
            <a:avLst/>
          </a:prstGeom>
        </p:spPr>
        <p:txBody>
          <a:bodyPr>
            <a:normAutofit/>
          </a:bodyPr>
          <a:lstStyle>
            <a:lvl1pPr>
              <a:defRPr sz="1800"/>
            </a:lvl1pPr>
          </a:lstStyle>
          <a:p>
            <a:r>
              <a:rPr lang="en-US"/>
              <a:t>Click icon to add picture</a:t>
            </a:r>
          </a:p>
        </p:txBody>
      </p:sp>
      <p:sp>
        <p:nvSpPr>
          <p:cNvPr id="22" name="Picture Placeholder 21"/>
          <p:cNvSpPr>
            <a:spLocks noGrp="1"/>
          </p:cNvSpPr>
          <p:nvPr>
            <p:ph type="pic" sz="quarter" idx="15"/>
          </p:nvPr>
        </p:nvSpPr>
        <p:spPr>
          <a:xfrm>
            <a:off x="5463822" y="4007983"/>
            <a:ext cx="2210192" cy="2210466"/>
          </a:xfrm>
          <a:prstGeom prst="ellipse">
            <a:avLst/>
          </a:prstGeom>
        </p:spPr>
        <p:txBody>
          <a:bodyPr/>
          <a:lstStyle/>
          <a:p>
            <a:r>
              <a:rPr lang="en-US"/>
              <a:t>Click icon to add picture</a:t>
            </a:r>
          </a:p>
        </p:txBody>
      </p:sp>
      <p:sp>
        <p:nvSpPr>
          <p:cNvPr id="24" name="Picture Placeholder 23"/>
          <p:cNvSpPr>
            <a:spLocks noGrp="1"/>
          </p:cNvSpPr>
          <p:nvPr>
            <p:ph type="pic" sz="quarter" idx="16"/>
          </p:nvPr>
        </p:nvSpPr>
        <p:spPr>
          <a:xfrm>
            <a:off x="9218855" y="3630613"/>
            <a:ext cx="2392119" cy="2392362"/>
          </a:xfrm>
          <a:prstGeom prst="ellipse">
            <a:avLst/>
          </a:prstGeom>
        </p:spPr>
        <p:txBody>
          <a:bodyPr/>
          <a:lstStyle/>
          <a:p>
            <a:r>
              <a:rPr lang="en-US"/>
              <a:t>Click icon to add picture</a:t>
            </a:r>
          </a:p>
        </p:txBody>
      </p:sp>
    </p:spTree>
    <p:extLst>
      <p:ext uri="{BB962C8B-B14F-4D97-AF65-F5344CB8AC3E}">
        <p14:creationId xmlns:p14="http://schemas.microsoft.com/office/powerpoint/2010/main" val="4204917205"/>
      </p:ext>
    </p:extLst>
  </p:cSld>
  <p:clrMapOvr>
    <a:masterClrMapping/>
  </p:clrMapOvr>
  <p:hf hdr="0" dt="0"/>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ext with picture (stripe)">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a:t>Click to edit title</a:t>
            </a:r>
          </a:p>
        </p:txBody>
      </p:sp>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7" name="TextBox 6"/>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14" name="Text Placeholder 13"/>
          <p:cNvSpPr>
            <a:spLocks noGrp="1"/>
          </p:cNvSpPr>
          <p:nvPr>
            <p:ph type="body" sz="quarter" idx="11"/>
          </p:nvPr>
        </p:nvSpPr>
        <p:spPr>
          <a:xfrm>
            <a:off x="409576" y="1389063"/>
            <a:ext cx="5212292" cy="46624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Picture Placeholder 12"/>
          <p:cNvSpPr>
            <a:spLocks noGrp="1"/>
          </p:cNvSpPr>
          <p:nvPr>
            <p:ph type="pic" sz="quarter" idx="12"/>
          </p:nvPr>
        </p:nvSpPr>
        <p:spPr>
          <a:xfrm>
            <a:off x="5947085" y="1446839"/>
            <a:ext cx="6244914" cy="4481287"/>
          </a:xfrm>
          <a:custGeom>
            <a:avLst/>
            <a:gdLst>
              <a:gd name="connsiteX0" fmla="*/ 743081 w 6244914"/>
              <a:gd name="connsiteY0" fmla="*/ 3021747 h 4481287"/>
              <a:gd name="connsiteX1" fmla="*/ 6244914 w 6244914"/>
              <a:gd name="connsiteY1" fmla="*/ 3021747 h 4481287"/>
              <a:gd name="connsiteX2" fmla="*/ 6244914 w 6244914"/>
              <a:gd name="connsiteY2" fmla="*/ 4481287 h 4481287"/>
              <a:gd name="connsiteX3" fmla="*/ 1475626 w 6244914"/>
              <a:gd name="connsiteY3" fmla="*/ 4481287 h 4481287"/>
              <a:gd name="connsiteX4" fmla="*/ 0 w 6244914"/>
              <a:gd name="connsiteY4" fmla="*/ 1510873 h 4481287"/>
              <a:gd name="connsiteX5" fmla="*/ 6244914 w 6244914"/>
              <a:gd name="connsiteY5" fmla="*/ 1510873 h 4481287"/>
              <a:gd name="connsiteX6" fmla="*/ 6244914 w 6244914"/>
              <a:gd name="connsiteY6" fmla="*/ 2970413 h 4481287"/>
              <a:gd name="connsiteX7" fmla="*/ 733392 w 6244914"/>
              <a:gd name="connsiteY7" fmla="*/ 2970413 h 4481287"/>
              <a:gd name="connsiteX8" fmla="*/ 723088 w 6244914"/>
              <a:gd name="connsiteY8" fmla="*/ 0 h 4481287"/>
              <a:gd name="connsiteX9" fmla="*/ 6244914 w 6244914"/>
              <a:gd name="connsiteY9" fmla="*/ 0 h 4481287"/>
              <a:gd name="connsiteX10" fmla="*/ 6244914 w 6244914"/>
              <a:gd name="connsiteY10" fmla="*/ 1459540 h 4481287"/>
              <a:gd name="connsiteX11" fmla="*/ 0 w 6244914"/>
              <a:gd name="connsiteY11" fmla="*/ 1459540 h 448128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6244914" h="4481287">
                <a:moveTo>
                  <a:pt x="743081" y="3021747"/>
                </a:moveTo>
                <a:lnTo>
                  <a:pt x="6244914" y="3021747"/>
                </a:lnTo>
                <a:lnTo>
                  <a:pt x="6244914" y="4481287"/>
                </a:lnTo>
                <a:lnTo>
                  <a:pt x="1475626" y="4481287"/>
                </a:lnTo>
                <a:close/>
                <a:moveTo>
                  <a:pt x="0" y="1510873"/>
                </a:moveTo>
                <a:lnTo>
                  <a:pt x="6244914" y="1510873"/>
                </a:lnTo>
                <a:lnTo>
                  <a:pt x="6244914" y="2970413"/>
                </a:lnTo>
                <a:lnTo>
                  <a:pt x="733392" y="2970413"/>
                </a:lnTo>
                <a:close/>
                <a:moveTo>
                  <a:pt x="723088" y="0"/>
                </a:moveTo>
                <a:lnTo>
                  <a:pt x="6244914" y="0"/>
                </a:lnTo>
                <a:lnTo>
                  <a:pt x="6244914" y="1459540"/>
                </a:lnTo>
                <a:lnTo>
                  <a:pt x="0" y="1459540"/>
                </a:lnTo>
                <a:close/>
              </a:path>
            </a:pathLst>
          </a:custGeom>
        </p:spPr>
        <p:txBody>
          <a:bodyPr wrap="square" anchor="ctr" anchorCtr="1">
            <a:noAutofit/>
          </a:bodyPr>
          <a:lstStyle>
            <a:lvl1pPr marL="0" indent="0">
              <a:buNone/>
              <a:defRPr/>
            </a:lvl1pPr>
          </a:lstStyle>
          <a:p>
            <a:r>
              <a:rPr lang="en-US"/>
              <a:t>Click icon to add picture</a:t>
            </a:r>
          </a:p>
        </p:txBody>
      </p:sp>
    </p:spTree>
    <p:extLst>
      <p:ext uri="{BB962C8B-B14F-4D97-AF65-F5344CB8AC3E}">
        <p14:creationId xmlns:p14="http://schemas.microsoft.com/office/powerpoint/2010/main" val="3859638371"/>
      </p:ext>
    </p:extLst>
  </p:cSld>
  <p:clrMapOvr>
    <a:masterClrMapping/>
  </p:clrMapOvr>
  <p:hf hdr="0" dt="0"/>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1_Text with picture (stripe)">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408791" y="177283"/>
            <a:ext cx="8723920" cy="801663"/>
          </a:xfrm>
        </p:spPr>
        <p:txBody>
          <a:bodyPr/>
          <a:lstStyle/>
          <a:p>
            <a:r>
              <a:rPr lang="en-US"/>
              <a:t>Click to edit title</a:t>
            </a:r>
          </a:p>
        </p:txBody>
      </p:sp>
      <p:sp>
        <p:nvSpPr>
          <p:cNvPr id="4" name="Rectangle 3">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7" name="TextBox 6"/>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
        <p:nvSpPr>
          <p:cNvPr id="14" name="Text Placeholder 13"/>
          <p:cNvSpPr>
            <a:spLocks noGrp="1"/>
          </p:cNvSpPr>
          <p:nvPr>
            <p:ph type="body" sz="quarter" idx="11"/>
          </p:nvPr>
        </p:nvSpPr>
        <p:spPr>
          <a:xfrm>
            <a:off x="409576" y="1389063"/>
            <a:ext cx="5212292" cy="46624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11"/>
          <p:cNvSpPr>
            <a:spLocks noGrp="1"/>
          </p:cNvSpPr>
          <p:nvPr>
            <p:ph type="pic" sz="quarter" idx="12"/>
          </p:nvPr>
        </p:nvSpPr>
        <p:spPr>
          <a:xfrm>
            <a:off x="5856088" y="1"/>
            <a:ext cx="6335912" cy="6263859"/>
          </a:xfrm>
          <a:custGeom>
            <a:avLst/>
            <a:gdLst>
              <a:gd name="connsiteX0" fmla="*/ 6335911 w 6335912"/>
              <a:gd name="connsiteY0" fmla="*/ 2555883 h 6263859"/>
              <a:gd name="connsiteX1" fmla="*/ 6335911 w 6335912"/>
              <a:gd name="connsiteY1" fmla="*/ 4093940 h 6263859"/>
              <a:gd name="connsiteX2" fmla="*/ 2473897 w 6335912"/>
              <a:gd name="connsiteY2" fmla="*/ 6182304 h 6263859"/>
              <a:gd name="connsiteX3" fmla="*/ 1634032 w 6335912"/>
              <a:gd name="connsiteY3" fmla="*/ 6022415 h 6263859"/>
              <a:gd name="connsiteX4" fmla="*/ 1557097 w 6335912"/>
              <a:gd name="connsiteY4" fmla="*/ 5909031 h 6263859"/>
              <a:gd name="connsiteX5" fmla="*/ 1504339 w 6335912"/>
              <a:gd name="connsiteY5" fmla="*/ 5782574 h 6263859"/>
              <a:gd name="connsiteX6" fmla="*/ 1830371 w 6335912"/>
              <a:gd name="connsiteY6" fmla="*/ 4992231 h 6263859"/>
              <a:gd name="connsiteX7" fmla="*/ 6335912 w 6335912"/>
              <a:gd name="connsiteY7" fmla="*/ 1016220 h 6263859"/>
              <a:gd name="connsiteX8" fmla="*/ 6335912 w 6335912"/>
              <a:gd name="connsiteY8" fmla="*/ 2459009 h 6263859"/>
              <a:gd name="connsiteX9" fmla="*/ 936517 w 6335912"/>
              <a:gd name="connsiteY9" fmla="*/ 5378703 h 6263859"/>
              <a:gd name="connsiteX10" fmla="*/ 148674 w 6335912"/>
              <a:gd name="connsiteY10" fmla="*/ 5228717 h 6263859"/>
              <a:gd name="connsiteX11" fmla="*/ 76504 w 6335912"/>
              <a:gd name="connsiteY11" fmla="*/ 5122356 h 6263859"/>
              <a:gd name="connsiteX12" fmla="*/ 27015 w 6335912"/>
              <a:gd name="connsiteY12" fmla="*/ 5003733 h 6263859"/>
              <a:gd name="connsiteX13" fmla="*/ 332851 w 6335912"/>
              <a:gd name="connsiteY13" fmla="*/ 4262345 h 6263859"/>
              <a:gd name="connsiteX14" fmla="*/ 5370853 w 6335912"/>
              <a:gd name="connsiteY14" fmla="*/ 0 h 6263859"/>
              <a:gd name="connsiteX15" fmla="*/ 6335912 w 6335912"/>
              <a:gd name="connsiteY15" fmla="*/ 0 h 6263859"/>
              <a:gd name="connsiteX16" fmla="*/ 6335910 w 6335912"/>
              <a:gd name="connsiteY16" fmla="*/ 920939 h 6263859"/>
              <a:gd name="connsiteX17" fmla="*/ 1426128 w 6335912"/>
              <a:gd name="connsiteY17" fmla="*/ 3575878 h 6263859"/>
              <a:gd name="connsiteX18" fmla="*/ 638286 w 6335912"/>
              <a:gd name="connsiteY18" fmla="*/ 3425891 h 6263859"/>
              <a:gd name="connsiteX19" fmla="*/ 566116 w 6335912"/>
              <a:gd name="connsiteY19" fmla="*/ 3319531 h 6263859"/>
              <a:gd name="connsiteX20" fmla="*/ 516627 w 6335912"/>
              <a:gd name="connsiteY20" fmla="*/ 3200907 h 6263859"/>
              <a:gd name="connsiteX21" fmla="*/ 822463 w 6335912"/>
              <a:gd name="connsiteY21" fmla="*/ 2459519 h 626385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Lst>
            <a:rect l="l" t="t" r="r" b="b"/>
            <a:pathLst>
              <a:path w="6335912" h="6263859">
                <a:moveTo>
                  <a:pt x="6335911" y="2555883"/>
                </a:moveTo>
                <a:lnTo>
                  <a:pt x="6335911" y="4093940"/>
                </a:lnTo>
                <a:lnTo>
                  <a:pt x="2473897" y="6182304"/>
                </a:lnTo>
                <a:cubicBezTo>
                  <a:pt x="2186346" y="6337796"/>
                  <a:pt x="1836138" y="6263560"/>
                  <a:pt x="1634032" y="6022415"/>
                </a:cubicBezTo>
                <a:lnTo>
                  <a:pt x="1557097" y="5909031"/>
                </a:lnTo>
                <a:lnTo>
                  <a:pt x="1504339" y="5782574"/>
                </a:lnTo>
                <a:cubicBezTo>
                  <a:pt x="1413202" y="5481421"/>
                  <a:pt x="1542819" y="5147723"/>
                  <a:pt x="1830371" y="4992231"/>
                </a:cubicBezTo>
                <a:close/>
                <a:moveTo>
                  <a:pt x="6335912" y="1016220"/>
                </a:moveTo>
                <a:lnTo>
                  <a:pt x="6335912" y="2459009"/>
                </a:lnTo>
                <a:lnTo>
                  <a:pt x="936517" y="5378703"/>
                </a:lnTo>
                <a:cubicBezTo>
                  <a:pt x="666777" y="5524564"/>
                  <a:pt x="338262" y="5454925"/>
                  <a:pt x="148674" y="5228717"/>
                </a:cubicBezTo>
                <a:lnTo>
                  <a:pt x="76504" y="5122356"/>
                </a:lnTo>
                <a:lnTo>
                  <a:pt x="27015" y="5003733"/>
                </a:lnTo>
                <a:cubicBezTo>
                  <a:pt x="-58478" y="4721235"/>
                  <a:pt x="63112" y="4408205"/>
                  <a:pt x="332851" y="4262345"/>
                </a:cubicBezTo>
                <a:close/>
                <a:moveTo>
                  <a:pt x="5370853" y="0"/>
                </a:moveTo>
                <a:lnTo>
                  <a:pt x="6335912" y="0"/>
                </a:lnTo>
                <a:lnTo>
                  <a:pt x="6335910" y="920939"/>
                </a:lnTo>
                <a:lnTo>
                  <a:pt x="1426128" y="3575878"/>
                </a:lnTo>
                <a:cubicBezTo>
                  <a:pt x="1156389" y="3721738"/>
                  <a:pt x="827875" y="3652099"/>
                  <a:pt x="638286" y="3425891"/>
                </a:cubicBezTo>
                <a:lnTo>
                  <a:pt x="566116" y="3319531"/>
                </a:lnTo>
                <a:lnTo>
                  <a:pt x="516627" y="3200907"/>
                </a:lnTo>
                <a:cubicBezTo>
                  <a:pt x="431135" y="2918409"/>
                  <a:pt x="552724" y="2605379"/>
                  <a:pt x="822463" y="2459519"/>
                </a:cubicBezTo>
                <a:close/>
              </a:path>
            </a:pathLst>
          </a:custGeom>
        </p:spPr>
        <p:txBody>
          <a:bodyPr wrap="square" anchor="ctr" anchorCtr="1">
            <a:noAutofit/>
          </a:bodyPr>
          <a:lstStyle>
            <a:lvl1pPr marL="0" indent="0">
              <a:buNone/>
              <a:defRPr/>
            </a:lvl1pPr>
          </a:lstStyle>
          <a:p>
            <a:r>
              <a:rPr lang="en-US"/>
              <a:t>Click icon to add picture</a:t>
            </a:r>
          </a:p>
        </p:txBody>
      </p:sp>
    </p:spTree>
    <p:extLst>
      <p:ext uri="{BB962C8B-B14F-4D97-AF65-F5344CB8AC3E}">
        <p14:creationId xmlns:p14="http://schemas.microsoft.com/office/powerpoint/2010/main" val="4079626014"/>
      </p:ext>
    </p:extLst>
  </p:cSld>
  <p:clrMapOvr>
    <a:masterClrMapping/>
  </p:clrMapOvr>
  <p:hf hdr="0" dt="0"/>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6096000" y="1"/>
            <a:ext cx="6095999" cy="63246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2" name="Title 1"/>
          <p:cNvSpPr>
            <a:spLocks noGrp="1"/>
          </p:cNvSpPr>
          <p:nvPr>
            <p:ph type="title" hasCustomPrompt="1"/>
          </p:nvPr>
        </p:nvSpPr>
        <p:spPr>
          <a:xfrm>
            <a:off x="361950" y="352977"/>
            <a:ext cx="5448300" cy="1418889"/>
          </a:xfrm>
        </p:spPr>
        <p:txBody>
          <a:bodyPr anchor="b"/>
          <a:lstStyle>
            <a:lvl1pPr algn="ctr">
              <a:defRPr sz="3200"/>
            </a:lvl1pPr>
          </a:lstStyle>
          <a:p>
            <a:r>
              <a:rPr lang="en-US"/>
              <a:t>Click to edit title</a:t>
            </a:r>
          </a:p>
        </p:txBody>
      </p:sp>
      <p:sp>
        <p:nvSpPr>
          <p:cNvPr id="4" name="Text Placeholder 3"/>
          <p:cNvSpPr>
            <a:spLocks noGrp="1"/>
          </p:cNvSpPr>
          <p:nvPr>
            <p:ph type="body" sz="half" idx="2"/>
          </p:nvPr>
        </p:nvSpPr>
        <p:spPr>
          <a:xfrm>
            <a:off x="361950" y="2043953"/>
            <a:ext cx="5448300" cy="382503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10" name="Rectangle 9">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12" name="Picture 11"/>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13" name="TextBox 12"/>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Tree>
    <p:extLst>
      <p:ext uri="{BB962C8B-B14F-4D97-AF65-F5344CB8AC3E}">
        <p14:creationId xmlns:p14="http://schemas.microsoft.com/office/powerpoint/2010/main" val="3182681965"/>
      </p:ext>
    </p:extLst>
  </p:cSld>
  <p:clrMapOvr>
    <a:masterClrMapping/>
  </p:clrMapOvr>
  <p:hf hd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a:t>Click to edit title</a:t>
            </a:r>
          </a:p>
        </p:txBody>
      </p:sp>
      <p:sp>
        <p:nvSpPr>
          <p:cNvPr id="8" name="Rectangle 7">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10" name="Picture 9"/>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11" name="TextBox 10"/>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Tree>
    <p:extLst>
      <p:ext uri="{BB962C8B-B14F-4D97-AF65-F5344CB8AC3E}">
        <p14:creationId xmlns:p14="http://schemas.microsoft.com/office/powerpoint/2010/main" val="1411718491"/>
      </p:ext>
    </p:extLst>
  </p:cSld>
  <p:clrMapOvr>
    <a:masterClrMapping/>
  </p:clrMapOvr>
  <p:hf hd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9D265990-C2AC-43F4-A5F5-C94F93DD392D}"/>
              </a:ext>
            </a:extLst>
          </p:cNvPr>
          <p:cNvSpPr/>
          <p:nvPr userDrawn="1"/>
        </p:nvSpPr>
        <p:spPr>
          <a:xfrm>
            <a:off x="0" y="6320118"/>
            <a:ext cx="12192000" cy="537882"/>
          </a:xfrm>
          <a:prstGeom prst="rect">
            <a:avLst/>
          </a:prstGeom>
          <a:solidFill>
            <a:srgbClr val="0B2C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pic>
        <p:nvPicPr>
          <p:cNvPr id="9" name="Picture 8"/>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12667" y="6373156"/>
            <a:ext cx="2149533" cy="394974"/>
          </a:xfrm>
          <a:prstGeom prst="rect">
            <a:avLst/>
          </a:prstGeom>
        </p:spPr>
      </p:pic>
      <p:sp>
        <p:nvSpPr>
          <p:cNvPr id="10" name="TextBox 9"/>
          <p:cNvSpPr txBox="1"/>
          <p:nvPr userDrawn="1"/>
        </p:nvSpPr>
        <p:spPr>
          <a:xfrm>
            <a:off x="9719079" y="6398798"/>
            <a:ext cx="2472921" cy="369332"/>
          </a:xfrm>
          <a:prstGeom prst="rect">
            <a:avLst/>
          </a:prstGeom>
          <a:noFill/>
        </p:spPr>
        <p:txBody>
          <a:bodyPr wrap="none" rtlCol="0">
            <a:spAutoFit/>
          </a:bodyPr>
          <a:lstStyle/>
          <a:p>
            <a:pPr algn="r"/>
            <a:r>
              <a:rPr lang="en-US">
                <a:solidFill>
                  <a:schemeClr val="bg1"/>
                </a:solidFill>
                <a:latin typeface="AvenirNext LT Pro Regular" panose="020B0504020202020204" pitchFamily="34" charset="0"/>
              </a:rPr>
              <a:t>https://science.osti.gov/</a:t>
            </a:r>
          </a:p>
        </p:txBody>
      </p:sp>
    </p:spTree>
    <p:extLst>
      <p:ext uri="{BB962C8B-B14F-4D97-AF65-F5344CB8AC3E}">
        <p14:creationId xmlns:p14="http://schemas.microsoft.com/office/powerpoint/2010/main" val="413042442"/>
      </p:ext>
    </p:extLst>
  </p:cSld>
  <p:clrMapOvr>
    <a:masterClrMapping/>
  </p:clrMapOvr>
  <p:hf hdr="0" dt="0"/>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2_Custom Layou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0F554804-D3F1-4E4C-9D0A-99063A42E6CF}"/>
              </a:ext>
            </a:extLst>
          </p:cNvPr>
          <p:cNvSpPr/>
          <p:nvPr userDrawn="1"/>
        </p:nvSpPr>
        <p:spPr>
          <a:xfrm>
            <a:off x="533399" y="365125"/>
            <a:ext cx="11125199" cy="6006645"/>
          </a:xfrm>
          <a:prstGeom prst="rect">
            <a:avLst/>
          </a:prstGeom>
          <a:solidFill>
            <a:schemeClr val="bg1"/>
          </a:solidFill>
          <a:ln>
            <a:noFill/>
          </a:ln>
          <a:effectLst>
            <a:outerShdw blurRad="3937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5BD320D-9AE5-495A-8DCF-E560C7CE6942}"/>
              </a:ext>
            </a:extLst>
          </p:cNvPr>
          <p:cNvSpPr>
            <a:spLocks noGrp="1"/>
          </p:cNvSpPr>
          <p:nvPr>
            <p:ph type="title" hasCustomPrompt="1"/>
          </p:nvPr>
        </p:nvSpPr>
        <p:spPr>
          <a:xfrm>
            <a:off x="533399" y="365125"/>
            <a:ext cx="11125199" cy="1325563"/>
          </a:xfrm>
          <a:noFill/>
          <a:effectLst/>
        </p:spPr>
        <p:txBody>
          <a:bodyPr>
            <a:normAutofit/>
          </a:bodyPr>
          <a:lstStyle>
            <a:lvl1pPr>
              <a:defRPr sz="3200">
                <a:latin typeface="Arial Black" panose="020B0A04020102020204" pitchFamily="34" charset="0"/>
              </a:defRPr>
            </a:lvl1pPr>
          </a:lstStyle>
          <a:p>
            <a:r>
              <a:rPr lang="en-US"/>
              <a:t>CLICK TO EDIT MASTER TITLE STYLE</a:t>
            </a:r>
          </a:p>
        </p:txBody>
      </p:sp>
      <p:sp>
        <p:nvSpPr>
          <p:cNvPr id="8" name="Content Placeholder 7">
            <a:extLst>
              <a:ext uri="{FF2B5EF4-FFF2-40B4-BE49-F238E27FC236}">
                <a16:creationId xmlns:a16="http://schemas.microsoft.com/office/drawing/2014/main" id="{8FA30B88-A952-44AD-A005-15181C4C3821}"/>
              </a:ext>
            </a:extLst>
          </p:cNvPr>
          <p:cNvSpPr>
            <a:spLocks noGrp="1"/>
          </p:cNvSpPr>
          <p:nvPr>
            <p:ph sz="quarter" idx="13"/>
          </p:nvPr>
        </p:nvSpPr>
        <p:spPr>
          <a:xfrm>
            <a:off x="533400" y="1690687"/>
            <a:ext cx="11125200" cy="4681083"/>
          </a:xfrm>
          <a:noFill/>
          <a:effectLst/>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2">
            <a:extLst>
              <a:ext uri="{FF2B5EF4-FFF2-40B4-BE49-F238E27FC236}">
                <a16:creationId xmlns:a16="http://schemas.microsoft.com/office/drawing/2014/main" id="{2B64AAD3-F0AA-4ADC-94DB-573E7A24E05D}"/>
              </a:ext>
            </a:extLst>
          </p:cNvPr>
          <p:cNvSpPr>
            <a:spLocks noGrp="1"/>
          </p:cNvSpPr>
          <p:nvPr>
            <p:ph type="dt" sz="half" idx="10"/>
          </p:nvPr>
        </p:nvSpPr>
        <p:spPr/>
        <p:txBody>
          <a:bodyPr/>
          <a:lstStyle/>
          <a:p>
            <a:fld id="{F50FB8F4-93A4-403A-9708-D7F20BB46076}" type="datetimeFigureOut">
              <a:rPr lang="en-US" smtClean="0"/>
              <a:t>5/19/2025</a:t>
            </a:fld>
            <a:endParaRPr lang="en-US"/>
          </a:p>
        </p:txBody>
      </p:sp>
      <p:sp>
        <p:nvSpPr>
          <p:cNvPr id="4" name="Footer Placeholder 3">
            <a:extLst>
              <a:ext uri="{FF2B5EF4-FFF2-40B4-BE49-F238E27FC236}">
                <a16:creationId xmlns:a16="http://schemas.microsoft.com/office/drawing/2014/main" id="{A0DA90BE-ACA4-4FB3-94A8-F04E91F8DD8D}"/>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2D6825A-BF46-4C73-BAF3-E0F8BD54BD30}"/>
              </a:ext>
            </a:extLst>
          </p:cNvPr>
          <p:cNvSpPr>
            <a:spLocks noGrp="1"/>
          </p:cNvSpPr>
          <p:nvPr>
            <p:ph type="sldNum" sz="quarter" idx="12"/>
          </p:nvPr>
        </p:nvSpPr>
        <p:spPr/>
        <p:txBody>
          <a:bodyPr/>
          <a:lstStyle/>
          <a:p>
            <a:fld id="{2F3902C9-C47C-4EF4-BA50-DAB7C4D8D7B4}" type="slidenum">
              <a:rPr lang="en-US" smtClean="0"/>
              <a:t>‹#›</a:t>
            </a:fld>
            <a:endParaRPr lang="en-US"/>
          </a:p>
        </p:txBody>
      </p:sp>
      <p:pic>
        <p:nvPicPr>
          <p:cNvPr id="6" name="Picture 5">
            <a:extLst>
              <a:ext uri="{FF2B5EF4-FFF2-40B4-BE49-F238E27FC236}">
                <a16:creationId xmlns:a16="http://schemas.microsoft.com/office/drawing/2014/main" id="{1C43C625-146F-4A45-9B4B-701007EBF077}"/>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725025" y="6001949"/>
            <a:ext cx="1933575" cy="355988"/>
          </a:xfrm>
          <a:prstGeom prst="rect">
            <a:avLst/>
          </a:prstGeom>
        </p:spPr>
      </p:pic>
    </p:spTree>
    <p:extLst>
      <p:ext uri="{BB962C8B-B14F-4D97-AF65-F5344CB8AC3E}">
        <p14:creationId xmlns:p14="http://schemas.microsoft.com/office/powerpoint/2010/main" val="405338623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08791" y="177283"/>
            <a:ext cx="11317044" cy="801663"/>
          </a:xfrm>
          <a:prstGeom prst="rect">
            <a:avLst/>
          </a:prstGeom>
        </p:spPr>
        <p:txBody>
          <a:bodyPr vert="horz" lIns="91440" tIns="45720" rIns="91440" bIns="45720" rtlCol="0" anchor="ctr">
            <a:normAutofit/>
          </a:bodyPr>
          <a:lstStyle/>
          <a:p>
            <a:r>
              <a:rPr lang="en-US"/>
              <a:t>Click to edit title</a:t>
            </a:r>
          </a:p>
        </p:txBody>
      </p:sp>
      <p:sp>
        <p:nvSpPr>
          <p:cNvPr id="3" name="Text Placeholder 2"/>
          <p:cNvSpPr>
            <a:spLocks noGrp="1"/>
          </p:cNvSpPr>
          <p:nvPr>
            <p:ph type="body" idx="1"/>
          </p:nvPr>
        </p:nvSpPr>
        <p:spPr>
          <a:xfrm>
            <a:off x="408791" y="1194099"/>
            <a:ext cx="11317044" cy="4982864"/>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4"/>
          </p:nvPr>
        </p:nvSpPr>
        <p:spPr>
          <a:xfrm>
            <a:off x="4724400" y="6403005"/>
            <a:ext cx="2743200" cy="365125"/>
          </a:xfrm>
          <a:prstGeom prst="rect">
            <a:avLst/>
          </a:prstGeom>
        </p:spPr>
        <p:txBody>
          <a:bodyPr vert="horz" lIns="91440" tIns="45720" rIns="91440" bIns="45720" rtlCol="0" anchor="ctr"/>
          <a:lstStyle>
            <a:lvl1pPr algn="ctr">
              <a:defRPr sz="1400">
                <a:solidFill>
                  <a:schemeClr val="bg1"/>
                </a:solidFill>
                <a:latin typeface="AvenirNext LT Pro Regular" panose="020B0504020202020204" pitchFamily="34" charset="0"/>
              </a:defRPr>
            </a:lvl1pPr>
          </a:lstStyle>
          <a:p>
            <a:fld id="{835B6AD7-18B8-4C9C-AA70-ABD830A869AC}" type="slidenum">
              <a:rPr lang="en-US" smtClean="0"/>
              <a:pPr/>
              <a:t>‹#›</a:t>
            </a:fld>
            <a:endParaRPr lang="en-US"/>
          </a:p>
        </p:txBody>
      </p:sp>
    </p:spTree>
    <p:extLst>
      <p:ext uri="{BB962C8B-B14F-4D97-AF65-F5344CB8AC3E}">
        <p14:creationId xmlns:p14="http://schemas.microsoft.com/office/powerpoint/2010/main" val="380570609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1" r:id="rId3"/>
    <p:sldLayoutId id="2147483662" r:id="rId4"/>
    <p:sldLayoutId id="2147483658" r:id="rId5"/>
    <p:sldLayoutId id="2147483663" r:id="rId6"/>
    <p:sldLayoutId id="2147483659" r:id="rId7"/>
    <p:sldLayoutId id="2147483660" r:id="rId8"/>
    <p:sldLayoutId id="2147483657" r:id="rId9"/>
    <p:sldLayoutId id="2147483654" r:id="rId10"/>
    <p:sldLayoutId id="2147483655" r:id="rId11"/>
    <p:sldLayoutId id="2147483664" r:id="rId12"/>
  </p:sldLayoutIdLst>
  <p:hf hdr="0" dt="0"/>
  <p:txStyles>
    <p:titleStyle>
      <a:lvl1pPr algn="l" defTabSz="914400" rtl="0" eaLnBrk="1" latinLnBrk="0" hangingPunct="1">
        <a:lnSpc>
          <a:spcPct val="90000"/>
        </a:lnSpc>
        <a:spcBef>
          <a:spcPct val="0"/>
        </a:spcBef>
        <a:buNone/>
        <a:defRPr sz="4000" b="1" kern="1200">
          <a:solidFill>
            <a:schemeClr val="tx1"/>
          </a:solidFill>
          <a:latin typeface="+mj-lt"/>
          <a:ea typeface="Segoe UI Black" panose="020B0A02040204020203" pitchFamily="34" charset="0"/>
          <a:cs typeface="+mj-cs"/>
        </a:defRPr>
      </a:lvl1pPr>
    </p:titleStyle>
    <p:bodyStyle>
      <a:lvl1pPr marL="228600" indent="-228600" algn="l" defTabSz="914400" rtl="0" eaLnBrk="1" latinLnBrk="0" hangingPunct="1">
        <a:lnSpc>
          <a:spcPct val="90000"/>
        </a:lnSpc>
        <a:spcBef>
          <a:spcPts val="1000"/>
        </a:spcBef>
        <a:buClrTx/>
        <a:buFont typeface="Arial" panose="020B0604020202020204" pitchFamily="34" charset="0"/>
        <a:buChar char="•"/>
        <a:defRPr sz="2400" kern="1200">
          <a:solidFill>
            <a:schemeClr val="tx1"/>
          </a:solidFill>
          <a:latin typeface="Avenir Next LT Pro" panose="020B0504020202020204" pitchFamily="34" charset="0"/>
          <a:ea typeface="+mn-ea"/>
          <a:cs typeface="+mn-cs"/>
        </a:defRPr>
      </a:lvl1pPr>
      <a:lvl2pPr marL="685800" indent="-228600" algn="l" defTabSz="914400" rtl="0" eaLnBrk="1" latinLnBrk="0" hangingPunct="1">
        <a:lnSpc>
          <a:spcPct val="90000"/>
        </a:lnSpc>
        <a:spcBef>
          <a:spcPts val="500"/>
        </a:spcBef>
        <a:buClrTx/>
        <a:buFontTx/>
        <a:buChar char="◦"/>
        <a:defRPr sz="2000" kern="1200">
          <a:solidFill>
            <a:schemeClr val="tx1"/>
          </a:solidFill>
          <a:latin typeface="Avenir Next LT Pro" panose="020B0504020202020204" pitchFamily="34" charset="0"/>
          <a:ea typeface="+mn-ea"/>
          <a:cs typeface="+mn-cs"/>
        </a:defRPr>
      </a:lvl2pPr>
      <a:lvl3pPr marL="1143000" indent="-228600" algn="l" defTabSz="914400" rtl="0" eaLnBrk="1" latinLnBrk="0" hangingPunct="1">
        <a:lnSpc>
          <a:spcPct val="90000"/>
        </a:lnSpc>
        <a:spcBef>
          <a:spcPts val="500"/>
        </a:spcBef>
        <a:buClrTx/>
        <a:buFont typeface="Wingdings" panose="05000000000000000000" pitchFamily="2" charset="2"/>
        <a:buChar char="§"/>
        <a:defRPr sz="1800" kern="1200">
          <a:solidFill>
            <a:schemeClr val="tx1"/>
          </a:solidFill>
          <a:latin typeface="Avenir Next LT Pro" panose="020B0504020202020204" pitchFamily="34"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venir Next LT Pro" panose="020B0504020202020204" pitchFamily="34"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venir Next LT Pro" panose="020B0504020202020204" pitchFamily="34"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10.tif"/><Relationship Id="rId3" Type="http://schemas.openxmlformats.org/officeDocument/2006/relationships/image" Target="../media/image5.png"/><Relationship Id="rId7" Type="http://schemas.openxmlformats.org/officeDocument/2006/relationships/image" Target="../media/image9.tif"/><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8.tiff"/><Relationship Id="rId5" Type="http://schemas.openxmlformats.org/officeDocument/2006/relationships/image" Target="../media/image7.tif"/><Relationship Id="rId4" Type="http://schemas.openxmlformats.org/officeDocument/2006/relationships/image" Target="../media/image6.png"/><Relationship Id="rId9" Type="http://schemas.openxmlformats.org/officeDocument/2006/relationships/image" Target="../media/image1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547352BB-1B66-ED58-0C48-9E43FB87B86A}"/>
              </a:ext>
            </a:extLst>
          </p:cNvPr>
          <p:cNvSpPr/>
          <p:nvPr/>
        </p:nvSpPr>
        <p:spPr>
          <a:xfrm>
            <a:off x="3607993" y="6296959"/>
            <a:ext cx="5407851" cy="561041"/>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tx1"/>
              </a:solidFill>
            </a:endParaRPr>
          </a:p>
        </p:txBody>
      </p:sp>
      <p:sp>
        <p:nvSpPr>
          <p:cNvPr id="2" name="Title 1">
            <a:extLst>
              <a:ext uri="{FF2B5EF4-FFF2-40B4-BE49-F238E27FC236}">
                <a16:creationId xmlns:a16="http://schemas.microsoft.com/office/drawing/2014/main" id="{C0ED11C0-0B4E-4A9B-9978-226831B3CF02}"/>
              </a:ext>
            </a:extLst>
          </p:cNvPr>
          <p:cNvSpPr>
            <a:spLocks noGrp="1"/>
          </p:cNvSpPr>
          <p:nvPr>
            <p:ph type="title"/>
          </p:nvPr>
        </p:nvSpPr>
        <p:spPr>
          <a:xfrm>
            <a:off x="-259275" y="-203463"/>
            <a:ext cx="12710549" cy="1200765"/>
          </a:xfrm>
        </p:spPr>
        <p:txBody>
          <a:bodyPr>
            <a:normAutofit/>
          </a:bodyPr>
          <a:lstStyle/>
          <a:p>
            <a:pPr algn="ctr"/>
            <a:r>
              <a:rPr lang="en-US" sz="2700" dirty="0"/>
              <a:t>Solution-Processed Ultrafast, Room-Temperature Single-Photon Source at 1550 nm</a:t>
            </a:r>
          </a:p>
        </p:txBody>
      </p:sp>
      <p:sp>
        <p:nvSpPr>
          <p:cNvPr id="3" name="Slide Number Placeholder 2">
            <a:extLst>
              <a:ext uri="{FF2B5EF4-FFF2-40B4-BE49-F238E27FC236}">
                <a16:creationId xmlns:a16="http://schemas.microsoft.com/office/drawing/2014/main" id="{0AA899E0-809B-46E5-9CA7-368D37C42E37}"/>
              </a:ext>
            </a:extLst>
          </p:cNvPr>
          <p:cNvSpPr>
            <a:spLocks noGrp="1"/>
          </p:cNvSpPr>
          <p:nvPr>
            <p:ph type="sldNum" sz="quarter" idx="12"/>
          </p:nvPr>
        </p:nvSpPr>
        <p:spPr>
          <a:xfrm>
            <a:off x="11436808" y="6308056"/>
            <a:ext cx="576296" cy="365125"/>
          </a:xfrm>
          <a:prstGeom prst="rect">
            <a:avLst/>
          </a:prstGeom>
        </p:spPr>
        <p:txBody>
          <a:bodyPr vert="horz" lIns="91440" tIns="45720" rIns="91440" bIns="45720" rtlCol="0" anchor="ctr"/>
          <a:lstStyle>
            <a:defPPr>
              <a:defRPr lang="en-US"/>
            </a:defPPr>
            <a:lvl1pPr algn="r" rtl="0" fontAlgn="base">
              <a:spcBef>
                <a:spcPct val="0"/>
              </a:spcBef>
              <a:spcAft>
                <a:spcPct val="0"/>
              </a:spcAft>
              <a:defRPr sz="1000" kern="1200">
                <a:solidFill>
                  <a:schemeClr val="accent1">
                    <a:lumMod val="75000"/>
                  </a:schemeClr>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a:lstStyle>
          <a:p>
            <a:fld id="{26CA2777-A89F-4130-B308-73BB65955918}" type="slidenum">
              <a:rPr lang="en-US" smtClean="0"/>
              <a:pPr/>
              <a:t>1</a:t>
            </a:fld>
            <a:endParaRPr lang="en-US">
              <a:solidFill>
                <a:srgbClr val="0F3F66"/>
              </a:solidFill>
            </a:endParaRPr>
          </a:p>
        </p:txBody>
      </p:sp>
      <p:sp>
        <p:nvSpPr>
          <p:cNvPr id="5" name="Rectangle 35">
            <a:extLst>
              <a:ext uri="{FF2B5EF4-FFF2-40B4-BE49-F238E27FC236}">
                <a16:creationId xmlns:a16="http://schemas.microsoft.com/office/drawing/2014/main" id="{8E58DAE7-FAC5-48B9-861C-1B01EB5A8193}"/>
              </a:ext>
            </a:extLst>
          </p:cNvPr>
          <p:cNvSpPr>
            <a:spLocks noChangeArrowheads="1"/>
          </p:cNvSpPr>
          <p:nvPr/>
        </p:nvSpPr>
        <p:spPr bwMode="auto">
          <a:xfrm>
            <a:off x="5191125" y="986095"/>
            <a:ext cx="6877457" cy="1815882"/>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p>
            <a:r>
              <a:rPr lang="en-US" sz="2400" b="1" dirty="0">
                <a:latin typeface="+mj-lt"/>
                <a:ea typeface="Calibri" pitchFamily="34" charset="0"/>
                <a:cs typeface="Calibri"/>
              </a:rPr>
              <a:t>Scientific Achievement</a:t>
            </a:r>
          </a:p>
          <a:p>
            <a:pPr marL="114300"/>
            <a:r>
              <a:rPr lang="en-US" sz="2200" dirty="0">
                <a:latin typeface="+mj-lt"/>
              </a:rPr>
              <a:t>Created fastest (12.6 MHz) C-band room-temperature deterministic single-photon source (SPS) by integrating </a:t>
            </a:r>
            <a:r>
              <a:rPr lang="en-US" sz="2200" dirty="0" err="1">
                <a:latin typeface="+mj-lt"/>
              </a:rPr>
              <a:t>PbS</a:t>
            </a:r>
            <a:r>
              <a:rPr lang="en-US" sz="2200" dirty="0">
                <a:latin typeface="+mj-lt"/>
              </a:rPr>
              <a:t>/</a:t>
            </a:r>
            <a:r>
              <a:rPr lang="en-US" sz="2200" dirty="0" err="1">
                <a:latin typeface="+mj-lt"/>
              </a:rPr>
              <a:t>CdS</a:t>
            </a:r>
            <a:r>
              <a:rPr lang="en-US" sz="2200" dirty="0">
                <a:latin typeface="+mj-lt"/>
              </a:rPr>
              <a:t> quantum dot (QD) and plasmonic nanogap antenna</a:t>
            </a:r>
          </a:p>
        </p:txBody>
      </p:sp>
      <p:sp>
        <p:nvSpPr>
          <p:cNvPr id="6" name="TextBox 5">
            <a:extLst>
              <a:ext uri="{FF2B5EF4-FFF2-40B4-BE49-F238E27FC236}">
                <a16:creationId xmlns:a16="http://schemas.microsoft.com/office/drawing/2014/main" id="{5B5AB4DC-C268-4277-A54D-5E68D1711C3C}"/>
              </a:ext>
            </a:extLst>
          </p:cNvPr>
          <p:cNvSpPr txBox="1"/>
          <p:nvPr/>
        </p:nvSpPr>
        <p:spPr>
          <a:xfrm>
            <a:off x="5191125" y="4416892"/>
            <a:ext cx="6838307" cy="1551707"/>
          </a:xfrm>
          <a:prstGeom prst="rect">
            <a:avLst/>
          </a:prstGeom>
          <a:noFill/>
        </p:spPr>
        <p:txBody>
          <a:bodyPr wrap="square" rtlCol="0">
            <a:spAutoFit/>
          </a:bodyPr>
          <a:lstStyle/>
          <a:p>
            <a:pPr>
              <a:spcAft>
                <a:spcPts val="100"/>
              </a:spcAft>
            </a:pPr>
            <a:r>
              <a:rPr lang="en-US" altLang="ja-JP" sz="2200" b="1" dirty="0">
                <a:latin typeface="+mj-lt"/>
                <a:ea typeface="Calibri" pitchFamily="34" charset="0"/>
                <a:cs typeface="Calibri"/>
              </a:rPr>
              <a:t>Research Details</a:t>
            </a:r>
          </a:p>
          <a:p>
            <a:pPr marL="182880" lvl="1" indent="-137160" fontAlgn="base">
              <a:buFont typeface="Arial" panose="020B0604020202020204" pitchFamily="34" charset="0"/>
              <a:buChar char="•"/>
            </a:pPr>
            <a:r>
              <a:rPr lang="en-US" dirty="0">
                <a:latin typeface="+mj-lt"/>
              </a:rPr>
              <a:t>Fabricated ensemble and single cavity-coupled QDs.</a:t>
            </a:r>
          </a:p>
          <a:p>
            <a:pPr marL="182880" lvl="1" indent="-137160" fontAlgn="base">
              <a:buFont typeface="Arial" panose="020B0604020202020204" pitchFamily="34" charset="0"/>
              <a:buChar char="•"/>
            </a:pPr>
            <a:r>
              <a:rPr lang="en-US" dirty="0">
                <a:latin typeface="+mj-lt"/>
              </a:rPr>
              <a:t>Studied effects of excitation and emission enhancement on photoluminescence (PL) revealing extreme Purcell enhancement factors to 10,700 and ultrafast PL lifetimes (to 65 </a:t>
            </a:r>
            <a:r>
              <a:rPr lang="en-US" dirty="0" err="1">
                <a:latin typeface="+mj-lt"/>
              </a:rPr>
              <a:t>ps</a:t>
            </a:r>
            <a:r>
              <a:rPr lang="en-US" dirty="0">
                <a:latin typeface="+mj-lt"/>
              </a:rPr>
              <a:t>).</a:t>
            </a:r>
          </a:p>
        </p:txBody>
      </p:sp>
      <p:sp>
        <p:nvSpPr>
          <p:cNvPr id="12" name="TextBox 11">
            <a:extLst>
              <a:ext uri="{FF2B5EF4-FFF2-40B4-BE49-F238E27FC236}">
                <a16:creationId xmlns:a16="http://schemas.microsoft.com/office/drawing/2014/main" id="{59E5A144-7E9E-487C-8E31-0FE4415AA73E}"/>
              </a:ext>
            </a:extLst>
          </p:cNvPr>
          <p:cNvSpPr txBox="1"/>
          <p:nvPr/>
        </p:nvSpPr>
        <p:spPr>
          <a:xfrm>
            <a:off x="5217064" y="2692587"/>
            <a:ext cx="6846604" cy="1815882"/>
          </a:xfrm>
          <a:prstGeom prst="rect">
            <a:avLst/>
          </a:prstGeom>
          <a:noFill/>
        </p:spPr>
        <p:txBody>
          <a:bodyPr wrap="square" rtlCol="0">
            <a:spAutoFit/>
          </a:bodyPr>
          <a:lstStyle/>
          <a:p>
            <a:r>
              <a:rPr lang="en-US" altLang="ja-JP" sz="2400" b="1" dirty="0">
                <a:latin typeface="+mj-lt"/>
                <a:ea typeface="Calibri" pitchFamily="34" charset="0"/>
                <a:cs typeface="Calibri"/>
              </a:rPr>
              <a:t>Significance and Impact</a:t>
            </a:r>
          </a:p>
          <a:p>
            <a:pPr marL="114300"/>
            <a:r>
              <a:rPr lang="en-US" sz="2200" dirty="0">
                <a:latin typeface="+mj-lt"/>
              </a:rPr>
              <a:t>Addressed key limitations of telecom SPSs toward new quantum technologies: instability, need for cryogenic operation, or long radiative lifetimes that limit brightness and speed.</a:t>
            </a:r>
            <a:endParaRPr lang="en-US" altLang="ja-JP" sz="2200" dirty="0">
              <a:solidFill>
                <a:srgbClr val="000000"/>
              </a:solidFill>
              <a:latin typeface="+mj-lt"/>
              <a:cs typeface="Calibri"/>
            </a:endParaRPr>
          </a:p>
        </p:txBody>
      </p:sp>
      <p:sp>
        <p:nvSpPr>
          <p:cNvPr id="25" name="TextBox 24">
            <a:extLst>
              <a:ext uri="{FF2B5EF4-FFF2-40B4-BE49-F238E27FC236}">
                <a16:creationId xmlns:a16="http://schemas.microsoft.com/office/drawing/2014/main" id="{C305734B-C473-4428-A1A0-2D2513B567F5}"/>
              </a:ext>
            </a:extLst>
          </p:cNvPr>
          <p:cNvSpPr txBox="1"/>
          <p:nvPr/>
        </p:nvSpPr>
        <p:spPr>
          <a:xfrm>
            <a:off x="345096" y="5573559"/>
            <a:ext cx="4719050" cy="577081"/>
          </a:xfrm>
          <a:prstGeom prst="rect">
            <a:avLst/>
          </a:prstGeom>
          <a:noFill/>
        </p:spPr>
        <p:txBody>
          <a:bodyPr wrap="square" rtlCol="0">
            <a:spAutoFit/>
          </a:bodyPr>
          <a:lstStyle/>
          <a:p>
            <a:r>
              <a:rPr lang="en-US" sz="1050" dirty="0"/>
              <a:t>(a) Solution-processed room-T C-band SPS. (b) PL spectrum of a single cavity-coupled QD. (c) Fast PL decay only in cavity. (d) 1550 nm SPS power-dependent counts-per-second (cps) (uncorrected)</a:t>
            </a:r>
          </a:p>
        </p:txBody>
      </p:sp>
      <p:pic>
        <p:nvPicPr>
          <p:cNvPr id="38" name="Picture 37" descr="Logo&#10;&#10;AI-generated content may be incorrect.">
            <a:extLst>
              <a:ext uri="{FF2B5EF4-FFF2-40B4-BE49-F238E27FC236}">
                <a16:creationId xmlns:a16="http://schemas.microsoft.com/office/drawing/2014/main" id="{4B318A0B-FBA5-56BE-85C0-DF4A8765A3A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283171" y="6491727"/>
            <a:ext cx="1664514" cy="325505"/>
          </a:xfrm>
          <a:prstGeom prst="rect">
            <a:avLst/>
          </a:prstGeom>
        </p:spPr>
      </p:pic>
      <p:pic>
        <p:nvPicPr>
          <p:cNvPr id="1036" name="Picture 12">
            <a:extLst>
              <a:ext uri="{FF2B5EF4-FFF2-40B4-BE49-F238E27FC236}">
                <a16:creationId xmlns:a16="http://schemas.microsoft.com/office/drawing/2014/main" id="{889E7A94-930C-6FCA-140C-3C094E223B37}"/>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162153" y="6490618"/>
            <a:ext cx="703493" cy="307778"/>
          </a:xfrm>
          <a:prstGeom prst="rect">
            <a:avLst/>
          </a:prstGeom>
          <a:noFill/>
          <a:extLst>
            <a:ext uri="{909E8E84-426E-40DD-AFC4-6F175D3DCCD1}">
              <a14:hiddenFill xmlns:a14="http://schemas.microsoft.com/office/drawing/2010/main">
                <a:solidFill>
                  <a:srgbClr val="FFFFFF"/>
                </a:solidFill>
              </a14:hiddenFill>
            </a:ext>
          </a:extLst>
        </p:spPr>
      </p:pic>
      <p:grpSp>
        <p:nvGrpSpPr>
          <p:cNvPr id="47" name="Group 46">
            <a:extLst>
              <a:ext uri="{FF2B5EF4-FFF2-40B4-BE49-F238E27FC236}">
                <a16:creationId xmlns:a16="http://schemas.microsoft.com/office/drawing/2014/main" id="{7AFE4CD3-6885-341E-892C-B1A0AEDD1155}"/>
              </a:ext>
            </a:extLst>
          </p:cNvPr>
          <p:cNvGrpSpPr/>
          <p:nvPr/>
        </p:nvGrpSpPr>
        <p:grpSpPr>
          <a:xfrm>
            <a:off x="223420" y="1116736"/>
            <a:ext cx="4605673" cy="4521360"/>
            <a:chOff x="-7359" y="716642"/>
            <a:chExt cx="4344016" cy="4277912"/>
          </a:xfrm>
        </p:grpSpPr>
        <p:grpSp>
          <p:nvGrpSpPr>
            <p:cNvPr id="45" name="Group 44">
              <a:extLst>
                <a:ext uri="{FF2B5EF4-FFF2-40B4-BE49-F238E27FC236}">
                  <a16:creationId xmlns:a16="http://schemas.microsoft.com/office/drawing/2014/main" id="{FEC39705-B446-222B-C15E-25CAA061A21D}"/>
                </a:ext>
              </a:extLst>
            </p:cNvPr>
            <p:cNvGrpSpPr/>
            <p:nvPr/>
          </p:nvGrpSpPr>
          <p:grpSpPr>
            <a:xfrm>
              <a:off x="-7359" y="716642"/>
              <a:ext cx="4344016" cy="4277912"/>
              <a:chOff x="-7359" y="716642"/>
              <a:chExt cx="4344016" cy="4277912"/>
            </a:xfrm>
          </p:grpSpPr>
          <p:grpSp>
            <p:nvGrpSpPr>
              <p:cNvPr id="37" name="Group 36">
                <a:extLst>
                  <a:ext uri="{FF2B5EF4-FFF2-40B4-BE49-F238E27FC236}">
                    <a16:creationId xmlns:a16="http://schemas.microsoft.com/office/drawing/2014/main" id="{A47E6F1D-42DA-0C0F-7B96-22E30E5E6019}"/>
                  </a:ext>
                </a:extLst>
              </p:cNvPr>
              <p:cNvGrpSpPr/>
              <p:nvPr/>
            </p:nvGrpSpPr>
            <p:grpSpPr>
              <a:xfrm>
                <a:off x="9230" y="716642"/>
                <a:ext cx="4327427" cy="4277912"/>
                <a:chOff x="9230" y="970642"/>
                <a:chExt cx="4327427" cy="4277912"/>
              </a:xfrm>
            </p:grpSpPr>
            <p:pic>
              <p:nvPicPr>
                <p:cNvPr id="20" name="Picture 19" descr="A picture containing text, indoor&#10;&#10;AI-generated content may be incorrect.">
                  <a:extLst>
                    <a:ext uri="{FF2B5EF4-FFF2-40B4-BE49-F238E27FC236}">
                      <a16:creationId xmlns:a16="http://schemas.microsoft.com/office/drawing/2014/main" id="{6210D708-8208-2FC7-11EA-2C3FBE090D1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51217" y="1007713"/>
                  <a:ext cx="1824878" cy="1788380"/>
                </a:xfrm>
                <a:prstGeom prst="rect">
                  <a:avLst/>
                </a:prstGeom>
              </p:spPr>
            </p:pic>
            <p:grpSp>
              <p:nvGrpSpPr>
                <p:cNvPr id="34" name="Group 33">
                  <a:extLst>
                    <a:ext uri="{FF2B5EF4-FFF2-40B4-BE49-F238E27FC236}">
                      <a16:creationId xmlns:a16="http://schemas.microsoft.com/office/drawing/2014/main" id="{5B786DE9-9590-F884-45C4-DC615D5B9AD0}"/>
                    </a:ext>
                  </a:extLst>
                </p:cNvPr>
                <p:cNvGrpSpPr/>
                <p:nvPr/>
              </p:nvGrpSpPr>
              <p:grpSpPr>
                <a:xfrm>
                  <a:off x="2226698" y="970642"/>
                  <a:ext cx="2109959" cy="1970530"/>
                  <a:chOff x="2226698" y="970642"/>
                  <a:chExt cx="2109959" cy="1970530"/>
                </a:xfrm>
              </p:grpSpPr>
              <p:pic>
                <p:nvPicPr>
                  <p:cNvPr id="18" name="Picture 17" descr="Chart, histogram&#10;&#10;AI-generated content may be incorrect.">
                    <a:extLst>
                      <a:ext uri="{FF2B5EF4-FFF2-40B4-BE49-F238E27FC236}">
                        <a16:creationId xmlns:a16="http://schemas.microsoft.com/office/drawing/2014/main" id="{C68D0F1D-97BE-AA06-AFBB-FAC0F46B5C7A}"/>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336495" y="970642"/>
                    <a:ext cx="2000162" cy="1970530"/>
                  </a:xfrm>
                  <a:prstGeom prst="rect">
                    <a:avLst/>
                  </a:prstGeom>
                </p:spPr>
              </p:pic>
              <p:sp>
                <p:nvSpPr>
                  <p:cNvPr id="22" name="TextBox 21">
                    <a:extLst>
                      <a:ext uri="{FF2B5EF4-FFF2-40B4-BE49-F238E27FC236}">
                        <a16:creationId xmlns:a16="http://schemas.microsoft.com/office/drawing/2014/main" id="{37FFAD63-575E-A6F2-C143-66CF8EC68ADF}"/>
                      </a:ext>
                    </a:extLst>
                  </p:cNvPr>
                  <p:cNvSpPr txBox="1"/>
                  <p:nvPr/>
                </p:nvSpPr>
                <p:spPr>
                  <a:xfrm rot="16200000">
                    <a:off x="1788031" y="1601519"/>
                    <a:ext cx="1089699" cy="212366"/>
                  </a:xfrm>
                  <a:prstGeom prst="rect">
                    <a:avLst/>
                  </a:prstGeom>
                  <a:solidFill>
                    <a:schemeClr val="bg1"/>
                  </a:solidFill>
                </p:spPr>
                <p:txBody>
                  <a:bodyPr wrap="square" lIns="0" tIns="0" rIns="0" bIns="27432" rtlCol="0">
                    <a:spAutoFit/>
                  </a:bodyPr>
                  <a:lstStyle/>
                  <a:p>
                    <a:r>
                      <a:rPr lang="en-US" sz="1200" dirty="0">
                        <a:latin typeface="Arial" panose="020B0604020202020204" pitchFamily="34" charset="0"/>
                        <a:cs typeface="Arial" panose="020B0604020202020204" pitchFamily="34" charset="0"/>
                      </a:rPr>
                      <a:t>PL (norm.)</a:t>
                    </a:r>
                  </a:p>
                </p:txBody>
              </p:sp>
            </p:grpSp>
            <p:grpSp>
              <p:nvGrpSpPr>
                <p:cNvPr id="35" name="Group 34">
                  <a:extLst>
                    <a:ext uri="{FF2B5EF4-FFF2-40B4-BE49-F238E27FC236}">
                      <a16:creationId xmlns:a16="http://schemas.microsoft.com/office/drawing/2014/main" id="{DA5C6522-F940-8626-5781-7B332AD756A2}"/>
                    </a:ext>
                  </a:extLst>
                </p:cNvPr>
                <p:cNvGrpSpPr/>
                <p:nvPr/>
              </p:nvGrpSpPr>
              <p:grpSpPr>
                <a:xfrm>
                  <a:off x="9230" y="3020146"/>
                  <a:ext cx="2066954" cy="2166603"/>
                  <a:chOff x="9230" y="3020146"/>
                  <a:chExt cx="2066954" cy="2166603"/>
                </a:xfrm>
              </p:grpSpPr>
              <p:pic>
                <p:nvPicPr>
                  <p:cNvPr id="7" name="Picture 6" descr="Chart&#10;&#10;AI-generated content may be incorrect.">
                    <a:extLst>
                      <a:ext uri="{FF2B5EF4-FFF2-40B4-BE49-F238E27FC236}">
                        <a16:creationId xmlns:a16="http://schemas.microsoft.com/office/drawing/2014/main" id="{C759C292-923C-D79F-9B28-A3F4F97D270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34148" y="3020146"/>
                    <a:ext cx="1942036" cy="2122225"/>
                  </a:xfrm>
                  <a:prstGeom prst="rect">
                    <a:avLst/>
                  </a:prstGeom>
                </p:spPr>
              </p:pic>
              <p:sp>
                <p:nvSpPr>
                  <p:cNvPr id="27" name="TextBox 26">
                    <a:extLst>
                      <a:ext uri="{FF2B5EF4-FFF2-40B4-BE49-F238E27FC236}">
                        <a16:creationId xmlns:a16="http://schemas.microsoft.com/office/drawing/2014/main" id="{02AF72A6-2E5D-C1D7-7712-54A61D3165C7}"/>
                      </a:ext>
                    </a:extLst>
                  </p:cNvPr>
                  <p:cNvSpPr txBox="1"/>
                  <p:nvPr/>
                </p:nvSpPr>
                <p:spPr>
                  <a:xfrm rot="16200000">
                    <a:off x="-245965" y="3660454"/>
                    <a:ext cx="787390" cy="276999"/>
                  </a:xfrm>
                  <a:prstGeom prst="rect">
                    <a:avLst/>
                  </a:prstGeom>
                  <a:solidFill>
                    <a:schemeClr val="bg1"/>
                  </a:solidFill>
                </p:spPr>
                <p:txBody>
                  <a:bodyPr wrap="square" lIns="0" tIns="0" rIns="0" bIns="91440" rtlCol="0">
                    <a:spAutoFit/>
                  </a:bodyPr>
                  <a:lstStyle/>
                  <a:p>
                    <a:r>
                      <a:rPr lang="en-US" sz="1200" dirty="0">
                        <a:latin typeface="Arial" panose="020B0604020202020204" pitchFamily="34" charset="0"/>
                        <a:cs typeface="Arial" panose="020B0604020202020204" pitchFamily="34" charset="0"/>
                      </a:rPr>
                      <a:t> PL (norm.)</a:t>
                    </a:r>
                  </a:p>
                </p:txBody>
              </p:sp>
              <p:sp>
                <p:nvSpPr>
                  <p:cNvPr id="30" name="TextBox 29">
                    <a:extLst>
                      <a:ext uri="{FF2B5EF4-FFF2-40B4-BE49-F238E27FC236}">
                        <a16:creationId xmlns:a16="http://schemas.microsoft.com/office/drawing/2014/main" id="{0DC607DA-307F-84DC-4327-F685BA20375F}"/>
                      </a:ext>
                    </a:extLst>
                  </p:cNvPr>
                  <p:cNvSpPr txBox="1"/>
                  <p:nvPr/>
                </p:nvSpPr>
                <p:spPr>
                  <a:xfrm>
                    <a:off x="904531" y="4974383"/>
                    <a:ext cx="1089699" cy="212366"/>
                  </a:xfrm>
                  <a:prstGeom prst="rect">
                    <a:avLst/>
                  </a:prstGeom>
                  <a:solidFill>
                    <a:schemeClr val="bg1"/>
                  </a:solidFill>
                </p:spPr>
                <p:txBody>
                  <a:bodyPr wrap="square" lIns="0" tIns="0" rIns="0" bIns="27432" rtlCol="0">
                    <a:spAutoFit/>
                  </a:bodyPr>
                  <a:lstStyle/>
                  <a:p>
                    <a:r>
                      <a:rPr lang="en-US" sz="1200" dirty="0">
                        <a:latin typeface="Arial" panose="020B0604020202020204" pitchFamily="34" charset="0"/>
                        <a:cs typeface="Arial" panose="020B0604020202020204" pitchFamily="34" charset="0"/>
                      </a:rPr>
                      <a:t>Time (ns)</a:t>
                    </a:r>
                  </a:p>
                </p:txBody>
              </p:sp>
            </p:grpSp>
            <p:sp>
              <p:nvSpPr>
                <p:cNvPr id="31" name="TextBox 30">
                  <a:extLst>
                    <a:ext uri="{FF2B5EF4-FFF2-40B4-BE49-F238E27FC236}">
                      <a16:creationId xmlns:a16="http://schemas.microsoft.com/office/drawing/2014/main" id="{B4230C83-6113-1471-BD0F-FB38B5A36C01}"/>
                    </a:ext>
                  </a:extLst>
                </p:cNvPr>
                <p:cNvSpPr txBox="1"/>
                <p:nvPr/>
              </p:nvSpPr>
              <p:spPr>
                <a:xfrm>
                  <a:off x="2749869" y="2813291"/>
                  <a:ext cx="1452844" cy="212366"/>
                </a:xfrm>
                <a:prstGeom prst="rect">
                  <a:avLst/>
                </a:prstGeom>
                <a:solidFill>
                  <a:schemeClr val="bg1"/>
                </a:solidFill>
              </p:spPr>
              <p:txBody>
                <a:bodyPr wrap="square" lIns="0" tIns="0" rIns="0" bIns="27432" rtlCol="0">
                  <a:spAutoFit/>
                </a:bodyPr>
                <a:lstStyle/>
                <a:p>
                  <a:r>
                    <a:rPr lang="en-US" sz="1200" dirty="0">
                      <a:latin typeface="Arial" panose="020B0604020202020204" pitchFamily="34" charset="0"/>
                      <a:cs typeface="Arial" panose="020B0604020202020204" pitchFamily="34" charset="0"/>
                    </a:rPr>
                    <a:t>Wavelength (nm)</a:t>
                  </a:r>
                </a:p>
              </p:txBody>
            </p:sp>
            <p:grpSp>
              <p:nvGrpSpPr>
                <p:cNvPr id="33" name="Group 32">
                  <a:extLst>
                    <a:ext uri="{FF2B5EF4-FFF2-40B4-BE49-F238E27FC236}">
                      <a16:creationId xmlns:a16="http://schemas.microsoft.com/office/drawing/2014/main" id="{46E5F342-E44A-1F24-D3CD-C0E65458A790}"/>
                    </a:ext>
                  </a:extLst>
                </p:cNvPr>
                <p:cNvGrpSpPr/>
                <p:nvPr/>
              </p:nvGrpSpPr>
              <p:grpSpPr>
                <a:xfrm>
                  <a:off x="2086017" y="3001620"/>
                  <a:ext cx="2142285" cy="2228109"/>
                  <a:chOff x="2086017" y="3001620"/>
                  <a:chExt cx="2142285" cy="2228109"/>
                </a:xfrm>
              </p:grpSpPr>
              <p:pic>
                <p:nvPicPr>
                  <p:cNvPr id="21" name="Picture 20" descr="Chart&#10;&#10;AI-generated content may be incorrect.">
                    <a:extLst>
                      <a:ext uri="{FF2B5EF4-FFF2-40B4-BE49-F238E27FC236}">
                        <a16:creationId xmlns:a16="http://schemas.microsoft.com/office/drawing/2014/main" id="{396214E1-BD81-1A40-6513-4EF40AB1AC4A}"/>
                      </a:ext>
                    </a:extLst>
                  </p:cNvPr>
                  <p:cNvPicPr>
                    <a:picLocks noChangeAspect="1"/>
                  </p:cNvPicPr>
                  <p:nvPr/>
                </p:nvPicPr>
                <p:blipFill>
                  <a:blip r:embed="rId8">
                    <a:extLst>
                      <a:ext uri="{28A0092B-C50C-407E-A947-70E740481C1C}">
                        <a14:useLocalDpi xmlns:a14="http://schemas.microsoft.com/office/drawing/2010/main" val="0"/>
                      </a:ext>
                    </a:extLst>
                  </a:blip>
                  <a:srcRect l="50955"/>
                  <a:stretch/>
                </p:blipFill>
                <p:spPr>
                  <a:xfrm>
                    <a:off x="2086017" y="3001620"/>
                    <a:ext cx="2142285" cy="2228109"/>
                  </a:xfrm>
                  <a:prstGeom prst="rect">
                    <a:avLst/>
                  </a:prstGeom>
                </p:spPr>
              </p:pic>
              <p:sp>
                <p:nvSpPr>
                  <p:cNvPr id="28" name="TextBox 27">
                    <a:extLst>
                      <a:ext uri="{FF2B5EF4-FFF2-40B4-BE49-F238E27FC236}">
                        <a16:creationId xmlns:a16="http://schemas.microsoft.com/office/drawing/2014/main" id="{4E48FA63-AA53-F940-D95F-584C35DF60B7}"/>
                      </a:ext>
                    </a:extLst>
                  </p:cNvPr>
                  <p:cNvSpPr txBox="1"/>
                  <p:nvPr/>
                </p:nvSpPr>
                <p:spPr>
                  <a:xfrm rot="16200000">
                    <a:off x="1650739" y="3528718"/>
                    <a:ext cx="1089699" cy="212366"/>
                  </a:xfrm>
                  <a:prstGeom prst="rect">
                    <a:avLst/>
                  </a:prstGeom>
                  <a:solidFill>
                    <a:schemeClr val="bg1"/>
                  </a:solidFill>
                </p:spPr>
                <p:txBody>
                  <a:bodyPr wrap="square" lIns="0" tIns="0" rIns="0" bIns="27432" rtlCol="0">
                    <a:spAutoFit/>
                  </a:bodyPr>
                  <a:lstStyle/>
                  <a:p>
                    <a:r>
                      <a:rPr lang="en-US" sz="1200" dirty="0">
                        <a:latin typeface="Arial" panose="020B0604020202020204" pitchFamily="34" charset="0"/>
                        <a:cs typeface="Arial" panose="020B0604020202020204" pitchFamily="34" charset="0"/>
                      </a:rPr>
                      <a:t>PL (cps)</a:t>
                    </a:r>
                  </a:p>
                </p:txBody>
              </p:sp>
              <p:sp>
                <p:nvSpPr>
                  <p:cNvPr id="32" name="Oval 31">
                    <a:extLst>
                      <a:ext uri="{FF2B5EF4-FFF2-40B4-BE49-F238E27FC236}">
                        <a16:creationId xmlns:a16="http://schemas.microsoft.com/office/drawing/2014/main" id="{54640E43-A992-F0C7-6CAE-C5D135335A34}"/>
                      </a:ext>
                    </a:extLst>
                  </p:cNvPr>
                  <p:cNvSpPr/>
                  <p:nvPr/>
                </p:nvSpPr>
                <p:spPr>
                  <a:xfrm>
                    <a:off x="3229337" y="4041942"/>
                    <a:ext cx="776663" cy="761604"/>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6" name="TextBox 35">
                  <a:extLst>
                    <a:ext uri="{FF2B5EF4-FFF2-40B4-BE49-F238E27FC236}">
                      <a16:creationId xmlns:a16="http://schemas.microsoft.com/office/drawing/2014/main" id="{219B2577-1E2C-2695-2F9E-52E926FD3516}"/>
                    </a:ext>
                  </a:extLst>
                </p:cNvPr>
                <p:cNvSpPr txBox="1"/>
                <p:nvPr/>
              </p:nvSpPr>
              <p:spPr>
                <a:xfrm>
                  <a:off x="2847467" y="5036188"/>
                  <a:ext cx="1089699" cy="212366"/>
                </a:xfrm>
                <a:prstGeom prst="rect">
                  <a:avLst/>
                </a:prstGeom>
                <a:solidFill>
                  <a:schemeClr val="bg1"/>
                </a:solidFill>
              </p:spPr>
              <p:txBody>
                <a:bodyPr wrap="square" lIns="0" tIns="0" rIns="0" bIns="27432" rtlCol="0">
                  <a:spAutoFit/>
                </a:bodyPr>
                <a:lstStyle/>
                <a:p>
                  <a:r>
                    <a:rPr lang="en-US" sz="1200" dirty="0">
                      <a:latin typeface="Arial" panose="020B0604020202020204" pitchFamily="34" charset="0"/>
                      <a:cs typeface="Arial" panose="020B0604020202020204" pitchFamily="34" charset="0"/>
                    </a:rPr>
                    <a:t>Power (W/cm</a:t>
                  </a:r>
                  <a:r>
                    <a:rPr lang="en-US" sz="1200" baseline="30000" dirty="0">
                      <a:latin typeface="Arial" panose="020B0604020202020204" pitchFamily="34" charset="0"/>
                      <a:cs typeface="Arial" panose="020B0604020202020204" pitchFamily="34" charset="0"/>
                    </a:rPr>
                    <a:t>2</a:t>
                  </a:r>
                  <a:r>
                    <a:rPr lang="en-US" sz="1200" dirty="0">
                      <a:latin typeface="Arial" panose="020B0604020202020204" pitchFamily="34" charset="0"/>
                      <a:cs typeface="Arial" panose="020B0604020202020204" pitchFamily="34" charset="0"/>
                    </a:rPr>
                    <a:t>)</a:t>
                  </a:r>
                </a:p>
              </p:txBody>
            </p:sp>
          </p:grpSp>
          <p:sp>
            <p:nvSpPr>
              <p:cNvPr id="41" name="TextBox 40">
                <a:extLst>
                  <a:ext uri="{FF2B5EF4-FFF2-40B4-BE49-F238E27FC236}">
                    <a16:creationId xmlns:a16="http://schemas.microsoft.com/office/drawing/2014/main" id="{1AB579BA-5020-14FE-A189-03BD79CF264B}"/>
                  </a:ext>
                </a:extLst>
              </p:cNvPr>
              <p:cNvSpPr txBox="1"/>
              <p:nvPr/>
            </p:nvSpPr>
            <p:spPr>
              <a:xfrm>
                <a:off x="5341" y="719258"/>
                <a:ext cx="295274" cy="369332"/>
              </a:xfrm>
              <a:prstGeom prst="rect">
                <a:avLst/>
              </a:prstGeom>
              <a:noFill/>
            </p:spPr>
            <p:txBody>
              <a:bodyPr wrap="none" rtlCol="0">
                <a:spAutoFit/>
              </a:bodyPr>
              <a:lstStyle/>
              <a:p>
                <a:r>
                  <a:rPr lang="en-US" dirty="0"/>
                  <a:t>a</a:t>
                </a:r>
              </a:p>
            </p:txBody>
          </p:sp>
          <p:sp>
            <p:nvSpPr>
              <p:cNvPr id="42" name="TextBox 41">
                <a:extLst>
                  <a:ext uri="{FF2B5EF4-FFF2-40B4-BE49-F238E27FC236}">
                    <a16:creationId xmlns:a16="http://schemas.microsoft.com/office/drawing/2014/main" id="{107D1DC3-5315-D2BF-285C-8D5827F51640}"/>
                  </a:ext>
                </a:extLst>
              </p:cNvPr>
              <p:cNvSpPr txBox="1"/>
              <p:nvPr/>
            </p:nvSpPr>
            <p:spPr>
              <a:xfrm>
                <a:off x="2132646" y="719258"/>
                <a:ext cx="306494" cy="369332"/>
              </a:xfrm>
              <a:prstGeom prst="rect">
                <a:avLst/>
              </a:prstGeom>
              <a:noFill/>
            </p:spPr>
            <p:txBody>
              <a:bodyPr wrap="none" rtlCol="0">
                <a:spAutoFit/>
              </a:bodyPr>
              <a:lstStyle/>
              <a:p>
                <a:r>
                  <a:rPr lang="en-US" dirty="0"/>
                  <a:t>b</a:t>
                </a:r>
              </a:p>
            </p:txBody>
          </p:sp>
          <p:sp>
            <p:nvSpPr>
              <p:cNvPr id="43" name="TextBox 42">
                <a:extLst>
                  <a:ext uri="{FF2B5EF4-FFF2-40B4-BE49-F238E27FC236}">
                    <a16:creationId xmlns:a16="http://schemas.microsoft.com/office/drawing/2014/main" id="{CBFBDE2B-7F49-5AD2-18B5-9EF31284CC8B}"/>
                  </a:ext>
                </a:extLst>
              </p:cNvPr>
              <p:cNvSpPr txBox="1"/>
              <p:nvPr/>
            </p:nvSpPr>
            <p:spPr>
              <a:xfrm>
                <a:off x="-7359" y="2665570"/>
                <a:ext cx="282450" cy="369332"/>
              </a:xfrm>
              <a:prstGeom prst="rect">
                <a:avLst/>
              </a:prstGeom>
              <a:noFill/>
            </p:spPr>
            <p:txBody>
              <a:bodyPr wrap="none" rtlCol="0">
                <a:spAutoFit/>
              </a:bodyPr>
              <a:lstStyle/>
              <a:p>
                <a:r>
                  <a:rPr lang="en-US" dirty="0"/>
                  <a:t>c</a:t>
                </a:r>
              </a:p>
            </p:txBody>
          </p:sp>
          <p:sp>
            <p:nvSpPr>
              <p:cNvPr id="44" name="TextBox 43">
                <a:extLst>
                  <a:ext uri="{FF2B5EF4-FFF2-40B4-BE49-F238E27FC236}">
                    <a16:creationId xmlns:a16="http://schemas.microsoft.com/office/drawing/2014/main" id="{619ED450-9EA9-924E-A664-86A23C21FC85}"/>
                  </a:ext>
                </a:extLst>
              </p:cNvPr>
              <p:cNvSpPr txBox="1"/>
              <p:nvPr/>
            </p:nvSpPr>
            <p:spPr>
              <a:xfrm>
                <a:off x="2066607" y="2662150"/>
                <a:ext cx="306494" cy="369332"/>
              </a:xfrm>
              <a:prstGeom prst="rect">
                <a:avLst/>
              </a:prstGeom>
              <a:noFill/>
            </p:spPr>
            <p:txBody>
              <a:bodyPr wrap="none" rtlCol="0">
                <a:spAutoFit/>
              </a:bodyPr>
              <a:lstStyle/>
              <a:p>
                <a:r>
                  <a:rPr lang="en-US" dirty="0"/>
                  <a:t>d</a:t>
                </a:r>
              </a:p>
            </p:txBody>
          </p:sp>
        </p:grpSp>
        <p:sp>
          <p:nvSpPr>
            <p:cNvPr id="46" name="Rectangle 45">
              <a:extLst>
                <a:ext uri="{FF2B5EF4-FFF2-40B4-BE49-F238E27FC236}">
                  <a16:creationId xmlns:a16="http://schemas.microsoft.com/office/drawing/2014/main" id="{3458F0C8-8A87-555D-21C6-0D909E44494B}"/>
                </a:ext>
              </a:extLst>
            </p:cNvPr>
            <p:cNvSpPr/>
            <p:nvPr/>
          </p:nvSpPr>
          <p:spPr>
            <a:xfrm>
              <a:off x="4228302" y="989248"/>
              <a:ext cx="108355" cy="1477327"/>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8" name="Picture 7" descr="Logo&#10;&#10;AI-generated content may be incorrect.">
            <a:extLst>
              <a:ext uri="{FF2B5EF4-FFF2-40B4-BE49-F238E27FC236}">
                <a16:creationId xmlns:a16="http://schemas.microsoft.com/office/drawing/2014/main" id="{CBD95AAD-B251-4ED8-F2A1-1353A5E305B2}"/>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3020857" y="6346370"/>
            <a:ext cx="486578" cy="486136"/>
          </a:xfrm>
          <a:prstGeom prst="rect">
            <a:avLst/>
          </a:prstGeom>
        </p:spPr>
      </p:pic>
      <p:sp>
        <p:nvSpPr>
          <p:cNvPr id="9" name="Rectangle 8">
            <a:extLst>
              <a:ext uri="{FF2B5EF4-FFF2-40B4-BE49-F238E27FC236}">
                <a16:creationId xmlns:a16="http://schemas.microsoft.com/office/drawing/2014/main" id="{992447ED-C0B7-9AD7-CAB4-F3EADC62CEFA}"/>
              </a:ext>
            </a:extLst>
          </p:cNvPr>
          <p:cNvSpPr/>
          <p:nvPr/>
        </p:nvSpPr>
        <p:spPr>
          <a:xfrm>
            <a:off x="0" y="6140326"/>
            <a:ext cx="4315627" cy="215444"/>
          </a:xfrm>
          <a:prstGeom prst="rect">
            <a:avLst/>
          </a:prstGeom>
          <a:noFill/>
        </p:spPr>
        <p:txBody>
          <a:bodyPr wrap="square">
            <a:spAutoFit/>
          </a:bodyPr>
          <a:lstStyle/>
          <a:p>
            <a:pPr fontAlgn="auto">
              <a:spcBef>
                <a:spcPts val="600"/>
              </a:spcBef>
              <a:spcAft>
                <a:spcPts val="0"/>
              </a:spcAft>
            </a:pPr>
            <a:r>
              <a:rPr lang="en-US" sz="800" dirty="0">
                <a:cs typeface="Arial" panose="020B0604020202020204" pitchFamily="34" charset="0"/>
              </a:rPr>
              <a:t>This work was performed, in part, at The Center for Integrated Nanotechnologies.</a:t>
            </a:r>
          </a:p>
        </p:txBody>
      </p:sp>
      <p:sp>
        <p:nvSpPr>
          <p:cNvPr id="10" name="TextBox 9">
            <a:extLst>
              <a:ext uri="{FF2B5EF4-FFF2-40B4-BE49-F238E27FC236}">
                <a16:creationId xmlns:a16="http://schemas.microsoft.com/office/drawing/2014/main" id="{B607DB6D-6295-6217-9183-C1FE92393FC0}"/>
              </a:ext>
            </a:extLst>
          </p:cNvPr>
          <p:cNvSpPr txBox="1"/>
          <p:nvPr/>
        </p:nvSpPr>
        <p:spPr>
          <a:xfrm>
            <a:off x="4962525" y="5932577"/>
            <a:ext cx="7285825" cy="415498"/>
          </a:xfrm>
          <a:prstGeom prst="rect">
            <a:avLst/>
          </a:prstGeom>
          <a:noFill/>
        </p:spPr>
        <p:txBody>
          <a:bodyPr wrap="square" rtlCol="0">
            <a:spAutoFit/>
          </a:bodyPr>
          <a:lstStyle/>
          <a:p>
            <a:r>
              <a:rPr lang="en-US" sz="1050" dirty="0"/>
              <a:t>Zhang, S.; Traverso, A. J.; Dolgopolova, E. A.; Singh, A.; Kishida, H.; Livshits, M. Y.; Sheehan, C. J.; Bowes, E. G.; Li, C.; Hollingsworth, J. A.; Mikkelsen, M. H. Solution-Processed Ultrafast, Room-Temperature Single-Photon Source at 1550 Nm. ACS Nano 2025. </a:t>
            </a:r>
          </a:p>
        </p:txBody>
      </p:sp>
    </p:spTree>
    <p:extLst>
      <p:ext uri="{BB962C8B-B14F-4D97-AF65-F5344CB8AC3E}">
        <p14:creationId xmlns:p14="http://schemas.microsoft.com/office/powerpoint/2010/main" val="1930651402"/>
      </p:ext>
    </p:extLst>
  </p:cSld>
  <p:clrMapOvr>
    <a:masterClrMapping/>
  </p:clrMapOvr>
</p:sld>
</file>

<file path=ppt/theme/theme1.xml><?xml version="1.0" encoding="utf-8"?>
<a:theme xmlns:a="http://schemas.openxmlformats.org/drawingml/2006/main" name="Office Theme">
  <a:themeElements>
    <a:clrScheme name="New Science">
      <a:dk1>
        <a:sysClr val="windowText" lastClr="000000"/>
      </a:dk1>
      <a:lt1>
        <a:sysClr val="window" lastClr="FFFFFF"/>
      </a:lt1>
      <a:dk2>
        <a:srgbClr val="44546A"/>
      </a:dk2>
      <a:lt2>
        <a:srgbClr val="E7E6E6"/>
      </a:lt2>
      <a:accent1>
        <a:srgbClr val="10436A"/>
      </a:accent1>
      <a:accent2>
        <a:srgbClr val="92DCE5"/>
      </a:accent2>
      <a:accent3>
        <a:srgbClr val="D64933"/>
      </a:accent3>
      <a:accent4>
        <a:srgbClr val="7C7C7C"/>
      </a:accent4>
      <a:accent5>
        <a:srgbClr val="EFCB68"/>
      </a:accent5>
      <a:accent6>
        <a:srgbClr val="70AD47"/>
      </a:accent6>
      <a:hlink>
        <a:srgbClr val="0563C1"/>
      </a:hlink>
      <a:folHlink>
        <a:srgbClr val="954F72"/>
      </a:folHlink>
    </a:clrScheme>
    <a:fontScheme name="SC new">
      <a:majorFont>
        <a:latin typeface="AvenirNext LT Pro Bold"/>
        <a:ea typeface=""/>
        <a:cs typeface=""/>
      </a:majorFont>
      <a:minorFont>
        <a:latin typeface="AvenirNext LT Pro Regular"/>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accent1"/>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name="SC PowerPoint base template for staff.potx" id="{4612F961-56E9-4EB7-9A44-11671DE64C64}" vid="{D4CA479C-CAD5-4C1B-93CE-2627735869DC}"/>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D0BF6F177D6D67458FBB47B7752A5A77" ma:contentTypeVersion="5" ma:contentTypeDescription="Create a new document." ma:contentTypeScope="" ma:versionID="6114797fb1e0b26f3a9ae5c11e74391e">
  <xsd:schema xmlns:xsd="http://www.w3.org/2001/XMLSchema" xmlns:xs="http://www.w3.org/2001/XMLSchema" xmlns:p="http://schemas.microsoft.com/office/2006/metadata/properties" xmlns:ns2="d3abd939-9d94-49d1-925a-c93fb1ff4b6e" xmlns:ns3="bc761791-33a0-47b7-8145-9d3c2515a3a0" targetNamespace="http://schemas.microsoft.com/office/2006/metadata/properties" ma:root="true" ma:fieldsID="726faa9c30645863ec38f8cdf7f10856" ns2:_="" ns3:_="">
    <xsd:import namespace="d3abd939-9d94-49d1-925a-c93fb1ff4b6e"/>
    <xsd:import namespace="bc761791-33a0-47b7-8145-9d3c2515a3a0"/>
    <xsd:element name="properties">
      <xsd:complexType>
        <xsd:sequence>
          <xsd:element name="documentManagement">
            <xsd:complexType>
              <xsd:all>
                <xsd:element ref="ns2:MediaServiceMetadata" minOccurs="0"/>
                <xsd:element ref="ns2:MediaServiceFastMetadata" minOccurs="0"/>
                <xsd:element ref="ns3:SharedWithUsers" minOccurs="0"/>
                <xsd:element ref="ns3:SharedWithDetails" minOccurs="0"/>
                <xsd:element ref="ns2: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d3abd939-9d94-49d1-925a-c93fb1ff4b6e"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ObjectDetectorVersions" ma:index="12" nillable="true" ma:displayName="MediaServiceObjectDetectorVersions" ma:hidden="true" ma:indexed="true" ma:internalName="MediaServiceObjectDetectorVersions"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bc761791-33a0-47b7-8145-9d3c2515a3a0"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8779A9CC-1221-4480-B719-A3FDECFA9433}">
  <ds:schemaRefs>
    <ds:schemaRef ds:uri="http://schemas.microsoft.com/office/2006/documentManagement/types"/>
    <ds:schemaRef ds:uri="http://purl.org/dc/terms/"/>
    <ds:schemaRef ds:uri="http://schemas.openxmlformats.org/package/2006/metadata/core-properties"/>
    <ds:schemaRef ds:uri="http://purl.org/dc/dcmitype/"/>
    <ds:schemaRef ds:uri="http://schemas.microsoft.com/office/infopath/2007/PartnerControls"/>
    <ds:schemaRef ds:uri="d3abd939-9d94-49d1-925a-c93fb1ff4b6e"/>
    <ds:schemaRef ds:uri="http://purl.org/dc/elements/1.1/"/>
    <ds:schemaRef ds:uri="http://schemas.microsoft.com/office/2006/metadata/properties"/>
    <ds:schemaRef ds:uri="bc761791-33a0-47b7-8145-9d3c2515a3a0"/>
    <ds:schemaRef ds:uri="http://www.w3.org/XML/1998/namespace"/>
  </ds:schemaRefs>
</ds:datastoreItem>
</file>

<file path=customXml/itemProps2.xml><?xml version="1.0" encoding="utf-8"?>
<ds:datastoreItem xmlns:ds="http://schemas.openxmlformats.org/officeDocument/2006/customXml" ds:itemID="{1F8BD266-3FB6-4E09-B402-9D62A4AD8DD3}">
  <ds:schemaRefs>
    <ds:schemaRef ds:uri="bc761791-33a0-47b7-8145-9d3c2515a3a0"/>
    <ds:schemaRef ds:uri="d3abd939-9d94-49d1-925a-c93fb1ff4b6e"/>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3.xml><?xml version="1.0" encoding="utf-8"?>
<ds:datastoreItem xmlns:ds="http://schemas.openxmlformats.org/officeDocument/2006/customXml" ds:itemID="{E8521C20-9E33-48A5-B56C-6DBE0ADA37F3}">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
  <TotalTime>1700</TotalTime>
  <Words>869</Words>
  <Application>Microsoft Office PowerPoint</Application>
  <PresentationFormat>Widescreen</PresentationFormat>
  <Paragraphs>39</Paragraphs>
  <Slides>1</Slides>
  <Notes>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vt:i4>
      </vt:variant>
    </vt:vector>
  </HeadingPairs>
  <TitlesOfParts>
    <vt:vector size="9" baseType="lpstr">
      <vt:lpstr>Arial</vt:lpstr>
      <vt:lpstr>Arial Black</vt:lpstr>
      <vt:lpstr>Avenir Next LT Pro</vt:lpstr>
      <vt:lpstr>AvenirNext LT Pro Bold</vt:lpstr>
      <vt:lpstr>AvenirNext LT Pro Regular</vt:lpstr>
      <vt:lpstr>Calibri</vt:lpstr>
      <vt:lpstr>Wingdings</vt:lpstr>
      <vt:lpstr>Office Theme</vt:lpstr>
      <vt:lpstr>Solution-Processed Ultrafast, Room-Temperature Single-Photon Source at 1550 nm</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Title goes here</dc:title>
  <dc:creator>Houston, Karyn (EXT)</dc:creator>
  <cp:lastModifiedBy>Baker, Stacy Leigh</cp:lastModifiedBy>
  <cp:revision>27</cp:revision>
  <cp:lastPrinted>2025-05-16T20:24:38Z</cp:lastPrinted>
  <dcterms:created xsi:type="dcterms:W3CDTF">2023-07-20T14:08:23Z</dcterms:created>
  <dcterms:modified xsi:type="dcterms:W3CDTF">2025-05-19T18:22:05Z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0x010100D0BF6F177D6D67458FBB47B7752A5A77</vt:lpwstr>
  </property>
  <property fmtid="{D5CDD505-2E9C-101B-9397-08002B2CF9AE}" pid="3" name="MediaServiceImageTags">
    <vt:lpwstr/>
  </property>
  <property fmtid="{D5CDD505-2E9C-101B-9397-08002B2CF9AE}" pid="4" name="ComplianceAssetId">
    <vt:lpwstr/>
  </property>
  <property fmtid="{D5CDD505-2E9C-101B-9397-08002B2CF9AE}" pid="5" name="_ExtendedDescription">
    <vt:lpwstr/>
  </property>
  <property fmtid="{D5CDD505-2E9C-101B-9397-08002B2CF9AE}" pid="6" name="_activity">
    <vt:lpwstr>{"FileActivityType":"9","FileActivityTimeStamp":"2023-08-30T15:28:56.170Z","FileActivityUsersOnPage":[{"DisplayName":"Houston, Karyn (EXT)","Id":"karyn.houston@science.doe.gov"},{"DisplayName":"Klausing, Kathleen","Id":"kathleen.klausing@science.doe.gov"}],"FileActivityNavigationId":null}</vt:lpwstr>
  </property>
  <property fmtid="{D5CDD505-2E9C-101B-9397-08002B2CF9AE}" pid="7" name="TriggerFlowInfo">
    <vt:lpwstr/>
  </property>
</Properties>
</file>