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sldIdLst>
    <p:sldId id="194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1E1A0C-325D-2718-028C-2EF09A114F58}" name="Church, Michael (CONTR)" initials="C(" userId="S::michael.church@science.doe.gov::479f6357-057b-45eb-85ae-b0563a2bd212" providerId="AD"/>
  <p188:author id="{246F786B-FCDF-1919-4FE6-B6E91F74E9A6}" name="Houston, Karyn (EXT)" initials="HK(" userId="S::Karyn.Houston@science.doe.gov::9349e374-4c09-49c7-a2cb-2b4b72d75c3e" providerId="AD"/>
  <p188:author id="{233E85B2-6FE5-A7D4-E8C7-2EC7C2B7CC00}" name="Kinney, Adam" initials="RK" userId="S::Adam.Kinney@science.doe.gov::997506a0-0f54-4d76-990e-b5a50ed5f116" providerId="AD"/>
  <p188:author id="{C034EADE-F057-9E0E-4987-90EC67665423}" name="Michael Church" initials="MC" userId="S::Michael.Church@science.doe.gov::479f6357-057b-45eb-85ae-b0563a2bd212" providerId="AD"/>
  <p188:author id="{1E31F5E1-970A-03C2-A400-64CD0F4F79B1}" name="Mikhail Zhernenkov" initials="MZ" userId="S::Mikhail.Zhernenkov@science.doe.gov::7c953c3a-5f07-4f77-b7f7-b5dbf125bb71" providerId="AD"/>
  <p188:author id="{B2412FF7-AAA0-3732-506D-2D78470574D9}" name="Keavney, Dava" initials="KD" userId="S::Dava.Keavney@science.doe.gov::36a3175f-9503-446e-879c-6ad2048a5c6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436A"/>
    <a:srgbClr val="333333"/>
    <a:srgbClr val="555555"/>
    <a:srgbClr val="3B5458"/>
    <a:srgbClr val="541D14"/>
    <a:srgbClr val="072815"/>
    <a:srgbClr val="0D212F"/>
    <a:srgbClr val="0B2C45"/>
    <a:srgbClr val="F8F8F8"/>
    <a:srgbClr val="1628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2298" autoAdjust="0"/>
  </p:normalViewPr>
  <p:slideViewPr>
    <p:cSldViewPr snapToGrid="0">
      <p:cViewPr varScale="1">
        <p:scale>
          <a:sx n="127" d="100"/>
          <a:sy n="127" d="100"/>
        </p:scale>
        <p:origin x="1494" y="126"/>
      </p:cViewPr>
      <p:guideLst/>
    </p:cSldViewPr>
  </p:slideViewPr>
  <p:notesTextViewPr>
    <p:cViewPr>
      <p:scale>
        <a:sx n="1" d="1"/>
        <a:sy n="1" d="1"/>
      </p:scale>
      <p:origin x="0" y="-9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04AAC-AABB-4199-9EB4-05C09D18F960}" type="datetimeFigureOut">
              <a:rPr lang="en-US" smtClean="0"/>
              <a:t>8/4/2025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93856A-75D2-42A6-90A7-46D3019DB1E5}" type="slidenum">
              <a:rPr lang="en-US" smtClean="0"/>
              <a:t>‹#›</a:t>
            </a:fld>
            <a:endParaRPr lang="en-US"/>
          </a:p>
        </p:txBody>
      </p:sp>
    </p:spTree>
    <p:extLst>
      <p:ext uri="{BB962C8B-B14F-4D97-AF65-F5344CB8AC3E}">
        <p14:creationId xmlns:p14="http://schemas.microsoft.com/office/powerpoint/2010/main" val="3539773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dx.doi.org/10.1103/PhysRev.158.462"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Arial"/>
                <a:ea typeface="+mn-ea"/>
                <a:cs typeface="Arial"/>
              </a:rPr>
              <a:t>1-2 paragraph description of highlight</a:t>
            </a:r>
            <a:r>
              <a:rPr kumimoji="0" lang="en-US" sz="1200" b="0" i="0" u="none" strike="noStrike" kern="1200" cap="none" spc="0" normalizeH="0" baseline="0" noProof="0" dirty="0">
                <a:ln>
                  <a:noFill/>
                </a:ln>
                <a:solidFill>
                  <a:prstClr val="black"/>
                </a:solidFill>
                <a:effectLst/>
                <a:uLnTx/>
                <a:uFillTx/>
                <a:latin typeface="Arial"/>
                <a:ea typeface="+mn-ea"/>
                <a:cs typeface="Arial"/>
              </a:rPr>
              <a:t> – </a:t>
            </a:r>
          </a:p>
          <a:p>
            <a:pPr marL="0" marR="0" lvl="0" indent="0" algn="l" defTabSz="922264" rtl="0" eaLnBrk="1" fontAlgn="auto" latinLnBrk="0" hangingPunct="1">
              <a:lnSpc>
                <a:spcPct val="100000"/>
              </a:lnSpc>
              <a:spcBef>
                <a:spcPts val="0"/>
              </a:spcBef>
              <a:spcAft>
                <a:spcPts val="0"/>
              </a:spcAft>
              <a:buClrTx/>
              <a:buSzTx/>
              <a:buFontTx/>
              <a:buNone/>
              <a:tabLst/>
              <a:defRPr/>
            </a:pPr>
            <a:r>
              <a:rPr lang="en-US" dirty="0"/>
              <a:t>More than 50 years ago, excitonic insulators formed by the pairing of electrons and holes due to Coulomb interactions were first predicted [A. N. Kozlov and L. A. Maksimov, Sov. J. Exp. Theor. Phys. </a:t>
            </a:r>
            <a:r>
              <a:rPr lang="en-US" b="1" dirty="0"/>
              <a:t>21</a:t>
            </a:r>
            <a:r>
              <a:rPr lang="en-US" dirty="0"/>
              <a:t>, 790 (1965); L. V. </a:t>
            </a:r>
            <a:r>
              <a:rPr lang="en-US" dirty="0" err="1"/>
              <a:t>Keldysh</a:t>
            </a:r>
            <a:r>
              <a:rPr lang="en-US" dirty="0"/>
              <a:t> and Y. V. </a:t>
            </a:r>
            <a:r>
              <a:rPr lang="en-US" dirty="0" err="1"/>
              <a:t>Kopaev</a:t>
            </a:r>
            <a:r>
              <a:rPr lang="en-US" dirty="0"/>
              <a:t>, Sov. Phys. Solid State </a:t>
            </a:r>
            <a:r>
              <a:rPr lang="en-US" b="1" dirty="0"/>
              <a:t>6</a:t>
            </a:r>
            <a:r>
              <a:rPr lang="en-US" dirty="0"/>
              <a:t>, 2219 (1965); D. </a:t>
            </a:r>
            <a:r>
              <a:rPr lang="en-US" dirty="0" err="1"/>
              <a:t>Jérome</a:t>
            </a:r>
            <a:r>
              <a:rPr lang="en-US" dirty="0"/>
              <a:t>, T. M. Rice, and W. Kohn, </a:t>
            </a:r>
            <a:r>
              <a:rPr lang="en-US" dirty="0">
                <a:hlinkClick r:id="rId3"/>
              </a:rPr>
              <a:t>Phys. Rev. </a:t>
            </a:r>
            <a:r>
              <a:rPr lang="en-US" b="1" dirty="0">
                <a:hlinkClick r:id="rId3"/>
              </a:rPr>
              <a:t>158</a:t>
            </a:r>
            <a:r>
              <a:rPr lang="en-US" dirty="0">
                <a:hlinkClick r:id="rId3"/>
              </a:rPr>
              <a:t>, 462 (1967)</a:t>
            </a:r>
            <a:r>
              <a:rPr lang="en-US" dirty="0"/>
              <a:t>]. Since then, excitonic insulators have been observed in various classes of materials, including quantum Hall bilayers, graphite, transition metal chalcogenides, and more recently in moiré superlattices. In these excitonic insulators, an electron and a hole with the same spin bind together, and the resulting exciton is a spin singlet. Here, we report the experimental observation of a spin-triplet excitonic insulator in the ultra-quantum limit of a three-dimensional topological material HfTe5. We observe that the spin-polarized zeroth Landau bands dispersing along the field direction cross each other beyond a characteristic magnetic field in HfTe5, forming the one-dimensional Weyl mode. Transport measurements reveal the emergence of a gap of about 2⁢5⁢0  </a:t>
            </a:r>
            <a:r>
              <a:rPr lang="en-US" dirty="0" err="1"/>
              <a:t>μ⁢eV</a:t>
            </a:r>
            <a:r>
              <a:rPr lang="en-US" dirty="0"/>
              <a:t> when the field surpasses a critical threshold. By performing the material-specific modeling, we identify this gap as a consequence of a spin-triplet exciton formation, where electrons and holes with opposite spin form bound states, and the translational symmetry is preserved. The system reaches charge neutrality following the gap opening, as evidenced by the zero Hall conductivity over a wide magnetic field range (10–72 T). Our finding of the spin-triplet excitonic insulator paves the way for studying novel spin transport including spin superfluidity, spin Josephson currents, and Coulomb drag of spin currents in analogy to the transport properties associated with the layer pseudospin in quantum Hall bilayers.</a:t>
            </a:r>
            <a:endParaRPr kumimoji="0" lang="en-US" sz="12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Acknowledgements</a:t>
            </a:r>
            <a:r>
              <a:rPr kumimoji="0" lang="en-US" sz="1200" b="0" i="0" u="none" strike="noStrike" kern="1200" cap="none" spc="0" normalizeH="0" baseline="0" noProof="0" dirty="0">
                <a:ln>
                  <a:noFill/>
                </a:ln>
                <a:solidFill>
                  <a:prstClr val="black"/>
                </a:solidFill>
                <a:effectLst/>
                <a:uLnTx/>
                <a:uFillTx/>
                <a:latin typeface="+mn-lt"/>
                <a:ea typeface="+mn-ea"/>
                <a:cs typeface="+mn-cs"/>
              </a:rPr>
              <a:t>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research was primarily supported by the Laboratory Directed Research and Development program of Los Alamos National Laboratory under Project No. 20230014DR. This research was partially supported by the National Science Foundation Materials Research Science and Engineering Center program through the UC Irvine Center for Complex and Active Materials (Grant No. DMR-2011967). L. A. J. acknowledges the support from NSF-CAREER (Grant No. DMR 2146567). This work was performed, in part, at the Center for Integrated Nanotechnologies, an Office of Science User Facility operated by the U.S. Department of Energy Office of Science. Los Alamos National Laboratory, an affirmative action equal opportunity employer, is managed by Triad National Security, LLC for the U.S. Department of Energy’s NNSA, under Contract No. 89233218CNA000001. A portion of this work was performed at the National High Magnetic Field Laboratory, which is supported by National Science Foundation Cooperative Agreements No. DMR-1644779 and No. DMR-2128556, the State of Florida, and the U.S. Department of Energy. J. L. and L. A. J. are grateful to Javier Sanchez-Yamagishi and his group at UCI for the initial measurements at low magnetic fields in his laboratory. We thank </a:t>
            </a:r>
            <a:r>
              <a:rPr lang="en-US" dirty="0" err="1"/>
              <a:t>Qiyin</a:t>
            </a:r>
            <a:r>
              <a:rPr lang="en-US" dirty="0"/>
              <a:t> Lin for assistance with the metal evaporation using the Angstrom 𝑒-beam evaporator at the UC Irvine Materials Research Institute and Matthew Law and </a:t>
            </a:r>
            <a:r>
              <a:rPr lang="en-US" dirty="0" err="1"/>
              <a:t>Geemin</a:t>
            </a:r>
            <a:r>
              <a:rPr lang="en-US" dirty="0"/>
              <a:t> Kim for helping us using their thermal metal evaporator. J. L. would like to thank Yi-Xiang Wang at Jiangnan University and Xiang Yuan at East China Normal University for fruitful discussions. We thank Pulsed Field Facility staff Johanna Palmstrom for discussing the data.</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Arial"/>
                <a:ea typeface="+mn-ea"/>
                <a:cs typeface="Arial"/>
              </a:rPr>
              <a:t>Publication/ press releases/ related links:</a:t>
            </a:r>
            <a:endParaRPr kumimoji="0" lang="en-US" sz="1200" b="0" i="0" u="none" strike="noStrike" kern="1200" cap="none" spc="0" normalizeH="0" baseline="0" noProof="0" dirty="0">
              <a:ln>
                <a:noFill/>
              </a:ln>
              <a:solidFill>
                <a:srgbClr val="106636"/>
              </a:solidFill>
              <a:effectLst/>
              <a:uLnTx/>
              <a:uFillTx/>
              <a:latin typeface="+mn-lt"/>
              <a:ea typeface="+mn-ea"/>
              <a:cs typeface="+mn-cs"/>
            </a:endParaRPr>
          </a:p>
          <a:p>
            <a:pPr marL="0" marR="0" lvl="0" indent="0" algn="l" defTabSz="922264" rtl="0" eaLnBrk="1" fontAlgn="auto" latinLnBrk="0" hangingPunct="1">
              <a:lnSpc>
                <a:spcPct val="100000"/>
              </a:lnSpc>
              <a:spcBef>
                <a:spcPts val="0"/>
              </a:spcBef>
              <a:spcAft>
                <a:spcPts val="0"/>
              </a:spcAft>
              <a:buClrTx/>
              <a:buSzTx/>
              <a:buFontTx/>
              <a:buNone/>
              <a:tabLst/>
              <a:defRPr/>
            </a:pPr>
            <a:r>
              <a:rPr lang="pt-BR" dirty="0"/>
              <a:t>DOI: https://doi.org/10.1103/bj2n-4k2w</a:t>
            </a:r>
            <a:endParaRPr kumimoji="0" lang="en-US" sz="1200" b="0" i="0" u="none" strike="noStrike" kern="1200" cap="none" spc="0" normalizeH="0" baseline="0" noProof="0" dirty="0">
              <a:ln>
                <a:noFill/>
              </a:ln>
              <a:solidFill>
                <a:srgbClr val="106636"/>
              </a:solidFill>
              <a:effectLst/>
              <a:uLnTx/>
              <a:uFillTx/>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76D4B8-3D7E-42E7-AF06-6D9133F7F08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825974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solidFill>
                  <a:schemeClr val="bg1"/>
                </a:solidFill>
              </a:defRPr>
            </a:lvl1pPr>
          </a:lstStyle>
          <a:p>
            <a:r>
              <a:rPr lang="en-US"/>
              <a:t>Click to edit title </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subtitle</a:t>
            </a:r>
          </a:p>
        </p:txBody>
      </p:sp>
      <p:sp>
        <p:nvSpPr>
          <p:cNvPr id="4" name="Date Placeholder 3"/>
          <p:cNvSpPr>
            <a:spLocks noGrp="1"/>
          </p:cNvSpPr>
          <p:nvPr>
            <p:ph type="dt" sz="half" idx="10"/>
          </p:nvPr>
        </p:nvSpPr>
        <p:spPr>
          <a:xfrm>
            <a:off x="2928257" y="6413161"/>
            <a:ext cx="968829" cy="365125"/>
          </a:xfrm>
          <a:prstGeom prst="rect">
            <a:avLst/>
          </a:prstGeom>
        </p:spPr>
        <p:txBody>
          <a:bodyPr/>
          <a:lstStyle>
            <a:lvl1pPr algn="r">
              <a:defRPr sz="1100"/>
            </a:lvl1pPr>
          </a:lstStyle>
          <a:p>
            <a:fld id="{8F182ACA-94E5-43E6-83F8-799916BA6B59}" type="datetime1">
              <a:rPr lang="en-US" smtClean="0"/>
              <a:pPr/>
              <a:t>8/4/2025</a:t>
            </a:fld>
            <a:endParaRPr lang="en-US"/>
          </a:p>
        </p:txBody>
      </p:sp>
      <p:sp>
        <p:nvSpPr>
          <p:cNvPr id="5" name="Footer Placeholder 4"/>
          <p:cNvSpPr>
            <a:spLocks noGrp="1"/>
          </p:cNvSpPr>
          <p:nvPr>
            <p:ph type="ftr" sz="quarter" idx="11"/>
          </p:nvPr>
        </p:nvSpPr>
        <p:spPr>
          <a:xfrm>
            <a:off x="4038600" y="6413160"/>
            <a:ext cx="4114800" cy="365125"/>
          </a:xfrm>
          <a:prstGeom prst="rect">
            <a:avLst/>
          </a:prstGeom>
        </p:spPr>
        <p:txBody>
          <a:bodyPr/>
          <a:lstStyle>
            <a:lvl1pPr>
              <a:defRPr sz="1100"/>
            </a:lvl1pPr>
          </a:lstStyle>
          <a:p>
            <a:endParaRPr lang="en-US"/>
          </a:p>
        </p:txBody>
      </p:sp>
      <p:sp>
        <p:nvSpPr>
          <p:cNvPr id="6" name="Rectangle 5"/>
          <p:cNvSpPr/>
          <p:nvPr userDrawn="1"/>
        </p:nvSpPr>
        <p:spPr>
          <a:xfrm>
            <a:off x="0" y="5622878"/>
            <a:ext cx="12192000" cy="12351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32289" y="5815220"/>
            <a:ext cx="4894439" cy="901108"/>
          </a:xfrm>
          <a:prstGeom prst="rect">
            <a:avLst/>
          </a:prstGeom>
        </p:spPr>
      </p:pic>
      <p:sp>
        <p:nvSpPr>
          <p:cNvPr id="8" name="TextBox 7"/>
          <p:cNvSpPr txBox="1"/>
          <p:nvPr userDrawn="1"/>
        </p:nvSpPr>
        <p:spPr>
          <a:xfrm>
            <a:off x="7162800" y="5917273"/>
            <a:ext cx="5029200" cy="646331"/>
          </a:xfrm>
          <a:prstGeom prst="rect">
            <a:avLst/>
          </a:prstGeom>
          <a:noFill/>
        </p:spPr>
        <p:txBody>
          <a:bodyPr wrap="square" rtlCol="0">
            <a:spAutoFit/>
          </a:bodyPr>
          <a:lstStyle/>
          <a:p>
            <a:pPr algn="ctr"/>
            <a:r>
              <a:rPr lang="en-US" sz="3600">
                <a:solidFill>
                  <a:schemeClr val="accent1"/>
                </a:solidFill>
                <a:latin typeface="+mj-lt"/>
              </a:rPr>
              <a:t>https://science.osti.gov/</a:t>
            </a:r>
          </a:p>
        </p:txBody>
      </p:sp>
    </p:spTree>
    <p:extLst>
      <p:ext uri="{BB962C8B-B14F-4D97-AF65-F5344CB8AC3E}">
        <p14:creationId xmlns:p14="http://schemas.microsoft.com/office/powerpoint/2010/main" val="396370745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8" name="Rectangle 7">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1411718491"/>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0" name="TextBox 9"/>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41304244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F554804-D3F1-4E4C-9D0A-99063A42E6CF}"/>
              </a:ext>
            </a:extLst>
          </p:cNvPr>
          <p:cNvSpPr/>
          <p:nvPr userDrawn="1"/>
        </p:nvSpPr>
        <p:spPr>
          <a:xfrm>
            <a:off x="533399" y="365125"/>
            <a:ext cx="11125199" cy="6006645"/>
          </a:xfrm>
          <a:prstGeom prst="rect">
            <a:avLst/>
          </a:prstGeom>
          <a:solidFill>
            <a:schemeClr val="bg1"/>
          </a:solidFill>
          <a:ln>
            <a:noFill/>
          </a:ln>
          <a:effectLst>
            <a:outerShdw blurRad="393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BD320D-9AE5-495A-8DCF-E560C7CE6942}"/>
              </a:ext>
            </a:extLst>
          </p:cNvPr>
          <p:cNvSpPr>
            <a:spLocks noGrp="1"/>
          </p:cNvSpPr>
          <p:nvPr>
            <p:ph type="title" hasCustomPrompt="1"/>
          </p:nvPr>
        </p:nvSpPr>
        <p:spPr>
          <a:xfrm>
            <a:off x="533399" y="365125"/>
            <a:ext cx="11125199" cy="1325563"/>
          </a:xfrm>
          <a:noFill/>
          <a:effectLst/>
        </p:spPr>
        <p:txBody>
          <a:bodyPr>
            <a:normAutofit/>
          </a:bodyPr>
          <a:lstStyle>
            <a:lvl1pPr>
              <a:defRPr sz="3200">
                <a:latin typeface="Arial Black" panose="020B0A04020102020204" pitchFamily="34" charset="0"/>
              </a:defRPr>
            </a:lvl1pPr>
          </a:lstStyle>
          <a:p>
            <a:r>
              <a:rPr lang="en-US"/>
              <a:t>CLICK TO EDIT MASTER TITLE STYLE</a:t>
            </a:r>
          </a:p>
        </p:txBody>
      </p:sp>
      <p:sp>
        <p:nvSpPr>
          <p:cNvPr id="8" name="Content Placeholder 7">
            <a:extLst>
              <a:ext uri="{FF2B5EF4-FFF2-40B4-BE49-F238E27FC236}">
                <a16:creationId xmlns:a16="http://schemas.microsoft.com/office/drawing/2014/main" id="{8FA30B88-A952-44AD-A005-15181C4C3821}"/>
              </a:ext>
            </a:extLst>
          </p:cNvPr>
          <p:cNvSpPr>
            <a:spLocks noGrp="1"/>
          </p:cNvSpPr>
          <p:nvPr>
            <p:ph sz="quarter" idx="13"/>
          </p:nvPr>
        </p:nvSpPr>
        <p:spPr>
          <a:xfrm>
            <a:off x="533400" y="1690687"/>
            <a:ext cx="11125200" cy="4681083"/>
          </a:xfrm>
          <a:noFill/>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2B64AAD3-F0AA-4ADC-94DB-573E7A24E05D}"/>
              </a:ext>
            </a:extLst>
          </p:cNvPr>
          <p:cNvSpPr>
            <a:spLocks noGrp="1"/>
          </p:cNvSpPr>
          <p:nvPr>
            <p:ph type="dt" sz="half" idx="10"/>
          </p:nvPr>
        </p:nvSpPr>
        <p:spPr/>
        <p:txBody>
          <a:bodyPr/>
          <a:lstStyle/>
          <a:p>
            <a:fld id="{F50FB8F4-93A4-403A-9708-D7F20BB46076}" type="datetimeFigureOut">
              <a:rPr lang="en-US" smtClean="0"/>
              <a:t>8/4/2025</a:t>
            </a:fld>
            <a:endParaRPr lang="en-US"/>
          </a:p>
        </p:txBody>
      </p:sp>
      <p:sp>
        <p:nvSpPr>
          <p:cNvPr id="4" name="Footer Placeholder 3">
            <a:extLst>
              <a:ext uri="{FF2B5EF4-FFF2-40B4-BE49-F238E27FC236}">
                <a16:creationId xmlns:a16="http://schemas.microsoft.com/office/drawing/2014/main" id="{A0DA90BE-ACA4-4FB3-94A8-F04E91F8DD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D6825A-BF46-4C73-BAF3-E0F8BD54BD30}"/>
              </a:ext>
            </a:extLst>
          </p:cNvPr>
          <p:cNvSpPr>
            <a:spLocks noGrp="1"/>
          </p:cNvSpPr>
          <p:nvPr>
            <p:ph type="sldNum" sz="quarter" idx="12"/>
          </p:nvPr>
        </p:nvSpPr>
        <p:spPr/>
        <p:txBody>
          <a:bodyPr/>
          <a:lstStyle/>
          <a:p>
            <a:fld id="{2F3902C9-C47C-4EF4-BA50-DAB7C4D8D7B4}" type="slidenum">
              <a:rPr lang="en-US" smtClean="0"/>
              <a:t>‹#›</a:t>
            </a:fld>
            <a:endParaRPr lang="en-US"/>
          </a:p>
        </p:txBody>
      </p:sp>
      <p:pic>
        <p:nvPicPr>
          <p:cNvPr id="6" name="Picture 5">
            <a:extLst>
              <a:ext uri="{FF2B5EF4-FFF2-40B4-BE49-F238E27FC236}">
                <a16:creationId xmlns:a16="http://schemas.microsoft.com/office/drawing/2014/main" id="{1C43C625-146F-4A45-9B4B-701007EBF07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25025" y="6001949"/>
            <a:ext cx="1933575" cy="355988"/>
          </a:xfrm>
          <a:prstGeom prst="rect">
            <a:avLst/>
          </a:prstGeom>
        </p:spPr>
      </p:pic>
    </p:spTree>
    <p:extLst>
      <p:ext uri="{BB962C8B-B14F-4D97-AF65-F5344CB8AC3E}">
        <p14:creationId xmlns:p14="http://schemas.microsoft.com/office/powerpoint/2010/main" val="405338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034386707"/>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ith content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5430484"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6333067" y="1681163"/>
            <a:ext cx="5454121"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6699249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content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3578225"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327525" y="1681163"/>
            <a:ext cx="3576638" cy="4143375"/>
          </a:xfrm>
          <a:solidFill>
            <a:schemeClr val="accent4"/>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8212138" y="1681163"/>
            <a:ext cx="3575050"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928812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picture (roun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2" name="Picture Placeholder 11"/>
          <p:cNvSpPr>
            <a:spLocks noGrp="1"/>
          </p:cNvSpPr>
          <p:nvPr>
            <p:ph type="pic" sz="quarter" idx="10"/>
          </p:nvPr>
        </p:nvSpPr>
        <p:spPr>
          <a:xfrm>
            <a:off x="6920089" y="1045804"/>
            <a:ext cx="5271912" cy="5274034"/>
          </a:xfrm>
          <a:custGeom>
            <a:avLst/>
            <a:gdLst>
              <a:gd name="connsiteX0" fmla="*/ 3962270 w 5375563"/>
              <a:gd name="connsiteY0" fmla="*/ 0 h 5377727"/>
              <a:gd name="connsiteX1" fmla="*/ 5140529 w 5375563"/>
              <a:gd name="connsiteY1" fmla="*/ 168208 h 5377727"/>
              <a:gd name="connsiteX2" fmla="*/ 5375563 w 5375563"/>
              <a:gd name="connsiteY2" fmla="*/ 249437 h 5377727"/>
              <a:gd name="connsiteX3" fmla="*/ 5375563 w 5375563"/>
              <a:gd name="connsiteY3" fmla="*/ 5377727 h 5377727"/>
              <a:gd name="connsiteX4" fmla="*/ 398434 w 5375563"/>
              <a:gd name="connsiteY4" fmla="*/ 5377727 h 5377727"/>
              <a:gd name="connsiteX5" fmla="*/ 390724 w 5375563"/>
              <a:gd name="connsiteY5" fmla="*/ 5363513 h 5377727"/>
              <a:gd name="connsiteX6" fmla="*/ 0 w 5375563"/>
              <a:gd name="connsiteY6" fmla="*/ 3741443 h 5377727"/>
              <a:gd name="connsiteX7" fmla="*/ 3962270 w 5375563"/>
              <a:gd name="connsiteY7" fmla="*/ 0 h 5377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75563" h="5377727">
                <a:moveTo>
                  <a:pt x="3962270" y="0"/>
                </a:moveTo>
                <a:cubicBezTo>
                  <a:pt x="4372577" y="0"/>
                  <a:pt x="4768317" y="58891"/>
                  <a:pt x="5140529" y="168208"/>
                </a:cubicBezTo>
                <a:lnTo>
                  <a:pt x="5375563" y="249437"/>
                </a:lnTo>
                <a:lnTo>
                  <a:pt x="5375563" y="5377727"/>
                </a:lnTo>
                <a:lnTo>
                  <a:pt x="398434" y="5377727"/>
                </a:lnTo>
                <a:lnTo>
                  <a:pt x="390724" y="5363513"/>
                </a:lnTo>
                <a:cubicBezTo>
                  <a:pt x="140324" y="4872813"/>
                  <a:pt x="0" y="4322602"/>
                  <a:pt x="0" y="3741443"/>
                </a:cubicBezTo>
                <a:cubicBezTo>
                  <a:pt x="0" y="1675101"/>
                  <a:pt x="1773969" y="0"/>
                  <a:pt x="3962270" y="0"/>
                </a:cubicBezTo>
                <a:close/>
              </a:path>
            </a:pathLst>
          </a:custGeom>
          <a:noFill/>
        </p:spPr>
        <p:txBody>
          <a:bodyPr wrap="square" anchor="ctr" anchorCtr="1">
            <a:noAutofit/>
          </a:bodyPr>
          <a:lstStyle>
            <a:lvl1pPr marL="0" indent="0">
              <a:buNone/>
              <a:defRPr/>
            </a:lvl1pPr>
          </a:lstStyle>
          <a:p>
            <a:r>
              <a:rPr lang="en-US"/>
              <a:t>Click icon to add picture</a:t>
            </a:r>
          </a:p>
        </p:txBody>
      </p:sp>
      <p:sp>
        <p:nvSpPr>
          <p:cNvPr id="14" name="Text Placeholder 13"/>
          <p:cNvSpPr>
            <a:spLocks noGrp="1"/>
          </p:cNvSpPr>
          <p:nvPr>
            <p:ph type="body" sz="quarter" idx="11"/>
          </p:nvPr>
        </p:nvSpPr>
        <p:spPr>
          <a:xfrm>
            <a:off x="409575" y="1389063"/>
            <a:ext cx="6227763"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0795038"/>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picture (circ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668421"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5" y="1389063"/>
            <a:ext cx="4580089"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7"/>
          <p:cNvSpPr>
            <a:spLocks noGrp="1"/>
          </p:cNvSpPr>
          <p:nvPr>
            <p:ph type="pic" sz="quarter" idx="12"/>
          </p:nvPr>
        </p:nvSpPr>
        <p:spPr>
          <a:xfrm>
            <a:off x="6164263" y="1320659"/>
            <a:ext cx="1543050" cy="1543191"/>
          </a:xfrm>
          <a:prstGeom prst="ellipse">
            <a:avLst/>
          </a:prstGeom>
        </p:spPr>
        <p:txBody>
          <a:bodyPr>
            <a:normAutofit/>
          </a:bodyPr>
          <a:lstStyle>
            <a:lvl1pPr>
              <a:defRPr sz="1400"/>
            </a:lvl1pPr>
          </a:lstStyle>
          <a:p>
            <a:r>
              <a:rPr lang="en-US"/>
              <a:t>Click icon to add picture</a:t>
            </a:r>
          </a:p>
        </p:txBody>
      </p:sp>
      <p:sp>
        <p:nvSpPr>
          <p:cNvPr id="17" name="Picture Placeholder 16"/>
          <p:cNvSpPr>
            <a:spLocks noGrp="1"/>
          </p:cNvSpPr>
          <p:nvPr>
            <p:ph type="pic" sz="quarter" idx="13"/>
          </p:nvPr>
        </p:nvSpPr>
        <p:spPr>
          <a:xfrm>
            <a:off x="8918700" y="529330"/>
            <a:ext cx="2835150" cy="2834583"/>
          </a:xfrm>
          <a:prstGeom prst="ellipse">
            <a:avLst/>
          </a:prstGeom>
        </p:spPr>
        <p:txBody>
          <a:bodyPr/>
          <a:lstStyle/>
          <a:p>
            <a:r>
              <a:rPr lang="en-US"/>
              <a:t>Click icon to add picture</a:t>
            </a:r>
          </a:p>
        </p:txBody>
      </p:sp>
      <p:sp>
        <p:nvSpPr>
          <p:cNvPr id="20" name="Picture Placeholder 19"/>
          <p:cNvSpPr>
            <a:spLocks noGrp="1"/>
          </p:cNvSpPr>
          <p:nvPr>
            <p:ph type="pic" sz="quarter" idx="14"/>
          </p:nvPr>
        </p:nvSpPr>
        <p:spPr>
          <a:xfrm>
            <a:off x="7245351" y="2667000"/>
            <a:ext cx="1831861" cy="1833563"/>
          </a:xfrm>
          <a:prstGeom prst="ellipse">
            <a:avLst/>
          </a:prstGeom>
        </p:spPr>
        <p:txBody>
          <a:bodyPr>
            <a:normAutofit/>
          </a:bodyPr>
          <a:lstStyle>
            <a:lvl1pPr>
              <a:defRPr sz="1800"/>
            </a:lvl1pPr>
          </a:lstStyle>
          <a:p>
            <a:r>
              <a:rPr lang="en-US"/>
              <a:t>Click icon to add picture</a:t>
            </a:r>
          </a:p>
        </p:txBody>
      </p:sp>
      <p:sp>
        <p:nvSpPr>
          <p:cNvPr id="22" name="Picture Placeholder 21"/>
          <p:cNvSpPr>
            <a:spLocks noGrp="1"/>
          </p:cNvSpPr>
          <p:nvPr>
            <p:ph type="pic" sz="quarter" idx="15"/>
          </p:nvPr>
        </p:nvSpPr>
        <p:spPr>
          <a:xfrm>
            <a:off x="5463822" y="4007983"/>
            <a:ext cx="2210192" cy="2210466"/>
          </a:xfrm>
          <a:prstGeom prst="ellipse">
            <a:avLst/>
          </a:prstGeom>
        </p:spPr>
        <p:txBody>
          <a:bodyPr/>
          <a:lstStyle/>
          <a:p>
            <a:r>
              <a:rPr lang="en-US"/>
              <a:t>Click icon to add picture</a:t>
            </a:r>
          </a:p>
        </p:txBody>
      </p:sp>
      <p:sp>
        <p:nvSpPr>
          <p:cNvPr id="24" name="Picture Placeholder 23"/>
          <p:cNvSpPr>
            <a:spLocks noGrp="1"/>
          </p:cNvSpPr>
          <p:nvPr>
            <p:ph type="pic" sz="quarter" idx="16"/>
          </p:nvPr>
        </p:nvSpPr>
        <p:spPr>
          <a:xfrm>
            <a:off x="9218855" y="3630613"/>
            <a:ext cx="2392119" cy="2392362"/>
          </a:xfrm>
          <a:prstGeom prst="ellipse">
            <a:avLst/>
          </a:prstGeom>
        </p:spPr>
        <p:txBody>
          <a:bodyPr/>
          <a:lstStyle/>
          <a:p>
            <a:r>
              <a:rPr lang="en-US"/>
              <a:t>Click icon to add picture</a:t>
            </a:r>
          </a:p>
        </p:txBody>
      </p:sp>
    </p:spTree>
    <p:extLst>
      <p:ext uri="{BB962C8B-B14F-4D97-AF65-F5344CB8AC3E}">
        <p14:creationId xmlns:p14="http://schemas.microsoft.com/office/powerpoint/2010/main" val="4204917205"/>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p:cNvSpPr>
            <a:spLocks noGrp="1"/>
          </p:cNvSpPr>
          <p:nvPr>
            <p:ph type="pic" sz="quarter" idx="12"/>
          </p:nvPr>
        </p:nvSpPr>
        <p:spPr>
          <a:xfrm>
            <a:off x="5947085" y="1446839"/>
            <a:ext cx="6244914" cy="4481287"/>
          </a:xfrm>
          <a:custGeom>
            <a:avLst/>
            <a:gdLst>
              <a:gd name="connsiteX0" fmla="*/ 743081 w 6244914"/>
              <a:gd name="connsiteY0" fmla="*/ 3021747 h 4481287"/>
              <a:gd name="connsiteX1" fmla="*/ 6244914 w 6244914"/>
              <a:gd name="connsiteY1" fmla="*/ 3021747 h 4481287"/>
              <a:gd name="connsiteX2" fmla="*/ 6244914 w 6244914"/>
              <a:gd name="connsiteY2" fmla="*/ 4481287 h 4481287"/>
              <a:gd name="connsiteX3" fmla="*/ 1475626 w 6244914"/>
              <a:gd name="connsiteY3" fmla="*/ 4481287 h 4481287"/>
              <a:gd name="connsiteX4" fmla="*/ 0 w 6244914"/>
              <a:gd name="connsiteY4" fmla="*/ 1510873 h 4481287"/>
              <a:gd name="connsiteX5" fmla="*/ 6244914 w 6244914"/>
              <a:gd name="connsiteY5" fmla="*/ 1510873 h 4481287"/>
              <a:gd name="connsiteX6" fmla="*/ 6244914 w 6244914"/>
              <a:gd name="connsiteY6" fmla="*/ 2970413 h 4481287"/>
              <a:gd name="connsiteX7" fmla="*/ 733392 w 6244914"/>
              <a:gd name="connsiteY7" fmla="*/ 2970413 h 4481287"/>
              <a:gd name="connsiteX8" fmla="*/ 723088 w 6244914"/>
              <a:gd name="connsiteY8" fmla="*/ 0 h 4481287"/>
              <a:gd name="connsiteX9" fmla="*/ 6244914 w 6244914"/>
              <a:gd name="connsiteY9" fmla="*/ 0 h 4481287"/>
              <a:gd name="connsiteX10" fmla="*/ 6244914 w 6244914"/>
              <a:gd name="connsiteY10" fmla="*/ 1459540 h 4481287"/>
              <a:gd name="connsiteX11" fmla="*/ 0 w 6244914"/>
              <a:gd name="connsiteY11" fmla="*/ 1459540 h 4481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4914" h="4481287">
                <a:moveTo>
                  <a:pt x="743081" y="3021747"/>
                </a:moveTo>
                <a:lnTo>
                  <a:pt x="6244914" y="3021747"/>
                </a:lnTo>
                <a:lnTo>
                  <a:pt x="6244914" y="4481287"/>
                </a:lnTo>
                <a:lnTo>
                  <a:pt x="1475626" y="4481287"/>
                </a:lnTo>
                <a:close/>
                <a:moveTo>
                  <a:pt x="0" y="1510873"/>
                </a:moveTo>
                <a:lnTo>
                  <a:pt x="6244914" y="1510873"/>
                </a:lnTo>
                <a:lnTo>
                  <a:pt x="6244914" y="2970413"/>
                </a:lnTo>
                <a:lnTo>
                  <a:pt x="733392" y="2970413"/>
                </a:lnTo>
                <a:close/>
                <a:moveTo>
                  <a:pt x="723088" y="0"/>
                </a:moveTo>
                <a:lnTo>
                  <a:pt x="6244914" y="0"/>
                </a:lnTo>
                <a:lnTo>
                  <a:pt x="6244914" y="1459540"/>
                </a:lnTo>
                <a:lnTo>
                  <a:pt x="0" y="1459540"/>
                </a:ln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3859638371"/>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723920"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11"/>
          <p:cNvSpPr>
            <a:spLocks noGrp="1"/>
          </p:cNvSpPr>
          <p:nvPr>
            <p:ph type="pic" sz="quarter" idx="12"/>
          </p:nvPr>
        </p:nvSpPr>
        <p:spPr>
          <a:xfrm>
            <a:off x="5856088" y="1"/>
            <a:ext cx="6335912" cy="6263859"/>
          </a:xfrm>
          <a:custGeom>
            <a:avLst/>
            <a:gdLst>
              <a:gd name="connsiteX0" fmla="*/ 6335911 w 6335912"/>
              <a:gd name="connsiteY0" fmla="*/ 2555883 h 6263859"/>
              <a:gd name="connsiteX1" fmla="*/ 6335911 w 6335912"/>
              <a:gd name="connsiteY1" fmla="*/ 4093940 h 6263859"/>
              <a:gd name="connsiteX2" fmla="*/ 2473897 w 6335912"/>
              <a:gd name="connsiteY2" fmla="*/ 6182304 h 6263859"/>
              <a:gd name="connsiteX3" fmla="*/ 1634032 w 6335912"/>
              <a:gd name="connsiteY3" fmla="*/ 6022415 h 6263859"/>
              <a:gd name="connsiteX4" fmla="*/ 1557097 w 6335912"/>
              <a:gd name="connsiteY4" fmla="*/ 5909031 h 6263859"/>
              <a:gd name="connsiteX5" fmla="*/ 1504339 w 6335912"/>
              <a:gd name="connsiteY5" fmla="*/ 5782574 h 6263859"/>
              <a:gd name="connsiteX6" fmla="*/ 1830371 w 6335912"/>
              <a:gd name="connsiteY6" fmla="*/ 4992231 h 6263859"/>
              <a:gd name="connsiteX7" fmla="*/ 6335912 w 6335912"/>
              <a:gd name="connsiteY7" fmla="*/ 1016220 h 6263859"/>
              <a:gd name="connsiteX8" fmla="*/ 6335912 w 6335912"/>
              <a:gd name="connsiteY8" fmla="*/ 2459009 h 6263859"/>
              <a:gd name="connsiteX9" fmla="*/ 936517 w 6335912"/>
              <a:gd name="connsiteY9" fmla="*/ 5378703 h 6263859"/>
              <a:gd name="connsiteX10" fmla="*/ 148674 w 6335912"/>
              <a:gd name="connsiteY10" fmla="*/ 5228717 h 6263859"/>
              <a:gd name="connsiteX11" fmla="*/ 76504 w 6335912"/>
              <a:gd name="connsiteY11" fmla="*/ 5122356 h 6263859"/>
              <a:gd name="connsiteX12" fmla="*/ 27015 w 6335912"/>
              <a:gd name="connsiteY12" fmla="*/ 5003733 h 6263859"/>
              <a:gd name="connsiteX13" fmla="*/ 332851 w 6335912"/>
              <a:gd name="connsiteY13" fmla="*/ 4262345 h 6263859"/>
              <a:gd name="connsiteX14" fmla="*/ 5370853 w 6335912"/>
              <a:gd name="connsiteY14" fmla="*/ 0 h 6263859"/>
              <a:gd name="connsiteX15" fmla="*/ 6335912 w 6335912"/>
              <a:gd name="connsiteY15" fmla="*/ 0 h 6263859"/>
              <a:gd name="connsiteX16" fmla="*/ 6335910 w 6335912"/>
              <a:gd name="connsiteY16" fmla="*/ 920939 h 6263859"/>
              <a:gd name="connsiteX17" fmla="*/ 1426128 w 6335912"/>
              <a:gd name="connsiteY17" fmla="*/ 3575878 h 6263859"/>
              <a:gd name="connsiteX18" fmla="*/ 638286 w 6335912"/>
              <a:gd name="connsiteY18" fmla="*/ 3425891 h 6263859"/>
              <a:gd name="connsiteX19" fmla="*/ 566116 w 6335912"/>
              <a:gd name="connsiteY19" fmla="*/ 3319531 h 6263859"/>
              <a:gd name="connsiteX20" fmla="*/ 516627 w 6335912"/>
              <a:gd name="connsiteY20" fmla="*/ 3200907 h 6263859"/>
              <a:gd name="connsiteX21" fmla="*/ 822463 w 6335912"/>
              <a:gd name="connsiteY21" fmla="*/ 2459519 h 6263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335912" h="6263859">
                <a:moveTo>
                  <a:pt x="6335911" y="2555883"/>
                </a:moveTo>
                <a:lnTo>
                  <a:pt x="6335911" y="4093940"/>
                </a:lnTo>
                <a:lnTo>
                  <a:pt x="2473897" y="6182304"/>
                </a:lnTo>
                <a:cubicBezTo>
                  <a:pt x="2186346" y="6337796"/>
                  <a:pt x="1836138" y="6263560"/>
                  <a:pt x="1634032" y="6022415"/>
                </a:cubicBezTo>
                <a:lnTo>
                  <a:pt x="1557097" y="5909031"/>
                </a:lnTo>
                <a:lnTo>
                  <a:pt x="1504339" y="5782574"/>
                </a:lnTo>
                <a:cubicBezTo>
                  <a:pt x="1413202" y="5481421"/>
                  <a:pt x="1542819" y="5147723"/>
                  <a:pt x="1830371" y="4992231"/>
                </a:cubicBezTo>
                <a:close/>
                <a:moveTo>
                  <a:pt x="6335912" y="1016220"/>
                </a:moveTo>
                <a:lnTo>
                  <a:pt x="6335912" y="2459009"/>
                </a:lnTo>
                <a:lnTo>
                  <a:pt x="936517" y="5378703"/>
                </a:lnTo>
                <a:cubicBezTo>
                  <a:pt x="666777" y="5524564"/>
                  <a:pt x="338262" y="5454925"/>
                  <a:pt x="148674" y="5228717"/>
                </a:cubicBezTo>
                <a:lnTo>
                  <a:pt x="76504" y="5122356"/>
                </a:lnTo>
                <a:lnTo>
                  <a:pt x="27015" y="5003733"/>
                </a:lnTo>
                <a:cubicBezTo>
                  <a:pt x="-58478" y="4721235"/>
                  <a:pt x="63112" y="4408205"/>
                  <a:pt x="332851" y="4262345"/>
                </a:cubicBezTo>
                <a:close/>
                <a:moveTo>
                  <a:pt x="5370853" y="0"/>
                </a:moveTo>
                <a:lnTo>
                  <a:pt x="6335912" y="0"/>
                </a:lnTo>
                <a:lnTo>
                  <a:pt x="6335910" y="920939"/>
                </a:lnTo>
                <a:lnTo>
                  <a:pt x="1426128" y="3575878"/>
                </a:lnTo>
                <a:cubicBezTo>
                  <a:pt x="1156389" y="3721738"/>
                  <a:pt x="827875" y="3652099"/>
                  <a:pt x="638286" y="3425891"/>
                </a:cubicBezTo>
                <a:lnTo>
                  <a:pt x="566116" y="3319531"/>
                </a:lnTo>
                <a:lnTo>
                  <a:pt x="516627" y="3200907"/>
                </a:lnTo>
                <a:cubicBezTo>
                  <a:pt x="431135" y="2918409"/>
                  <a:pt x="552724" y="2605379"/>
                  <a:pt x="822463" y="2459519"/>
                </a:cubicBez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407962601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0" y="1"/>
            <a:ext cx="6095999" cy="6324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hasCustomPrompt="1"/>
          </p:nvPr>
        </p:nvSpPr>
        <p:spPr>
          <a:xfrm>
            <a:off x="361950" y="352977"/>
            <a:ext cx="5448300" cy="1418889"/>
          </a:xfrm>
        </p:spPr>
        <p:txBody>
          <a:bodyPr anchor="b"/>
          <a:lstStyle>
            <a:lvl1pPr algn="ctr">
              <a:defRPr sz="3200"/>
            </a:lvl1pPr>
          </a:lstStyle>
          <a:p>
            <a:r>
              <a:rPr lang="en-US"/>
              <a:t>Click to edit title</a:t>
            </a:r>
          </a:p>
        </p:txBody>
      </p:sp>
      <p:sp>
        <p:nvSpPr>
          <p:cNvPr id="4" name="Text Placeholder 3"/>
          <p:cNvSpPr>
            <a:spLocks noGrp="1"/>
          </p:cNvSpPr>
          <p:nvPr>
            <p:ph type="body" sz="half" idx="2"/>
          </p:nvPr>
        </p:nvSpPr>
        <p:spPr>
          <a:xfrm>
            <a:off x="361950" y="2043953"/>
            <a:ext cx="5448300" cy="38250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Rectangle 9">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3" name="TextBox 12"/>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182681965"/>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8791" y="177283"/>
            <a:ext cx="11317044" cy="801663"/>
          </a:xfrm>
          <a:prstGeom prst="rect">
            <a:avLst/>
          </a:prstGeom>
        </p:spPr>
        <p:txBody>
          <a:bodyPr vert="horz" lIns="91440" tIns="45720" rIns="91440" bIns="45720" rtlCol="0" anchor="ctr">
            <a:normAutofit/>
          </a:bodyPr>
          <a:lstStyle/>
          <a:p>
            <a:r>
              <a:rPr lang="en-US"/>
              <a:t>Click to edit title</a:t>
            </a:r>
          </a:p>
        </p:txBody>
      </p:sp>
      <p:sp>
        <p:nvSpPr>
          <p:cNvPr id="3" name="Text Placeholder 2"/>
          <p:cNvSpPr>
            <a:spLocks noGrp="1"/>
          </p:cNvSpPr>
          <p:nvPr>
            <p:ph type="body" idx="1"/>
          </p:nvPr>
        </p:nvSpPr>
        <p:spPr>
          <a:xfrm>
            <a:off x="408791" y="1194099"/>
            <a:ext cx="11317044" cy="49828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spTree>
    <p:extLst>
      <p:ext uri="{BB962C8B-B14F-4D97-AF65-F5344CB8AC3E}">
        <p14:creationId xmlns:p14="http://schemas.microsoft.com/office/powerpoint/2010/main" val="3805706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58" r:id="rId5"/>
    <p:sldLayoutId id="2147483663" r:id="rId6"/>
    <p:sldLayoutId id="2147483659" r:id="rId7"/>
    <p:sldLayoutId id="2147483660" r:id="rId8"/>
    <p:sldLayoutId id="2147483657" r:id="rId9"/>
    <p:sldLayoutId id="2147483654" r:id="rId10"/>
    <p:sldLayoutId id="2147483655" r:id="rId11"/>
    <p:sldLayoutId id="2147483664" r:id="rId12"/>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Segoe UI Black" panose="020B0A02040204020203" pitchFamily="34" charset="0"/>
          <a:cs typeface="+mj-cs"/>
        </a:defRPr>
      </a:lvl1pPr>
    </p:titleStyle>
    <p:bodyStyle>
      <a:lvl1pPr marL="228600" indent="-228600" algn="l" defTabSz="914400" rtl="0" eaLnBrk="1" latinLnBrk="0" hangingPunct="1">
        <a:lnSpc>
          <a:spcPct val="90000"/>
        </a:lnSpc>
        <a:spcBef>
          <a:spcPts val="1000"/>
        </a:spcBef>
        <a:buClrTx/>
        <a:buFont typeface="Arial" panose="020B0604020202020204" pitchFamily="34" charset="0"/>
        <a:buChar char="•"/>
        <a:defRPr sz="2400" kern="1200">
          <a:solidFill>
            <a:schemeClr val="tx1"/>
          </a:solidFill>
          <a:latin typeface="Avenir Next LT Pro" panose="020B0504020202020204" pitchFamily="34" charset="0"/>
          <a:ea typeface="+mn-ea"/>
          <a:cs typeface="+mn-cs"/>
        </a:defRPr>
      </a:lvl1pPr>
      <a:lvl2pPr marL="685800" indent="-228600" algn="l" defTabSz="914400" rtl="0" eaLnBrk="1" latinLnBrk="0" hangingPunct="1">
        <a:lnSpc>
          <a:spcPct val="90000"/>
        </a:lnSpc>
        <a:spcBef>
          <a:spcPts val="500"/>
        </a:spcBef>
        <a:buClrTx/>
        <a:buFontTx/>
        <a:buChar char="◦"/>
        <a:defRPr sz="2000" kern="1200">
          <a:solidFill>
            <a:schemeClr val="tx1"/>
          </a:solidFill>
          <a:latin typeface="Avenir Next LT Pro" panose="020B0504020202020204" pitchFamily="34" charset="0"/>
          <a:ea typeface="+mn-ea"/>
          <a:cs typeface="+mn-cs"/>
        </a:defRPr>
      </a:lvl2pPr>
      <a:lvl3pPr marL="1143000" indent="-228600" algn="l" defTabSz="914400" rtl="0" eaLnBrk="1" latinLnBrk="0" hangingPunct="1">
        <a:lnSpc>
          <a:spcPct val="90000"/>
        </a:lnSpc>
        <a:spcBef>
          <a:spcPts val="500"/>
        </a:spcBef>
        <a:buClrTx/>
        <a:buFont typeface="Wingdings" panose="05000000000000000000" pitchFamily="2" charset="2"/>
        <a:buChar char="§"/>
        <a:defRPr sz="1800" kern="1200">
          <a:solidFill>
            <a:schemeClr val="tx1"/>
          </a:solidFill>
          <a:latin typeface="Avenir Next LT Pro"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696659B-5AA7-C48D-B693-FD1E1D202A6F}"/>
              </a:ext>
            </a:extLst>
          </p:cNvPr>
          <p:cNvSpPr/>
          <p:nvPr/>
        </p:nvSpPr>
        <p:spPr>
          <a:xfrm>
            <a:off x="7269480" y="6308056"/>
            <a:ext cx="2477884" cy="5610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0AA899E0-809B-46E5-9CA7-368D37C42E37}"/>
              </a:ext>
            </a:extLst>
          </p:cNvPr>
          <p:cNvSpPr>
            <a:spLocks noGrp="1"/>
          </p:cNvSpPr>
          <p:nvPr>
            <p:ph type="sldNum" sz="quarter" idx="12"/>
          </p:nvPr>
        </p:nvSpPr>
        <p:spPr>
          <a:xfrm>
            <a:off x="11436808" y="6308056"/>
            <a:ext cx="576296"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6CA2777-A89F-4130-B308-73BB65955918}" type="slidenum">
              <a:rPr lang="en-US" smtClean="0"/>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000" b="0" i="0" u="none" strike="noStrike" kern="1200" cap="none" spc="0" normalizeH="0" baseline="0" noProof="0">
              <a:ln>
                <a:noFill/>
              </a:ln>
              <a:solidFill>
                <a:srgbClr val="0F3F66"/>
              </a:solidFill>
              <a:effectLst/>
              <a:uLnTx/>
              <a:uFillTx/>
              <a:latin typeface="Arial" charset="0"/>
              <a:ea typeface="+mn-ea"/>
              <a:cs typeface="+mn-cs"/>
            </a:endParaRPr>
          </a:p>
        </p:txBody>
      </p:sp>
      <p:sp>
        <p:nvSpPr>
          <p:cNvPr id="11" name="Title 1">
            <a:extLst>
              <a:ext uri="{FF2B5EF4-FFF2-40B4-BE49-F238E27FC236}">
                <a16:creationId xmlns:a16="http://schemas.microsoft.com/office/drawing/2014/main" id="{D7747B4D-9046-8D0D-DAD5-B6C30624EFD2}"/>
              </a:ext>
            </a:extLst>
          </p:cNvPr>
          <p:cNvSpPr>
            <a:spLocks noGrp="1"/>
          </p:cNvSpPr>
          <p:nvPr>
            <p:ph type="title"/>
          </p:nvPr>
        </p:nvSpPr>
        <p:spPr>
          <a:xfrm>
            <a:off x="0" y="114243"/>
            <a:ext cx="12191999" cy="636260"/>
          </a:xfrm>
        </p:spPr>
        <p:txBody>
          <a:bodyPr>
            <a:normAutofit/>
          </a:bodyPr>
          <a:lstStyle/>
          <a:p>
            <a:pPr algn="ctr"/>
            <a:r>
              <a:rPr lang="en-US" sz="2800" dirty="0">
                <a:latin typeface="Times New Roman" panose="02020603050405020304" pitchFamily="18" charset="0"/>
                <a:cs typeface="Times New Roman" panose="02020603050405020304" pitchFamily="18" charset="0"/>
              </a:rPr>
              <a:t>Spin-Triplet Excitonic Insulator in the </a:t>
            </a:r>
            <a:r>
              <a:rPr lang="en-US" sz="2800" dirty="0" err="1">
                <a:latin typeface="Times New Roman" panose="02020603050405020304" pitchFamily="18" charset="0"/>
                <a:cs typeface="Times New Roman" panose="02020603050405020304" pitchFamily="18" charset="0"/>
              </a:rPr>
              <a:t>Ultraquantum</a:t>
            </a:r>
            <a:r>
              <a:rPr lang="en-US" sz="2800" dirty="0">
                <a:latin typeface="Times New Roman" panose="02020603050405020304" pitchFamily="18" charset="0"/>
                <a:cs typeface="Times New Roman" panose="02020603050405020304" pitchFamily="18" charset="0"/>
              </a:rPr>
              <a:t> Limit of </a:t>
            </a:r>
            <a:r>
              <a:rPr lang="en-US" sz="2800" dirty="0" err="1">
                <a:latin typeface="Times New Roman" panose="02020603050405020304" pitchFamily="18" charset="0"/>
                <a:cs typeface="Times New Roman" panose="02020603050405020304" pitchFamily="18" charset="0"/>
              </a:rPr>
              <a:t>HfTe</a:t>
            </a:r>
            <a:r>
              <a:rPr lang="en-US" sz="2800" dirty="0">
                <a:latin typeface="Times New Roman" panose="02020603050405020304" pitchFamily="18" charset="0"/>
                <a:cs typeface="Times New Roman" panose="02020603050405020304" pitchFamily="18" charset="0"/>
              </a:rPr>
              <a:t>₅</a:t>
            </a:r>
          </a:p>
        </p:txBody>
      </p:sp>
      <p:sp>
        <p:nvSpPr>
          <p:cNvPr id="2" name="Rectangle 35">
            <a:extLst>
              <a:ext uri="{FF2B5EF4-FFF2-40B4-BE49-F238E27FC236}">
                <a16:creationId xmlns:a16="http://schemas.microsoft.com/office/drawing/2014/main" id="{080DC93F-994C-92AF-D3B2-271ED364A34F}"/>
              </a:ext>
            </a:extLst>
          </p:cNvPr>
          <p:cNvSpPr>
            <a:spLocks noChangeArrowheads="1"/>
          </p:cNvSpPr>
          <p:nvPr/>
        </p:nvSpPr>
        <p:spPr bwMode="auto">
          <a:xfrm>
            <a:off x="4511040" y="833336"/>
            <a:ext cx="7566660" cy="14773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en-US" b="1" dirty="0">
                <a:latin typeface="Times New Roman" panose="02020603050405020304" pitchFamily="18" charset="0"/>
                <a:ea typeface="Calibri" pitchFamily="34" charset="0"/>
                <a:cs typeface="Times New Roman" panose="02020603050405020304" pitchFamily="18" charset="0"/>
              </a:rPr>
              <a:t>Scientific Achievement</a:t>
            </a:r>
          </a:p>
          <a:p>
            <a:r>
              <a:rPr lang="en-US" dirty="0"/>
              <a:t>Discovery of </a:t>
            </a:r>
            <a:r>
              <a:rPr dirty="0"/>
              <a:t>a spin-triplet excitonic insulator phase in the </a:t>
            </a:r>
            <a:r>
              <a:rPr dirty="0" err="1"/>
              <a:t>ultraquantum</a:t>
            </a:r>
            <a:r>
              <a:rPr dirty="0"/>
              <a:t> limit of </a:t>
            </a:r>
            <a:r>
              <a:rPr dirty="0" err="1"/>
              <a:t>HfTe</a:t>
            </a:r>
            <a:r>
              <a:rPr dirty="0"/>
              <a:t>₅. This quantum phase emerges due to magnetic-field-induced pairing between spin-polarized electrons and holes, resulting in a charge-neutral, gapped state observable via </a:t>
            </a:r>
            <a:r>
              <a:rPr dirty="0" err="1"/>
              <a:t>magnetotransport</a:t>
            </a:r>
            <a:r>
              <a:rPr dirty="0"/>
              <a:t>.</a:t>
            </a:r>
          </a:p>
        </p:txBody>
      </p:sp>
      <p:sp>
        <p:nvSpPr>
          <p:cNvPr id="4" name="TextBox 3">
            <a:extLst>
              <a:ext uri="{FF2B5EF4-FFF2-40B4-BE49-F238E27FC236}">
                <a16:creationId xmlns:a16="http://schemas.microsoft.com/office/drawing/2014/main" id="{F3F0BB00-EF5B-1328-929D-1DC2DF5D403C}"/>
              </a:ext>
            </a:extLst>
          </p:cNvPr>
          <p:cNvSpPr txBox="1"/>
          <p:nvPr/>
        </p:nvSpPr>
        <p:spPr>
          <a:xfrm>
            <a:off x="4511040" y="3799173"/>
            <a:ext cx="7566660" cy="2308324"/>
          </a:xfrm>
          <a:prstGeom prst="rect">
            <a:avLst/>
          </a:prstGeom>
          <a:noFill/>
        </p:spPr>
        <p:txBody>
          <a:bodyPr wrap="square" rtlCol="0">
            <a:spAutoFit/>
          </a:bodyPr>
          <a:lstStyle/>
          <a:p>
            <a:r>
              <a:rPr lang="en-US" altLang="ja-JP" b="1" dirty="0">
                <a:latin typeface="Times New Roman" panose="02020603050405020304" pitchFamily="18" charset="0"/>
                <a:ea typeface="Calibri" pitchFamily="34" charset="0"/>
                <a:cs typeface="Times New Roman" panose="02020603050405020304" pitchFamily="18" charset="0"/>
              </a:rPr>
              <a:t>Research Details</a:t>
            </a:r>
            <a:endParaRPr lang="en-US" dirty="0"/>
          </a:p>
          <a:p>
            <a:pPr marL="285750" indent="-285750">
              <a:buFont typeface="Arial" panose="020B0604020202020204" pitchFamily="34" charset="0"/>
              <a:buChar char="•"/>
            </a:pPr>
            <a:r>
              <a:rPr dirty="0"/>
              <a:t>Performed </a:t>
            </a:r>
            <a:r>
              <a:rPr dirty="0" err="1"/>
              <a:t>magnetotransport</a:t>
            </a:r>
            <a:r>
              <a:rPr dirty="0"/>
              <a:t> measurements under fields up to 72 T revealing a ~250 </a:t>
            </a:r>
            <a:r>
              <a:rPr dirty="0" err="1"/>
              <a:t>μeV</a:t>
            </a:r>
            <a:r>
              <a:rPr dirty="0"/>
              <a:t> gap and zero Hall conductivity. </a:t>
            </a:r>
            <a:endParaRPr lang="en-US" dirty="0"/>
          </a:p>
          <a:p>
            <a:pPr marL="285750" indent="-285750">
              <a:buFont typeface="Arial" panose="020B0604020202020204" pitchFamily="34" charset="0"/>
              <a:buChar char="•"/>
            </a:pPr>
            <a:r>
              <a:rPr dirty="0"/>
              <a:t>Observed nonlinear transport and negative longitudinal magnetoresistance indicative of a 1D Weyl phase. </a:t>
            </a:r>
            <a:endParaRPr lang="en-US" dirty="0"/>
          </a:p>
          <a:p>
            <a:pPr marL="285750" indent="-285750">
              <a:buFont typeface="Arial" panose="020B0604020202020204" pitchFamily="34" charset="0"/>
              <a:buChar char="•"/>
            </a:pPr>
            <a:r>
              <a:rPr dirty="0"/>
              <a:t>Theoretical modeling confirms spin-triplet exciton formation between oppositely polarized zeroth Landau levels. The excitonic gap and its BCS-like temperature dependence validate the excitonic insulator scenario.</a:t>
            </a:r>
          </a:p>
        </p:txBody>
      </p:sp>
      <p:sp>
        <p:nvSpPr>
          <p:cNvPr id="6" name="TextBox 5">
            <a:extLst>
              <a:ext uri="{FF2B5EF4-FFF2-40B4-BE49-F238E27FC236}">
                <a16:creationId xmlns:a16="http://schemas.microsoft.com/office/drawing/2014/main" id="{BD6F70C7-AC98-7B75-37D9-3B3A87241D96}"/>
              </a:ext>
            </a:extLst>
          </p:cNvPr>
          <p:cNvSpPr txBox="1"/>
          <p:nvPr/>
        </p:nvSpPr>
        <p:spPr>
          <a:xfrm>
            <a:off x="4511040" y="2321844"/>
            <a:ext cx="7566660" cy="1477328"/>
          </a:xfrm>
          <a:prstGeom prst="rect">
            <a:avLst/>
          </a:prstGeom>
          <a:noFill/>
        </p:spPr>
        <p:txBody>
          <a:bodyPr wrap="square" rtlCol="0">
            <a:spAutoFit/>
          </a:bodyPr>
          <a:lstStyle/>
          <a:p>
            <a:r>
              <a:rPr lang="en-US" altLang="ja-JP" b="1" dirty="0">
                <a:latin typeface="Times New Roman" panose="02020603050405020304" pitchFamily="18" charset="0"/>
                <a:ea typeface="Calibri" pitchFamily="34" charset="0"/>
                <a:cs typeface="Times New Roman" panose="02020603050405020304" pitchFamily="18" charset="0"/>
              </a:rPr>
              <a:t>Significance and Impact</a:t>
            </a:r>
          </a:p>
          <a:p>
            <a:r>
              <a:rPr dirty="0"/>
              <a:t>This work provides the first experimental evidence of a spin-triplet excitonic insulator in a 3D topological material. It introduces a promising platform for exploring spin superfluidity, spin-based Josephson effects, and applications in quantum spintronic devices.</a:t>
            </a:r>
          </a:p>
        </p:txBody>
      </p:sp>
      <p:sp>
        <p:nvSpPr>
          <p:cNvPr id="8" name="Rectangle 7">
            <a:extLst>
              <a:ext uri="{FF2B5EF4-FFF2-40B4-BE49-F238E27FC236}">
                <a16:creationId xmlns:a16="http://schemas.microsoft.com/office/drawing/2014/main" id="{E9BFEE41-8C25-654D-108F-238CA903C3C1}"/>
              </a:ext>
            </a:extLst>
          </p:cNvPr>
          <p:cNvSpPr/>
          <p:nvPr/>
        </p:nvSpPr>
        <p:spPr>
          <a:xfrm>
            <a:off x="152083" y="5045153"/>
            <a:ext cx="4321173" cy="707886"/>
          </a:xfrm>
          <a:prstGeom prst="rect">
            <a:avLst/>
          </a:prstGeom>
          <a:noFill/>
        </p:spPr>
        <p:txBody>
          <a:bodyPr wrap="square">
            <a:spAutoFit/>
          </a:bodyPr>
          <a:lstStyle/>
          <a:p>
            <a:r>
              <a:rPr lang="en-US" sz="1000" dirty="0"/>
              <a:t>Liu, J.; Subramanyan, V.; Welser, R.; McSorley, T.; Ho, T.; Graf, D.; Pettes, M. T.; Saxena, A.; Winter, L. E.; Lin, S.-Z.; Jauregui, L. A. Possible Spin-Triplet Excitonic Insulator in the ULTRAQUANTUM Limit of  . </a:t>
            </a:r>
            <a:r>
              <a:rPr lang="en-US" sz="1000" i="1" dirty="0"/>
              <a:t>Physical Review Letters</a:t>
            </a:r>
            <a:r>
              <a:rPr lang="en-US" sz="1000" dirty="0"/>
              <a:t> </a:t>
            </a:r>
            <a:r>
              <a:rPr lang="en-US" sz="1000" b="1" dirty="0"/>
              <a:t>2025</a:t>
            </a:r>
            <a:r>
              <a:rPr lang="en-US" sz="1000" dirty="0"/>
              <a:t>, </a:t>
            </a:r>
            <a:r>
              <a:rPr lang="en-US" sz="1000" i="1" dirty="0"/>
              <a:t>135</a:t>
            </a:r>
            <a:r>
              <a:rPr lang="en-US" sz="1000" dirty="0"/>
              <a:t> (4). DOI:10.1103/bj2n-4k2w. </a:t>
            </a:r>
            <a:endParaRPr lang="en-US" sz="1000" dirty="0">
              <a:effectLst/>
            </a:endParaRPr>
          </a:p>
        </p:txBody>
      </p:sp>
      <p:pic>
        <p:nvPicPr>
          <p:cNvPr id="10" name="Picture 9" descr="CINT Logo">
            <a:extLst>
              <a:ext uri="{FF2B5EF4-FFF2-40B4-BE49-F238E27FC236}">
                <a16:creationId xmlns:a16="http://schemas.microsoft.com/office/drawing/2014/main" id="{BC1E40FF-74BA-AB68-676E-79308FF6E4B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14162" y="6340239"/>
            <a:ext cx="497131" cy="49667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E205E352-0AB3-C10A-0DDC-3310A5ED6AE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4608" y="959767"/>
            <a:ext cx="3876122" cy="387612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Los Alamos National Laboratory Logo - Leadership New Mexico">
            <a:extLst>
              <a:ext uri="{FF2B5EF4-FFF2-40B4-BE49-F238E27FC236}">
                <a16:creationId xmlns:a16="http://schemas.microsoft.com/office/drawing/2014/main" id="{B626F837-1862-746E-55F1-02CAA7DD9657}"/>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19724" b="18867"/>
          <a:stretch/>
        </p:blipFill>
        <p:spPr bwMode="auto">
          <a:xfrm>
            <a:off x="7389042" y="6308055"/>
            <a:ext cx="2284008" cy="561041"/>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C9A0699E-5BAD-824E-8C72-6677BD04EFF0}"/>
              </a:ext>
            </a:extLst>
          </p:cNvPr>
          <p:cNvSpPr txBox="1"/>
          <p:nvPr/>
        </p:nvSpPr>
        <p:spPr>
          <a:xfrm>
            <a:off x="17838" y="6106982"/>
            <a:ext cx="4417635" cy="253916"/>
          </a:xfrm>
          <a:prstGeom prst="rect">
            <a:avLst/>
          </a:prstGeom>
          <a:noFill/>
        </p:spPr>
        <p:txBody>
          <a:bodyPr wrap="square" rtlCol="0">
            <a:spAutoFit/>
          </a:bodyPr>
          <a:lstStyle/>
          <a:p>
            <a:r>
              <a:rPr lang="en-US" sz="1050" dirty="0"/>
              <a:t>Work was performed, in part, at the Center for Integrated Nanotechnologies.</a:t>
            </a:r>
          </a:p>
        </p:txBody>
      </p:sp>
    </p:spTree>
    <p:extLst>
      <p:ext uri="{BB962C8B-B14F-4D97-AF65-F5344CB8AC3E}">
        <p14:creationId xmlns:p14="http://schemas.microsoft.com/office/powerpoint/2010/main" val="285146616"/>
      </p:ext>
    </p:extLst>
  </p:cSld>
  <p:clrMapOvr>
    <a:masterClrMapping/>
  </p:clrMapOvr>
</p:sld>
</file>

<file path=ppt/theme/theme1.xml><?xml version="1.0" encoding="utf-8"?>
<a:theme xmlns:a="http://schemas.openxmlformats.org/drawingml/2006/main" name="Office Theme">
  <a:themeElements>
    <a:clrScheme name="New Science">
      <a:dk1>
        <a:sysClr val="windowText" lastClr="000000"/>
      </a:dk1>
      <a:lt1>
        <a:sysClr val="window" lastClr="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SC new">
      <a:majorFont>
        <a:latin typeface="AvenirNext LT Pro Bold"/>
        <a:ea typeface=""/>
        <a:cs typeface=""/>
      </a:majorFont>
      <a:minorFont>
        <a:latin typeface="AvenirNext LT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C PowerPoint base template for staff.potx" id="{4612F961-56E9-4EB7-9A44-11671DE64C64}" vid="{D4CA479C-CAD5-4C1B-93CE-2627735869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0BF6F177D6D67458FBB47B7752A5A77" ma:contentTypeVersion="5" ma:contentTypeDescription="Create a new document." ma:contentTypeScope="" ma:versionID="6114797fb1e0b26f3a9ae5c11e74391e">
  <xsd:schema xmlns:xsd="http://www.w3.org/2001/XMLSchema" xmlns:xs="http://www.w3.org/2001/XMLSchema" xmlns:p="http://schemas.microsoft.com/office/2006/metadata/properties" xmlns:ns2="d3abd939-9d94-49d1-925a-c93fb1ff4b6e" xmlns:ns3="bc761791-33a0-47b7-8145-9d3c2515a3a0" targetNamespace="http://schemas.microsoft.com/office/2006/metadata/properties" ma:root="true" ma:fieldsID="726faa9c30645863ec38f8cdf7f10856" ns2:_="" ns3:_="">
    <xsd:import namespace="d3abd939-9d94-49d1-925a-c93fb1ff4b6e"/>
    <xsd:import namespace="bc761791-33a0-47b7-8145-9d3c2515a3a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abd939-9d94-49d1-925a-c93fb1ff4b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761791-33a0-47b7-8145-9d3c2515a3a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79A9CC-1221-4480-B719-A3FDECFA9433}">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d3abd939-9d94-49d1-925a-c93fb1ff4b6e"/>
    <ds:schemaRef ds:uri="http://purl.org/dc/elements/1.1/"/>
    <ds:schemaRef ds:uri="http://schemas.microsoft.com/office/2006/metadata/properties"/>
    <ds:schemaRef ds:uri="bc761791-33a0-47b7-8145-9d3c2515a3a0"/>
    <ds:schemaRef ds:uri="http://www.w3.org/XML/1998/namespace"/>
  </ds:schemaRefs>
</ds:datastoreItem>
</file>

<file path=customXml/itemProps2.xml><?xml version="1.0" encoding="utf-8"?>
<ds:datastoreItem xmlns:ds="http://schemas.openxmlformats.org/officeDocument/2006/customXml" ds:itemID="{E8521C20-9E33-48A5-B56C-6DBE0ADA37F3}">
  <ds:schemaRefs>
    <ds:schemaRef ds:uri="http://schemas.microsoft.com/sharepoint/v3/contenttype/forms"/>
  </ds:schemaRefs>
</ds:datastoreItem>
</file>

<file path=customXml/itemProps3.xml><?xml version="1.0" encoding="utf-8"?>
<ds:datastoreItem xmlns:ds="http://schemas.openxmlformats.org/officeDocument/2006/customXml" ds:itemID="{1F8BD266-3FB6-4E09-B402-9D62A4AD8DD3}">
  <ds:schemaRefs>
    <ds:schemaRef ds:uri="bc761791-33a0-47b7-8145-9d3c2515a3a0"/>
    <ds:schemaRef ds:uri="d3abd939-9d94-49d1-925a-c93fb1ff4b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414</TotalTime>
  <Words>926</Words>
  <Application>Microsoft Office PowerPoint</Application>
  <PresentationFormat>Widescreen</PresentationFormat>
  <Paragraphs>21</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Arial Black</vt:lpstr>
      <vt:lpstr>Avenir Next LT Pro</vt:lpstr>
      <vt:lpstr>AvenirNext LT Pro Bold</vt:lpstr>
      <vt:lpstr>AvenirNext LT Pro Regular</vt:lpstr>
      <vt:lpstr>Calibri</vt:lpstr>
      <vt:lpstr>Times New Roman</vt:lpstr>
      <vt:lpstr>Wingdings</vt:lpstr>
      <vt:lpstr>Office Theme</vt:lpstr>
      <vt:lpstr>Spin-Triplet Excitonic Insulator in the Ultraquantum Limit of HfTe₅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Houston, Karyn (EXT)</dc:creator>
  <cp:lastModifiedBy>Baker, Stacy Leigh</cp:lastModifiedBy>
  <cp:revision>11</cp:revision>
  <dcterms:created xsi:type="dcterms:W3CDTF">2023-07-20T14:08:23Z</dcterms:created>
  <dcterms:modified xsi:type="dcterms:W3CDTF">2025-08-04T18:25:57Z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0x010100D0BF6F177D6D67458FBB47B7752A5A77</vt:lpwstr>
  </property>
  <property fmtid="{D5CDD505-2E9C-101B-9397-08002B2CF9AE}" pid="3" name="MediaServiceImageTags">
    <vt:lpwstr/>
  </property>
  <property fmtid="{D5CDD505-2E9C-101B-9397-08002B2CF9AE}" pid="4" name="ComplianceAssetId">
    <vt:lpwstr/>
  </property>
  <property fmtid="{D5CDD505-2E9C-101B-9397-08002B2CF9AE}" pid="5" name="_ExtendedDescription">
    <vt:lpwstr/>
  </property>
  <property fmtid="{D5CDD505-2E9C-101B-9397-08002B2CF9AE}" pid="6" name="_activity">
    <vt:lpwstr>{"FileActivityType":"9","FileActivityTimeStamp":"2023-08-30T15:28:56.170Z","FileActivityUsersOnPage":[{"DisplayName":"Houston, Karyn (EXT)","Id":"karyn.houston@science.doe.gov"},{"DisplayName":"Klausing, Kathleen","Id":"kathleen.klausing@science.doe.gov"}],"FileActivityNavigationId":null}</vt:lpwstr>
  </property>
  <property fmtid="{D5CDD505-2E9C-101B-9397-08002B2CF9AE}" pid="7" name="TriggerFlowInfo">
    <vt:lpwstr/>
  </property>
</Properties>
</file>