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03" autoAdjust="0"/>
  </p:normalViewPr>
  <p:slideViewPr>
    <p:cSldViewPr snapToGrid="0">
      <p:cViewPr varScale="1">
        <p:scale>
          <a:sx n="133" d="100"/>
          <a:sy n="133" d="100"/>
        </p:scale>
        <p:origin x="1254" y="120"/>
      </p:cViewPr>
      <p:guideLst/>
    </p:cSldViewPr>
  </p:slideViewPr>
  <p:notesTextViewPr>
    <p:cViewPr>
      <p:scale>
        <a:sx n="1" d="1"/>
        <a:sy n="1" d="1"/>
      </p:scale>
      <p:origin x="0" y="-432"/>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 </a:t>
            </a:r>
          </a:p>
          <a:p>
            <a:pPr marL="0" marR="0" lvl="0" indent="0" algn="l" defTabSz="922264" rtl="0" eaLnBrk="1" fontAlgn="auto" latinLnBrk="0" hangingPunct="1">
              <a:lnSpc>
                <a:spcPct val="100000"/>
              </a:lnSpc>
              <a:spcBef>
                <a:spcPts val="0"/>
              </a:spcBef>
              <a:spcAft>
                <a:spcPts val="0"/>
              </a:spcAft>
              <a:buClrTx/>
              <a:buSzTx/>
              <a:buFontTx/>
              <a:buNone/>
              <a:tabLst/>
              <a:defRPr/>
            </a:pPr>
            <a:r>
              <a:rPr lang="en-US" dirty="0"/>
              <a:t>Material performance under dynamic loading is dependent on how energy gets dissipated internally, which is ultimately determined by a microstructure. The internal pathways that metals seek to dissipate energy include twinning,</a:t>
            </a:r>
            <a:r>
              <a:rPr lang="en-US" baseline="30000" dirty="0"/>
              <a:t>1–3</a:t>
            </a:r>
            <a:r>
              <a:rPr lang="en-US" dirty="0"/>
              <a:t> rapid dislocation generation and motion,</a:t>
            </a:r>
            <a:r>
              <a:rPr lang="en-US" baseline="30000" dirty="0"/>
              <a:t>4</a:t>
            </a:r>
            <a:r>
              <a:rPr lang="en-US" dirty="0"/>
              <a:t> void nucleation,</a:t>
            </a:r>
            <a:r>
              <a:rPr lang="en-US" baseline="30000" dirty="0"/>
              <a:t>5</a:t>
            </a:r>
            <a:r>
              <a:rPr lang="en-US" dirty="0"/>
              <a:t> or adiabatic shear banding.</a:t>
            </a:r>
            <a:r>
              <a:rPr lang="en-US" baseline="30000" dirty="0"/>
              <a:t>6</a:t>
            </a:r>
            <a:r>
              <a:rPr lang="en-US" dirty="0"/>
              <a:t> In face-centered cubic (FCC) metals, the mechanical strength is controlled via solute concentration, dislocation density, and grain boundaries.</a:t>
            </a:r>
            <a:r>
              <a:rPr lang="en-US" baseline="30000" dirty="0"/>
              <a:t>7</a:t>
            </a:r>
            <a:r>
              <a:rPr lang="en-US" dirty="0"/>
              <a:t> In fact, previous work has shown that changes in the microstructure that might have a relatively small effect on quasi-static properties, such as porosity, or crystallographic texture can have a huge effect on the dynamic strength and damage response of a material.</a:t>
            </a:r>
            <a:r>
              <a:rPr lang="en-US" baseline="30000" dirty="0"/>
              <a:t>8–12</a:t>
            </a:r>
            <a:r>
              <a:rPr lang="en-US" dirty="0"/>
              <a:t> Hence, the microstructure is a variable that can be modified to tailor a material’s response in a rapid manner.</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was supported by the U.S. Department of Energy through the Los Alamos National Laboratory. Los Alamos National Laboratory is operated by Triad National Security, LLC, for the National Nuclear Security Administration of the U.S. Department of Energy (Contract No. 89233218CNA000001). DLPA data were collected by </a:t>
            </a:r>
            <a:r>
              <a:rPr lang="en-US" dirty="0" err="1"/>
              <a:t>Bjørn</a:t>
            </a:r>
            <a:r>
              <a:rPr lang="en-US" dirty="0"/>
              <a:t> Clausen on SMARTS. UW-Madison would like to acknowledge partial support by the Department of Energy/National Nuclear Security Administration under Award No. DE-NA0003921. The electron microscopy was carried out using facilities and instrumentation that are partially supported by the National Science Foundation (NSF) through the Materials Research Science and Engineering Center (No. DMR-1720415).</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r>
              <a:rPr lang="en-US" sz="1200" dirty="0">
                <a:effectLst/>
              </a:rPr>
              <a:t>DOI:10.1063/5.0245699. </a:t>
            </a:r>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3/18/2025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3/18/2025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EB074F-F015-B186-399A-8FAF96DB2764}"/>
              </a:ext>
            </a:extLst>
          </p:cNvPr>
          <p:cNvSpPr/>
          <p:nvPr/>
        </p:nvSpPr>
        <p:spPr>
          <a:xfrm>
            <a:off x="4865101" y="6296959"/>
            <a:ext cx="4489737" cy="561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0" y="-21682"/>
            <a:ext cx="12192000" cy="801663"/>
          </a:xfrm>
        </p:spPr>
        <p:txBody>
          <a:bodyPr>
            <a:normAutofit fontScale="90000"/>
          </a:bodyPr>
          <a:lstStyle/>
          <a:p>
            <a:pPr algn="ctr"/>
            <a:r>
              <a:rPr lang="en-US" sz="2800" dirty="0"/>
              <a:t>Tailoring Additive Manufacturing to Optimize Dynamic Properties in 316L Stainless Steel</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4976293" y="984828"/>
            <a:ext cx="7215707"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b="1" dirty="0">
                <a:latin typeface="+mj-lt"/>
                <a:ea typeface="Calibri" pitchFamily="34" charset="0"/>
                <a:cs typeface="Calibri"/>
              </a:rPr>
              <a:t>Scientific Achievement</a:t>
            </a:r>
          </a:p>
          <a:p>
            <a:r>
              <a:rPr lang="en-US" sz="2000" dirty="0">
                <a:latin typeface="+mj-lt"/>
              </a:rPr>
              <a:t>Development of a high-throughput approach to manufacture samples using additive manufacturing.</a:t>
            </a:r>
          </a:p>
        </p:txBody>
      </p:sp>
      <p:sp>
        <p:nvSpPr>
          <p:cNvPr id="6" name="TextBox 5">
            <a:extLst>
              <a:ext uri="{FF2B5EF4-FFF2-40B4-BE49-F238E27FC236}">
                <a16:creationId xmlns:a16="http://schemas.microsoft.com/office/drawing/2014/main" id="{5B5AB4DC-C268-4277-A54D-5E68D1711C3C}"/>
              </a:ext>
            </a:extLst>
          </p:cNvPr>
          <p:cNvSpPr txBox="1"/>
          <p:nvPr/>
        </p:nvSpPr>
        <p:spPr>
          <a:xfrm>
            <a:off x="4976294" y="3845816"/>
            <a:ext cx="6933273" cy="1933863"/>
          </a:xfrm>
          <a:prstGeom prst="rect">
            <a:avLst/>
          </a:prstGeom>
          <a:noFill/>
        </p:spPr>
        <p:txBody>
          <a:bodyPr wrap="square" rtlCol="0">
            <a:spAutoFit/>
          </a:bodyPr>
          <a:lstStyle/>
          <a:p>
            <a:pPr>
              <a:spcAft>
                <a:spcPts val="100"/>
              </a:spcAft>
            </a:pPr>
            <a:r>
              <a:rPr lang="en-US" altLang="ja-JP" sz="2200" b="1" dirty="0">
                <a:latin typeface="+mj-lt"/>
                <a:ea typeface="Calibri" pitchFamily="34" charset="0"/>
                <a:cs typeface="Calibri"/>
              </a:rPr>
              <a:t>Research Details</a:t>
            </a:r>
          </a:p>
          <a:p>
            <a:pPr marL="182880" lvl="1" indent="-137160" fontAlgn="base">
              <a:spcAft>
                <a:spcPts val="100"/>
              </a:spcAft>
              <a:buFont typeface="Arial" panose="020B0604020202020204" pitchFamily="34" charset="0"/>
              <a:buChar char="•"/>
            </a:pPr>
            <a:r>
              <a:rPr lang="en-US" sz="1600" dirty="0">
                <a:latin typeface="+mj-lt"/>
              </a:rPr>
              <a:t>316L stainless steel (SS) was manufactured via selected laser melting and its microstructure was altered through changing build parameters, e.g., laser power, speed, and hatch spacing systematically.</a:t>
            </a:r>
          </a:p>
          <a:p>
            <a:pPr marL="182880" lvl="1" indent="-137160" fontAlgn="base">
              <a:spcAft>
                <a:spcPts val="100"/>
              </a:spcAft>
              <a:buFont typeface="Arial" panose="020B0604020202020204" pitchFamily="34" charset="0"/>
              <a:buChar char="•"/>
            </a:pPr>
            <a:r>
              <a:rPr lang="en-US" sz="1600" dirty="0">
                <a:latin typeface="+mj-lt"/>
              </a:rPr>
              <a:t>These samples were then subjected to spall recovery experiments to measure the spall strength and quantify the amount of damage as a function of build parameters.</a:t>
            </a:r>
          </a:p>
        </p:txBody>
      </p:sp>
      <p:sp>
        <p:nvSpPr>
          <p:cNvPr id="12" name="TextBox 11">
            <a:extLst>
              <a:ext uri="{FF2B5EF4-FFF2-40B4-BE49-F238E27FC236}">
                <a16:creationId xmlns:a16="http://schemas.microsoft.com/office/drawing/2014/main" id="{59E5A144-7E9E-487C-8E31-0FE4415AA73E}"/>
              </a:ext>
            </a:extLst>
          </p:cNvPr>
          <p:cNvSpPr txBox="1"/>
          <p:nvPr/>
        </p:nvSpPr>
        <p:spPr>
          <a:xfrm>
            <a:off x="4976293" y="2263301"/>
            <a:ext cx="6933274" cy="1384995"/>
          </a:xfrm>
          <a:prstGeom prst="rect">
            <a:avLst/>
          </a:prstGeom>
          <a:noFill/>
        </p:spPr>
        <p:txBody>
          <a:bodyPr wrap="square" rtlCol="0">
            <a:spAutoFit/>
          </a:bodyPr>
          <a:lstStyle/>
          <a:p>
            <a:r>
              <a:rPr lang="en-US" altLang="ja-JP" sz="2400" b="1" dirty="0">
                <a:latin typeface="+mj-lt"/>
                <a:ea typeface="Calibri" pitchFamily="34" charset="0"/>
                <a:cs typeface="Calibri"/>
              </a:rPr>
              <a:t>Significance and Impact</a:t>
            </a:r>
          </a:p>
          <a:p>
            <a:r>
              <a:rPr lang="en-US" altLang="ja-JP" sz="2000" dirty="0">
                <a:solidFill>
                  <a:srgbClr val="000000"/>
                </a:solidFill>
                <a:latin typeface="+mj-lt"/>
                <a:cs typeface="Calibri"/>
              </a:rPr>
              <a:t>This work allows for the investigation of structure–property relationships between build parameters and resulting microstructures.</a:t>
            </a:r>
          </a:p>
        </p:txBody>
      </p:sp>
      <p:sp>
        <p:nvSpPr>
          <p:cNvPr id="23" name="Rectangle 22">
            <a:extLst>
              <a:ext uri="{FF2B5EF4-FFF2-40B4-BE49-F238E27FC236}">
                <a16:creationId xmlns:a16="http://schemas.microsoft.com/office/drawing/2014/main" id="{61E319B0-40C1-4006-BDAD-053C6FD8ABA8}"/>
              </a:ext>
            </a:extLst>
          </p:cNvPr>
          <p:cNvSpPr/>
          <p:nvPr/>
        </p:nvSpPr>
        <p:spPr>
          <a:xfrm>
            <a:off x="5258726" y="5943235"/>
            <a:ext cx="6933274" cy="415498"/>
          </a:xfrm>
          <a:prstGeom prst="rect">
            <a:avLst/>
          </a:prstGeom>
          <a:noFill/>
        </p:spPr>
        <p:txBody>
          <a:bodyPr wrap="square">
            <a:spAutoFit/>
          </a:bodyPr>
          <a:lstStyle/>
          <a:p>
            <a:r>
              <a:rPr lang="en-US" sz="1050" dirty="0">
                <a:effectLst/>
              </a:rPr>
              <a:t>Derby, B. K.; Agrawal, A.; Jones, D. R.; Pokharel, R.; Martinez, D. T.; Martinez, R.; Wanni, J.; Thoma, D.; Fensin, S. J. Tailoring Additive Manufacturing to Optimize Dynamic Properties in 316l Stainless Steel. </a:t>
            </a:r>
            <a:r>
              <a:rPr lang="en-US" sz="1050" i="1" dirty="0">
                <a:effectLst/>
              </a:rPr>
              <a:t>Journal of Applied Physics</a:t>
            </a:r>
            <a:r>
              <a:rPr lang="en-US" sz="1050" dirty="0">
                <a:effectLst/>
              </a:rPr>
              <a:t> </a:t>
            </a:r>
            <a:r>
              <a:rPr lang="en-US" sz="1050" b="1" dirty="0">
                <a:effectLst/>
              </a:rPr>
              <a:t>2025</a:t>
            </a:r>
            <a:r>
              <a:rPr lang="en-US" sz="1050" dirty="0">
                <a:effectLst/>
              </a:rPr>
              <a:t>, </a:t>
            </a:r>
            <a:r>
              <a:rPr lang="en-US" sz="1050" i="1" dirty="0">
                <a:effectLst/>
              </a:rPr>
              <a:t>137</a:t>
            </a:r>
            <a:r>
              <a:rPr lang="en-US" sz="1050" dirty="0">
                <a:effectLst/>
              </a:rPr>
              <a:t> (10). </a:t>
            </a:r>
          </a:p>
        </p:txBody>
      </p:sp>
      <p:sp>
        <p:nvSpPr>
          <p:cNvPr id="25" name="TextBox 24">
            <a:extLst>
              <a:ext uri="{FF2B5EF4-FFF2-40B4-BE49-F238E27FC236}">
                <a16:creationId xmlns:a16="http://schemas.microsoft.com/office/drawing/2014/main" id="{C305734B-C473-4428-A1A0-2D2513B567F5}"/>
              </a:ext>
            </a:extLst>
          </p:cNvPr>
          <p:cNvSpPr txBox="1"/>
          <p:nvPr/>
        </p:nvSpPr>
        <p:spPr>
          <a:xfrm>
            <a:off x="401948" y="4881701"/>
            <a:ext cx="4208319" cy="577081"/>
          </a:xfrm>
          <a:prstGeom prst="rect">
            <a:avLst/>
          </a:prstGeom>
          <a:noFill/>
        </p:spPr>
        <p:txBody>
          <a:bodyPr wrap="square" rtlCol="0">
            <a:spAutoFit/>
          </a:bodyPr>
          <a:lstStyle/>
          <a:p>
            <a:r>
              <a:rPr lang="en-US" sz="1050" dirty="0"/>
              <a:t>(a) Density plot of each as-built sample as a function of VED. </a:t>
            </a:r>
          </a:p>
          <a:p>
            <a:r>
              <a:rPr lang="en-US" sz="1050" dirty="0"/>
              <a:t>(b) Hardness measurements for each as-built sample as a function of VED.</a:t>
            </a:r>
          </a:p>
          <a:p>
            <a:r>
              <a:rPr lang="en-US" sz="1050" dirty="0"/>
              <a:t>(c) and (d) Density and hardness maps for each sample.</a:t>
            </a:r>
          </a:p>
        </p:txBody>
      </p:sp>
      <p:pic>
        <p:nvPicPr>
          <p:cNvPr id="9" name="Picture 8" descr="Graphical user interface, chart, surface chart&#10;&#10;AI-generated content may be incorrect.">
            <a:extLst>
              <a:ext uri="{FF2B5EF4-FFF2-40B4-BE49-F238E27FC236}">
                <a16:creationId xmlns:a16="http://schemas.microsoft.com/office/drawing/2014/main" id="{9C5CCCAC-C2E4-6F5A-94FE-E8ED605BF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081" y="1098850"/>
            <a:ext cx="4304186" cy="3713898"/>
          </a:xfrm>
          <a:prstGeom prst="rect">
            <a:avLst/>
          </a:prstGeom>
        </p:spPr>
      </p:pic>
      <p:sp>
        <p:nvSpPr>
          <p:cNvPr id="4" name="TextBox 3">
            <a:extLst>
              <a:ext uri="{FF2B5EF4-FFF2-40B4-BE49-F238E27FC236}">
                <a16:creationId xmlns:a16="http://schemas.microsoft.com/office/drawing/2014/main" id="{5D1BD5AC-99B3-6058-DD76-D01ADDCF7764}"/>
              </a:ext>
            </a:extLst>
          </p:cNvPr>
          <p:cNvSpPr txBox="1"/>
          <p:nvPr/>
        </p:nvSpPr>
        <p:spPr>
          <a:xfrm>
            <a:off x="-28428" y="6104817"/>
            <a:ext cx="4396226" cy="253916"/>
          </a:xfrm>
          <a:prstGeom prst="rect">
            <a:avLst/>
          </a:prstGeom>
          <a:noFill/>
        </p:spPr>
        <p:txBody>
          <a:bodyPr wrap="square" rtlCol="0">
            <a:spAutoFit/>
          </a:bodyPr>
          <a:lstStyle/>
          <a:p>
            <a:r>
              <a:rPr lang="en-US" sz="1050" dirty="0"/>
              <a:t>Work was performed, in part, at the Center for Integrated Nanotechnologies.</a:t>
            </a:r>
          </a:p>
        </p:txBody>
      </p:sp>
      <p:pic>
        <p:nvPicPr>
          <p:cNvPr id="7" name="Picture 6">
            <a:extLst>
              <a:ext uri="{FF2B5EF4-FFF2-40B4-BE49-F238E27FC236}">
                <a16:creationId xmlns:a16="http://schemas.microsoft.com/office/drawing/2014/main" id="{61F7633A-6121-EE61-EBF5-721044A714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3528" y="6375960"/>
            <a:ext cx="457618" cy="457200"/>
          </a:xfrm>
          <a:prstGeom prst="rect">
            <a:avLst/>
          </a:prstGeom>
        </p:spPr>
      </p:pic>
      <p:pic>
        <p:nvPicPr>
          <p:cNvPr id="8" name="Picture 7">
            <a:extLst>
              <a:ext uri="{FF2B5EF4-FFF2-40B4-BE49-F238E27FC236}">
                <a16:creationId xmlns:a16="http://schemas.microsoft.com/office/drawing/2014/main" id="{C0E8FC84-5C3A-EAEC-33EA-21BF080E80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0515" y="6455976"/>
            <a:ext cx="1858455" cy="365760"/>
          </a:xfrm>
          <a:prstGeom prst="rect">
            <a:avLst/>
          </a:prstGeom>
        </p:spPr>
      </p:pic>
      <p:pic>
        <p:nvPicPr>
          <p:cNvPr id="13" name="Picture 12" descr="Logo, company name&#10;&#10;AI-generated content may be incorrect.">
            <a:extLst>
              <a:ext uri="{FF2B5EF4-FFF2-40B4-BE49-F238E27FC236}">
                <a16:creationId xmlns:a16="http://schemas.microsoft.com/office/drawing/2014/main" id="{CC767C6E-B938-FFBB-0B15-AE727809EB73}"/>
              </a:ext>
            </a:extLst>
          </p:cNvPr>
          <p:cNvPicPr>
            <a:picLocks noChangeAspect="1"/>
          </p:cNvPicPr>
          <p:nvPr/>
        </p:nvPicPr>
        <p:blipFill>
          <a:blip r:embed="rId6" cstate="print">
            <a:extLst>
              <a:ext uri="{28A0092B-C50C-407E-A947-70E740481C1C}">
                <a14:useLocalDpi xmlns:a14="http://schemas.microsoft.com/office/drawing/2010/main" val="0"/>
              </a:ext>
            </a:extLst>
          </a:blip>
          <a:srcRect l="42482" t="50659" r="15056"/>
          <a:stretch/>
        </p:blipFill>
        <p:spPr>
          <a:xfrm>
            <a:off x="7466677" y="6437951"/>
            <a:ext cx="495414" cy="383785"/>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3.xml><?xml version="1.0" encoding="utf-8"?>
<ds:datastoreItem xmlns:ds="http://schemas.openxmlformats.org/officeDocument/2006/customXml" ds:itemID="{8779A9CC-1221-4480-B719-A3FDECFA943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3abd939-9d94-49d1-925a-c93fb1ff4b6e"/>
    <ds:schemaRef ds:uri="http://purl.org/dc/elements/1.1/"/>
    <ds:schemaRef ds:uri="http://schemas.microsoft.com/office/2006/metadata/properties"/>
    <ds:schemaRef ds:uri="bc761791-33a0-47b7-8145-9d3c2515a3a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377</TotalTime>
  <Words>525</Words>
  <Application>Microsoft Office PowerPoint</Application>
  <PresentationFormat>Widescreen</PresentationFormat>
  <Paragraphs>24</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Office Theme</vt:lpstr>
      <vt:lpstr>Tailoring Additive Manufacturing to Optimize Dynamic Properties in 316L Stainless Steel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6</cp:revision>
  <dcterms:created xsi:type="dcterms:W3CDTF">2023-07-20T14:08:23Z</dcterms:created>
  <dcterms:modified xsi:type="dcterms:W3CDTF">2025-03-18T19:49:13Z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Kathleen","Id":"kathleen.klausing@science.doe.gov"}],"FileActivityNavigationId":null}</vt:lpwstr>
  </property>
  <property fmtid="{D5CDD505-2E9C-101B-9397-08002B2CF9AE}" pid="7" name="TriggerFlowInfo">
    <vt:lpwstr/>
  </property>
</Properties>
</file>