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68129" autoAdjust="0"/>
  </p:normalViewPr>
  <p:slideViewPr>
    <p:cSldViewPr snapToGrid="0">
      <p:cViewPr varScale="1">
        <p:scale>
          <a:sx n="104" d="100"/>
          <a:sy n="104" d="100"/>
        </p:scale>
        <p:origin x="1650" y="1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A79B3-C25E-BD3D-D76B-4DCC87E90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A6111-265C-B02B-B891-674545DF2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00D39-6321-D0FB-41E3-E180CF00D94B}"/>
              </a:ext>
            </a:extLst>
          </p:cNvPr>
          <p:cNvSpPr>
            <a:spLocks noGrp="1"/>
          </p:cNvSpPr>
          <p:nvPr>
            <p:ph type="body" idx="1"/>
          </p:nvPr>
        </p:nvSpPr>
        <p:spPr/>
        <p:txBody>
          <a:bodyPr/>
          <a:lstStyle/>
          <a:p>
            <a:pPr>
              <a:buNone/>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p>
          <a:p>
            <a:pPr>
              <a:buNone/>
            </a:pPr>
            <a:r>
              <a:rPr lang="en-US" i="0" dirty="0">
                <a:effectLst/>
                <a:latin typeface="Helvetica" pitchFamily="2" charset="0"/>
              </a:rPr>
              <a:t>In this study, we demonstrate a bilayer of Sn and C deposited on a current collector exhibits stable Li-plating (discharging)/stripping (charging) cycling without any noticeable short-circuit compared to a bilayer in the other order (SUS/C/Sn) or Sn-only. The uniform Li-metal plating in the SUS/Sn/C dual layer at the interface of carbon and the current collector is attributed to the homogeneous distribution of lithophilic Sn on the current collector. The carbon layer on top of the Sn nanoparticles may serve as a physical barrier to prevent Li-dendrite penetration. This study demonstrates the importance of the carbon position in a novel bilayer in suppressing Li-metal penetration of the solid electrolyte which challenges the safety and longevity of SSBs.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a:buNone/>
            </a:pPr>
            <a:r>
              <a:rPr lang="en-US" i="0" dirty="0">
                <a:effectLst/>
                <a:latin typeface="Helvetica" pitchFamily="2" charset="0"/>
              </a:rPr>
              <a:t>This work was supported by the Assistant Secretary for Energy Efficiency and Renewable Energy, Vehicle Technologies Office, under the Advanced Battery Materials Research (BMR) Program, of the U.S. Department of Energy under Contract No. DE-AC02-05CH11231. Work at the Molecular Foundry was supported by the Office of Science, Office of Basic Energy Sciences, of the U.S. Department of Energy under Contract No. DE-AC02-05CH11231. This work was performed, in part, at the Center for Integrated Nanotechnologies, an Office of Science User Facility operated for the U.S. Department of Energy (DOE) Office of Science. Los Alamos National</a:t>
            </a:r>
          </a:p>
          <a:p>
            <a:pPr>
              <a:buNone/>
            </a:pPr>
            <a:r>
              <a:rPr lang="en-US" i="0" dirty="0">
                <a:effectLst/>
                <a:latin typeface="Helvetica" pitchFamily="2" charset="0"/>
              </a:rPr>
              <a:t>Laboratory, an affirmative action equal opportunity employer, is managed by Triad National Security, LLC for the U.S. Department of Energy’s NNSA, under contract 89233218CNA000001.</a:t>
            </a: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r>
              <a:rPr kumimoji="0" lang="en-US" sz="1200" b="0" i="0" u="none" strike="noStrike" kern="1200" cap="none" spc="0" normalizeH="0" baseline="0" noProof="0" dirty="0">
                <a:ln>
                  <a:noFill/>
                </a:ln>
                <a:solidFill>
                  <a:prstClr val="black"/>
                </a:solidFill>
                <a:effectLst/>
                <a:uLnTx/>
                <a:uFillTx/>
                <a:latin typeface="Arial"/>
                <a:ea typeface="+mn-ea"/>
                <a:cs typeface="Arial"/>
              </a:rPr>
              <a:t>: https://</a:t>
            </a:r>
            <a:r>
              <a:rPr kumimoji="0" lang="en-US" sz="1200" b="0" i="0" u="none" strike="noStrike" kern="1200" cap="none" spc="0" normalizeH="0" baseline="0" noProof="0" dirty="0" err="1">
                <a:ln>
                  <a:noFill/>
                </a:ln>
                <a:solidFill>
                  <a:prstClr val="black"/>
                </a:solidFill>
                <a:effectLst/>
                <a:uLnTx/>
                <a:uFillTx/>
                <a:latin typeface="Arial"/>
                <a:ea typeface="+mn-ea"/>
                <a:cs typeface="Arial"/>
              </a:rPr>
              <a:t>pubs.acs.org</a:t>
            </a:r>
            <a:r>
              <a:rPr kumimoji="0" lang="en-US" sz="1200" b="0" i="0" u="none" strike="noStrike" kern="1200" cap="none" spc="0" normalizeH="0" baseline="0" noProof="0" dirty="0">
                <a:ln>
                  <a:noFill/>
                </a:ln>
                <a:solidFill>
                  <a:prstClr val="black"/>
                </a:solidFill>
                <a:effectLst/>
                <a:uLnTx/>
                <a:uFillTx/>
                <a:latin typeface="Arial"/>
                <a:ea typeface="+mn-ea"/>
                <a:cs typeface="Arial"/>
              </a:rPr>
              <a:t>/</a:t>
            </a:r>
            <a:r>
              <a:rPr kumimoji="0" lang="en-US" sz="1200" b="0" i="0" u="none" strike="noStrike" kern="1200" cap="none" spc="0" normalizeH="0" baseline="0" noProof="0" dirty="0" err="1">
                <a:ln>
                  <a:noFill/>
                </a:ln>
                <a:solidFill>
                  <a:prstClr val="black"/>
                </a:solidFill>
                <a:effectLst/>
                <a:uLnTx/>
                <a:uFillTx/>
                <a:latin typeface="Arial"/>
                <a:ea typeface="+mn-ea"/>
                <a:cs typeface="Arial"/>
              </a:rPr>
              <a:t>doi</a:t>
            </a:r>
            <a:r>
              <a:rPr kumimoji="0" lang="en-US" sz="1200" b="0" i="0" u="none" strike="noStrike" kern="1200" cap="none" spc="0" normalizeH="0" baseline="0" noProof="0" dirty="0">
                <a:ln>
                  <a:noFill/>
                </a:ln>
                <a:solidFill>
                  <a:prstClr val="black"/>
                </a:solidFill>
                <a:effectLst/>
                <a:uLnTx/>
                <a:uFillTx/>
                <a:latin typeface="Arial"/>
                <a:ea typeface="+mn-ea"/>
                <a:cs typeface="Arial"/>
              </a:rPr>
              <a:t>/10.1021/acsnano.4c16271</a:t>
            </a:r>
          </a:p>
          <a:p>
            <a:endParaRPr lang="en-US" dirty="0"/>
          </a:p>
        </p:txBody>
      </p:sp>
      <p:sp>
        <p:nvSpPr>
          <p:cNvPr id="4" name="Slide Number Placeholder 3">
            <a:extLst>
              <a:ext uri="{FF2B5EF4-FFF2-40B4-BE49-F238E27FC236}">
                <a16:creationId xmlns:a16="http://schemas.microsoft.com/office/drawing/2014/main" id="{14F1E688-CF38-CD24-5284-8BC6C981F3E3}"/>
              </a:ext>
            </a:extLst>
          </p:cNvPr>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794612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5/5/2025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5/5/2025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59F4-88B4-AAD6-2A41-0E46E5B7AFB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DF8745FF-3D93-0946-4B56-94F146BCB1E9}"/>
              </a:ext>
            </a:extLst>
          </p:cNvPr>
          <p:cNvSpPr/>
          <p:nvPr/>
        </p:nvSpPr>
        <p:spPr>
          <a:xfrm>
            <a:off x="3607993" y="6296959"/>
            <a:ext cx="5407851"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A9CA3-4891-427F-F92E-878D44B546A5}"/>
              </a:ext>
            </a:extLst>
          </p:cNvPr>
          <p:cNvSpPr>
            <a:spLocks noGrp="1"/>
          </p:cNvSpPr>
          <p:nvPr>
            <p:ph type="title"/>
          </p:nvPr>
        </p:nvSpPr>
        <p:spPr>
          <a:xfrm>
            <a:off x="72736" y="18564"/>
            <a:ext cx="12046528" cy="801663"/>
          </a:xfrm>
        </p:spPr>
        <p:txBody>
          <a:bodyPr>
            <a:normAutofit/>
          </a:bodyPr>
          <a:lstStyle/>
          <a:p>
            <a:pPr algn="ctr"/>
            <a:r>
              <a:rPr lang="en-US" sz="2800" dirty="0"/>
              <a:t>Tin−Carbon Dual Buffer Layer Suppresses Lithium Dendrites</a:t>
            </a:r>
          </a:p>
        </p:txBody>
      </p:sp>
      <p:sp>
        <p:nvSpPr>
          <p:cNvPr id="3" name="Slide Number Placeholder 2">
            <a:extLst>
              <a:ext uri="{FF2B5EF4-FFF2-40B4-BE49-F238E27FC236}">
                <a16:creationId xmlns:a16="http://schemas.microsoft.com/office/drawing/2014/main" id="{BA85806A-D00C-F869-5014-597B99D99632}"/>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91AC4677-AA74-A810-AA8C-FEA6B80ED8A5}"/>
              </a:ext>
            </a:extLst>
          </p:cNvPr>
          <p:cNvSpPr>
            <a:spLocks noChangeArrowheads="1"/>
          </p:cNvSpPr>
          <p:nvPr/>
        </p:nvSpPr>
        <p:spPr bwMode="auto">
          <a:xfrm>
            <a:off x="249383" y="677280"/>
            <a:ext cx="1164705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latin typeface="+mj-lt"/>
                <a:ea typeface="Calibri" pitchFamily="34" charset="0"/>
                <a:cs typeface="Calibri"/>
              </a:rPr>
              <a:t>Scientific Achievement</a:t>
            </a:r>
          </a:p>
          <a:p>
            <a:r>
              <a:rPr lang="en-US" sz="2400" dirty="0">
                <a:latin typeface="+mj-lt"/>
                <a:ea typeface="Calibri" pitchFamily="34" charset="0"/>
                <a:cs typeface="Calibri"/>
              </a:rPr>
              <a:t>Tin and carbon deposits on a stainless-steel current collector achieve uniform lithium−metal plating and improve cycling performance in all solid-state batteries.</a:t>
            </a:r>
          </a:p>
        </p:txBody>
      </p:sp>
      <p:sp>
        <p:nvSpPr>
          <p:cNvPr id="6" name="TextBox 5">
            <a:extLst>
              <a:ext uri="{FF2B5EF4-FFF2-40B4-BE49-F238E27FC236}">
                <a16:creationId xmlns:a16="http://schemas.microsoft.com/office/drawing/2014/main" id="{35424E97-DCD7-7053-D80A-41CF3BFA1E51}"/>
              </a:ext>
            </a:extLst>
          </p:cNvPr>
          <p:cNvSpPr txBox="1"/>
          <p:nvPr/>
        </p:nvSpPr>
        <p:spPr>
          <a:xfrm>
            <a:off x="5305486" y="3170236"/>
            <a:ext cx="6919190" cy="2641749"/>
          </a:xfrm>
          <a:prstGeom prst="rect">
            <a:avLst/>
          </a:prstGeom>
          <a:noFill/>
        </p:spPr>
        <p:txBody>
          <a:bodyPr wrap="square" rtlCol="0">
            <a:spAutoFit/>
          </a:bodyPr>
          <a:lstStyle/>
          <a:p>
            <a:pPr marL="45720">
              <a:spcAft>
                <a:spcPts val="100"/>
              </a:spcAft>
            </a:pPr>
            <a:r>
              <a:rPr lang="en-US" altLang="ja-JP" sz="2200" b="1" dirty="0">
                <a:latin typeface="+mj-lt"/>
                <a:ea typeface="Calibri" pitchFamily="34" charset="0"/>
                <a:cs typeface="Calibri"/>
              </a:rPr>
              <a:t>Research Details</a:t>
            </a:r>
          </a:p>
          <a:p>
            <a:pPr marL="182880" indent="-137160">
              <a:spcAft>
                <a:spcPts val="100"/>
              </a:spcAft>
              <a:buFont typeface="Arial" panose="020B0604020202020204" pitchFamily="34" charset="0"/>
              <a:buChar char="•"/>
            </a:pPr>
            <a:r>
              <a:rPr lang="en-US" altLang="ja-JP" sz="2000" dirty="0">
                <a:latin typeface="+mj-lt"/>
                <a:ea typeface="Calibri" pitchFamily="34" charset="0"/>
                <a:cs typeface="Calibri"/>
              </a:rPr>
              <a:t>The order of the layer matters; a Sn/C buffer layer is more effective in suppressing lithium dendrite growth and improving cycling stability than a C/Sn buffer layer.</a:t>
            </a:r>
          </a:p>
          <a:p>
            <a:pPr marL="182880" indent="-137160">
              <a:spcAft>
                <a:spcPts val="100"/>
              </a:spcAft>
              <a:buFont typeface="Arial" panose="020B0604020202020204" pitchFamily="34" charset="0"/>
              <a:buChar char="•"/>
            </a:pPr>
            <a:r>
              <a:rPr lang="en-US" altLang="ja-JP" sz="2000" dirty="0">
                <a:latin typeface="+mj-lt"/>
                <a:ea typeface="Calibri" pitchFamily="34" charset="0"/>
                <a:cs typeface="Calibri"/>
              </a:rPr>
              <a:t>The Sn metals result in a uniform lithium−metal deposition on the current collector and the carbon layer acts as a physical barrier to suppress the lithium dendrite growth toward the solid electrolyte because of its </a:t>
            </a:r>
            <a:r>
              <a:rPr lang="en-US" altLang="ja-JP" sz="2000" dirty="0" err="1">
                <a:latin typeface="+mj-lt"/>
                <a:ea typeface="Calibri" pitchFamily="34" charset="0"/>
                <a:cs typeface="Calibri"/>
              </a:rPr>
              <a:t>lithiophobic</a:t>
            </a:r>
            <a:r>
              <a:rPr lang="en-US" altLang="ja-JP" sz="2000" dirty="0">
                <a:latin typeface="+mj-lt"/>
                <a:ea typeface="Calibri" pitchFamily="34" charset="0"/>
                <a:cs typeface="Calibri"/>
              </a:rPr>
              <a:t> nature</a:t>
            </a:r>
            <a:r>
              <a:rPr lang="en-US" altLang="ja-JP" sz="2200" dirty="0">
                <a:latin typeface="+mj-lt"/>
                <a:ea typeface="Calibri" pitchFamily="34" charset="0"/>
                <a:cs typeface="Calibri"/>
              </a:rPr>
              <a:t>.</a:t>
            </a:r>
          </a:p>
        </p:txBody>
      </p:sp>
      <p:sp>
        <p:nvSpPr>
          <p:cNvPr id="12" name="TextBox 11">
            <a:extLst>
              <a:ext uri="{FF2B5EF4-FFF2-40B4-BE49-F238E27FC236}">
                <a16:creationId xmlns:a16="http://schemas.microsoft.com/office/drawing/2014/main" id="{6872935C-7406-04B5-3A4E-694E0F5CDB1D}"/>
              </a:ext>
            </a:extLst>
          </p:cNvPr>
          <p:cNvSpPr txBox="1"/>
          <p:nvPr/>
        </p:nvSpPr>
        <p:spPr>
          <a:xfrm>
            <a:off x="5305486" y="1923758"/>
            <a:ext cx="6886514" cy="1200329"/>
          </a:xfrm>
          <a:prstGeom prst="rect">
            <a:avLst/>
          </a:prstGeom>
          <a:noFill/>
        </p:spPr>
        <p:txBody>
          <a:bodyPr wrap="square" rtlCol="0">
            <a:noAutofit/>
          </a:bodyPr>
          <a:lstStyle/>
          <a:p>
            <a:r>
              <a:rPr lang="en-US" altLang="ja-JP" sz="2400" b="1" dirty="0">
                <a:latin typeface="+mj-lt"/>
                <a:ea typeface="Calibri" pitchFamily="34" charset="0"/>
                <a:cs typeface="Calibri"/>
              </a:rPr>
              <a:t>Significance and Impact</a:t>
            </a:r>
          </a:p>
          <a:p>
            <a:r>
              <a:rPr lang="en-US" altLang="ja-JP" sz="2000" dirty="0">
                <a:latin typeface="+mj-lt"/>
                <a:ea typeface="Calibri" pitchFamily="34" charset="0"/>
                <a:cs typeface="Calibri"/>
              </a:rPr>
              <a:t>SUS/Sn/C buffer layer shows stable Li plating/stripping cycling over 450 cycles without noticeable short-circuit</a:t>
            </a:r>
          </a:p>
        </p:txBody>
      </p:sp>
      <p:sp>
        <p:nvSpPr>
          <p:cNvPr id="23" name="Rectangle 22">
            <a:extLst>
              <a:ext uri="{FF2B5EF4-FFF2-40B4-BE49-F238E27FC236}">
                <a16:creationId xmlns:a16="http://schemas.microsoft.com/office/drawing/2014/main" id="{72ADBF24-43EC-715A-C2D1-2F902A421A7B}"/>
              </a:ext>
            </a:extLst>
          </p:cNvPr>
          <p:cNvSpPr/>
          <p:nvPr/>
        </p:nvSpPr>
        <p:spPr>
          <a:xfrm>
            <a:off x="6661728" y="5961459"/>
            <a:ext cx="5630829" cy="415498"/>
          </a:xfrm>
          <a:prstGeom prst="rect">
            <a:avLst/>
          </a:prstGeom>
          <a:noFill/>
        </p:spPr>
        <p:txBody>
          <a:bodyPr wrap="square">
            <a:spAutoFit/>
          </a:bodyPr>
          <a:lstStyle/>
          <a:p>
            <a:r>
              <a:rPr lang="en-US" sz="1050" dirty="0" err="1">
                <a:effectLst/>
              </a:rPr>
              <a:t>Avvaru</a:t>
            </a:r>
            <a:r>
              <a:rPr lang="en-US" sz="1050" dirty="0">
                <a:effectLst/>
              </a:rPr>
              <a:t>, V. S.;  </a:t>
            </a:r>
            <a:r>
              <a:rPr lang="en-US" sz="1050" dirty="0" err="1">
                <a:effectLst/>
              </a:rPr>
              <a:t>Ogunfunmi</a:t>
            </a:r>
            <a:r>
              <a:rPr lang="en-US" sz="1050" dirty="0">
                <a:effectLst/>
              </a:rPr>
              <a:t>, T.;  Jeong, S.;  Diallo, M. S.;  Watt, J.;  Scott, M. C.; Kim, H., Tin–Carbon Dual Buffer Layer to Suppress Lithium Dendrite Growth in All-Solid-State Batteries. ACS Nano 2025. </a:t>
            </a:r>
          </a:p>
        </p:txBody>
      </p:sp>
      <p:sp>
        <p:nvSpPr>
          <p:cNvPr id="25" name="TextBox 24">
            <a:extLst>
              <a:ext uri="{FF2B5EF4-FFF2-40B4-BE49-F238E27FC236}">
                <a16:creationId xmlns:a16="http://schemas.microsoft.com/office/drawing/2014/main" id="{8821A040-73F6-6EE3-9DD4-E7B3D7566F50}"/>
              </a:ext>
            </a:extLst>
          </p:cNvPr>
          <p:cNvSpPr txBox="1"/>
          <p:nvPr/>
        </p:nvSpPr>
        <p:spPr>
          <a:xfrm>
            <a:off x="461181" y="5546151"/>
            <a:ext cx="4633700" cy="430887"/>
          </a:xfrm>
          <a:prstGeom prst="rect">
            <a:avLst/>
          </a:prstGeom>
          <a:noFill/>
        </p:spPr>
        <p:txBody>
          <a:bodyPr wrap="square" rtlCol="0">
            <a:spAutoFit/>
          </a:bodyPr>
          <a:lstStyle/>
          <a:p>
            <a:r>
              <a:rPr lang="en-US" sz="1100" dirty="0"/>
              <a:t>The all-solid-state battery showed uniform Li plating/stripping due to the novel Sn/C buffer layer deposited onto a stainless-steel current collector. </a:t>
            </a:r>
          </a:p>
        </p:txBody>
      </p:sp>
      <p:sp>
        <p:nvSpPr>
          <p:cNvPr id="4" name="TextBox 3">
            <a:extLst>
              <a:ext uri="{FF2B5EF4-FFF2-40B4-BE49-F238E27FC236}">
                <a16:creationId xmlns:a16="http://schemas.microsoft.com/office/drawing/2014/main" id="{2B6F21C0-C739-F0DE-8F1E-963F56A3C68C}"/>
              </a:ext>
            </a:extLst>
          </p:cNvPr>
          <p:cNvSpPr txBox="1"/>
          <p:nvPr/>
        </p:nvSpPr>
        <p:spPr>
          <a:xfrm>
            <a:off x="0" y="6088712"/>
            <a:ext cx="4367088" cy="253916"/>
          </a:xfrm>
          <a:prstGeom prst="rect">
            <a:avLst/>
          </a:prstGeom>
          <a:noFill/>
        </p:spPr>
        <p:txBody>
          <a:bodyPr wrap="square" rtlCol="0">
            <a:noAutofit/>
          </a:bodyPr>
          <a:lstStyle/>
          <a:p>
            <a:r>
              <a:rPr lang="en-US" sz="1050" dirty="0"/>
              <a:t>Work was performed, in part, at the Center for Integrated Nanotechnologies.</a:t>
            </a:r>
          </a:p>
        </p:txBody>
      </p:sp>
      <p:pic>
        <p:nvPicPr>
          <p:cNvPr id="11" name="Picture 10" descr="Logo&#10;&#10;AI-generated content may be incorrect.">
            <a:extLst>
              <a:ext uri="{FF2B5EF4-FFF2-40B4-BE49-F238E27FC236}">
                <a16:creationId xmlns:a16="http://schemas.microsoft.com/office/drawing/2014/main" id="{438B8486-BD90-F4AF-F37E-7BD3B529D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857" y="6346370"/>
            <a:ext cx="486578" cy="486136"/>
          </a:xfrm>
          <a:prstGeom prst="rect">
            <a:avLst/>
          </a:prstGeom>
        </p:spPr>
      </p:pic>
      <p:sp>
        <p:nvSpPr>
          <p:cNvPr id="9" name="TextBox 8">
            <a:extLst>
              <a:ext uri="{FF2B5EF4-FFF2-40B4-BE49-F238E27FC236}">
                <a16:creationId xmlns:a16="http://schemas.microsoft.com/office/drawing/2014/main" id="{D6179201-DE63-7997-CA7C-B0FBA6004C65}"/>
              </a:ext>
            </a:extLst>
          </p:cNvPr>
          <p:cNvSpPr txBox="1"/>
          <p:nvPr/>
        </p:nvSpPr>
        <p:spPr>
          <a:xfrm>
            <a:off x="962891" y="2604655"/>
            <a:ext cx="3235036" cy="646331"/>
          </a:xfrm>
          <a:prstGeom prst="rect">
            <a:avLst/>
          </a:prstGeom>
          <a:noFill/>
        </p:spPr>
        <p:txBody>
          <a:bodyPr wrap="square" rtlCol="0">
            <a:spAutoFit/>
          </a:bodyPr>
          <a:lstStyle/>
          <a:p>
            <a:r>
              <a:rPr lang="en-US" sz="3600" dirty="0">
                <a:solidFill>
                  <a:schemeClr val="bg1"/>
                </a:solidFill>
              </a:rPr>
              <a:t>Image</a:t>
            </a:r>
          </a:p>
        </p:txBody>
      </p:sp>
      <p:pic>
        <p:nvPicPr>
          <p:cNvPr id="1026" name="Picture 2">
            <a:extLst>
              <a:ext uri="{FF2B5EF4-FFF2-40B4-BE49-F238E27FC236}">
                <a16:creationId xmlns:a16="http://schemas.microsoft.com/office/drawing/2014/main" id="{ABA8AF52-1833-80F7-D17E-F1B484B441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470"/>
          <a:stretch/>
        </p:blipFill>
        <p:spPr bwMode="auto">
          <a:xfrm>
            <a:off x="610479" y="1972249"/>
            <a:ext cx="4141228" cy="20700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7444693-EA67-FDE1-85C3-DFBC0EF6C7E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r="18620"/>
          <a:stretch/>
        </p:blipFill>
        <p:spPr bwMode="auto">
          <a:xfrm>
            <a:off x="138598" y="4072776"/>
            <a:ext cx="4883621" cy="14486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D61C961-440F-DFB1-8969-26826DCAA3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2359" y="6408450"/>
            <a:ext cx="1452369" cy="3951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s Alamos National Laboratory Logo - Leadership New Mexico">
            <a:extLst>
              <a:ext uri="{FF2B5EF4-FFF2-40B4-BE49-F238E27FC236}">
                <a16:creationId xmlns:a16="http://schemas.microsoft.com/office/drawing/2014/main" id="{2BB4B608-7021-E881-035C-2BED527A002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867"/>
          <a:stretch/>
        </p:blipFill>
        <p:spPr bwMode="auto">
          <a:xfrm>
            <a:off x="5305486" y="6250810"/>
            <a:ext cx="1855757" cy="60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338467"/>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2.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customXml/itemProps3.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533</TotalTime>
  <Words>547</Words>
  <Application>Microsoft Office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Avenir Next LT Pro</vt:lpstr>
      <vt:lpstr>AvenirNext LT Pro Bold</vt:lpstr>
      <vt:lpstr>AvenirNext LT Pro Regular</vt:lpstr>
      <vt:lpstr>Calibri</vt:lpstr>
      <vt:lpstr>Helvetica</vt:lpstr>
      <vt:lpstr>Wingdings</vt:lpstr>
      <vt:lpstr>Office Theme</vt:lpstr>
      <vt:lpstr>Tin−Carbon Dual Buffer Layer Suppresses Lithium Dendrites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15</cp:revision>
  <dcterms:created xsi:type="dcterms:W3CDTF">2023-07-20T14:08:23Z</dcterms:created>
  <dcterms:modified xsi:type="dcterms:W3CDTF">2025-05-05T19:28:35Z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