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20433-A89B-EF48-BB7F-D449E4010270}" v="11" dt="2025-02-27T06:00:34.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p:restoredTop sz="80556"/>
  </p:normalViewPr>
  <p:slideViewPr>
    <p:cSldViewPr snapToGrid="0">
      <p:cViewPr varScale="1">
        <p:scale>
          <a:sx n="124" d="100"/>
          <a:sy n="124" d="100"/>
        </p:scale>
        <p:origin x="852"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lang="en-US" dirty="0"/>
              <a:t>The thin film growth effort was supported by the U.S. Office of Naval Research (N00014-20-1-2600). The film transfer effort was supported by the U.S. National Science Foundation (DMREF-2323753). Y.Z. and H.W. acknowledge the support from the U.S. National Science Foundation (DMR-2016453) for high resolution microscopy analysis. J.S. also acknowledges the support from the Purdue Bilsland Fellowship. I.B., J.N., H.J, O.M., and R.S. acknowledge the support from the U.S. Department of Energy, Office of Basic Energy Sciences, Division of Materials Sciences and Engineering (BES 20-017574). This work was performed, in part, at the Center for Integrated Nanotechnologies, an Office of Science User Facility operated for the U.S. Department of Energy (DOE) Office of Science. This article has been authored by an employee of the National Technology &amp; Engineering Solutions of Sandia, LLC under Contract No. DE-NA0003525 with the U.S. Department of Energy (DOE). This work was performed under the Laboratory Directed Research and Development (LDRD) program at Sandia National Laboratories. Sandia National Laboratories is a </a:t>
            </a:r>
            <a:r>
              <a:rPr lang="en-US" dirty="0" err="1"/>
              <a:t>multimission</a:t>
            </a:r>
            <a:r>
              <a:rPr lang="en-US" dirty="0"/>
              <a:t> laboratory managed and operated by National Technology and Engineering Solutions of Sandia, LLC, a wholly owned subsidiary of Honeywell International Inc., for the U.S. Department of Energy's National Nuclear Security Administration under contract DE-NA0003525. This paper describes objective technical results and analysis. Any subjective views or opinions that might be expressed in the paper do not necessarily represent the views of the U.S. Department of Energy or the United States Government.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r>
              <a:rPr kumimoji="0" lang="en-US" sz="1200" b="0" i="0" u="none" strike="noStrike" kern="1200" cap="none" spc="0" normalizeH="0" baseline="0" noProof="0" dirty="0">
                <a:ln>
                  <a:noFill/>
                </a:ln>
                <a:solidFill>
                  <a:prstClr val="black"/>
                </a:solidFill>
                <a:effectLst/>
                <a:uLnTx/>
                <a:uFillTx/>
                <a:latin typeface="Arial"/>
                <a:ea typeface="+mn-ea"/>
                <a:cs typeface="Arial"/>
              </a:rPr>
              <a:t> https://</a:t>
            </a:r>
            <a:r>
              <a:rPr kumimoji="0" lang="en-US" sz="1200" b="0" i="0" u="none" strike="noStrike" kern="1200" cap="none" spc="0" normalizeH="0" baseline="0" noProof="0" dirty="0" err="1">
                <a:ln>
                  <a:noFill/>
                </a:ln>
                <a:solidFill>
                  <a:prstClr val="black"/>
                </a:solidFill>
                <a:effectLst/>
                <a:uLnTx/>
                <a:uFillTx/>
                <a:latin typeface="Arial"/>
                <a:ea typeface="+mn-ea"/>
                <a:cs typeface="Arial"/>
              </a:rPr>
              <a:t>advanced.onlinelibrary.wiley.com</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r>
              <a:rPr kumimoji="0" lang="en-US" sz="1200" b="0" i="0" u="none" strike="noStrike" kern="1200" cap="none" spc="0" normalizeH="0" baseline="0" noProof="0" dirty="0" err="1">
                <a:ln>
                  <a:noFill/>
                </a:ln>
                <a:solidFill>
                  <a:prstClr val="black"/>
                </a:solidFill>
                <a:effectLst/>
                <a:uLnTx/>
                <a:uFillTx/>
                <a:latin typeface="Arial"/>
                <a:ea typeface="+mn-ea"/>
                <a:cs typeface="Arial"/>
              </a:rPr>
              <a:t>doi</a:t>
            </a:r>
            <a:r>
              <a:rPr kumimoji="0" lang="en-US" sz="1200" b="0" i="0" u="none" strike="noStrike" kern="1200" cap="none" spc="0" normalizeH="0" baseline="0" noProof="0" dirty="0">
                <a:ln>
                  <a:noFill/>
                </a:ln>
                <a:solidFill>
                  <a:prstClr val="black"/>
                </a:solidFill>
                <a:effectLst/>
                <a:uLnTx/>
                <a:uFillTx/>
                <a:latin typeface="Arial"/>
                <a:ea typeface="+mn-ea"/>
                <a:cs typeface="Arial"/>
              </a:rPr>
              <a:t>/full/10.1002/aelm.202400492</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2/27/2025</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2/27/2025</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63A55D7-71F7-A9FF-CA71-C3102686E54C}"/>
              </a:ext>
            </a:extLst>
          </p:cNvPr>
          <p:cNvSpPr/>
          <p:nvPr/>
        </p:nvSpPr>
        <p:spPr>
          <a:xfrm>
            <a:off x="5248195" y="6308056"/>
            <a:ext cx="4409170" cy="566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101828" y="117951"/>
            <a:ext cx="12192000" cy="502972"/>
          </a:xfrm>
        </p:spPr>
        <p:txBody>
          <a:bodyPr>
            <a:normAutofit/>
          </a:bodyPr>
          <a:lstStyle/>
          <a:p>
            <a:pPr algn="ctr"/>
            <a:r>
              <a:rPr lang="en-US" sz="2800" dirty="0"/>
              <a:t>Transferring Millimeter-Scale Strained Multiferroic Epitaxial Thin Films</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155939" y="640381"/>
            <a:ext cx="12027805" cy="12222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r>
              <a:rPr lang="en-US" sz="2000" b="1" dirty="0">
                <a:latin typeface="+mj-lt"/>
                <a:ea typeface="Calibri" pitchFamily="34" charset="0"/>
                <a:cs typeface="Calibri"/>
              </a:rPr>
              <a:t>Scientific Achievement</a:t>
            </a:r>
          </a:p>
          <a:p>
            <a:pPr marL="114300"/>
            <a:r>
              <a:rPr lang="en-US" dirty="0">
                <a:latin typeface="+mj-lt"/>
              </a:rPr>
              <a:t>We demonstrate a process using rigid substrate transfer to achieve the transfer of large, crack-free regions of Bi</a:t>
            </a:r>
            <a:r>
              <a:rPr lang="en-US" baseline="-25000" dirty="0">
                <a:latin typeface="+mj-lt"/>
              </a:rPr>
              <a:t>3</a:t>
            </a:r>
            <a:r>
              <a:rPr lang="en-US" dirty="0">
                <a:latin typeface="+mj-lt"/>
              </a:rPr>
              <a:t>Fe</a:t>
            </a:r>
            <a:r>
              <a:rPr lang="en-US" baseline="-25000" dirty="0">
                <a:latin typeface="+mj-lt"/>
              </a:rPr>
              <a:t>2</a:t>
            </a:r>
            <a:r>
              <a:rPr lang="en-US" dirty="0">
                <a:latin typeface="+mj-lt"/>
              </a:rPr>
              <a:t>Mn</a:t>
            </a:r>
            <a:r>
              <a:rPr lang="en-US" baseline="-25000" dirty="0">
                <a:latin typeface="+mj-lt"/>
              </a:rPr>
              <a:t>2</a:t>
            </a:r>
            <a:r>
              <a:rPr lang="en-US" dirty="0">
                <a:latin typeface="+mj-lt"/>
              </a:rPr>
              <a:t>O</a:t>
            </a:r>
            <a:r>
              <a:rPr lang="en-US" baseline="-25000" dirty="0">
                <a:latin typeface="+mj-lt"/>
              </a:rPr>
              <a:t>x</a:t>
            </a:r>
            <a:r>
              <a:rPr lang="en-US" dirty="0">
                <a:latin typeface="+mj-lt"/>
              </a:rPr>
              <a:t> (BFMO) supercell films, which exhibit both ferromagnetism and ferroelectricity. This rigid substrate process enables the transfer of areas 10x larger than those achieved by previous methods.</a:t>
            </a:r>
          </a:p>
        </p:txBody>
      </p:sp>
      <p:sp>
        <p:nvSpPr>
          <p:cNvPr id="6" name="TextBox 5">
            <a:extLst>
              <a:ext uri="{FF2B5EF4-FFF2-40B4-BE49-F238E27FC236}">
                <a16:creationId xmlns:a16="http://schemas.microsoft.com/office/drawing/2014/main" id="{5B5AB4DC-C268-4277-A54D-5E68D1711C3C}"/>
              </a:ext>
            </a:extLst>
          </p:cNvPr>
          <p:cNvSpPr txBox="1"/>
          <p:nvPr/>
        </p:nvSpPr>
        <p:spPr>
          <a:xfrm>
            <a:off x="5424927" y="4032279"/>
            <a:ext cx="6758817" cy="1748267"/>
          </a:xfrm>
          <a:prstGeom prst="rect">
            <a:avLst/>
          </a:prstGeom>
          <a:noFill/>
        </p:spPr>
        <p:txBody>
          <a:bodyPr wrap="square" rtlCol="0">
            <a:noAutofit/>
          </a:bodyPr>
          <a:lstStyle/>
          <a:p>
            <a:pPr>
              <a:spcAft>
                <a:spcPts val="100"/>
              </a:spcAft>
            </a:pPr>
            <a:r>
              <a:rPr lang="en-US" altLang="ja-JP" sz="2000" b="1" dirty="0">
                <a:latin typeface="+mj-lt"/>
                <a:ea typeface="Calibri" pitchFamily="34" charset="0"/>
                <a:cs typeface="Calibri"/>
              </a:rPr>
              <a:t>Research Details</a:t>
            </a:r>
          </a:p>
          <a:p>
            <a:pPr marL="114300" lvl="1" indent="-101600" fontAlgn="base">
              <a:spcAft>
                <a:spcPts val="100"/>
              </a:spcAft>
              <a:buFont typeface="Arial" panose="020B0604020202020204" pitchFamily="34" charset="0"/>
              <a:buChar char="•"/>
            </a:pPr>
            <a:r>
              <a:rPr lang="en-US" dirty="0">
                <a:latin typeface="+mj-lt"/>
              </a:rPr>
              <a:t>Highly-strained layered supercells are epitaxially grown using pulsed layer deposition.</a:t>
            </a:r>
          </a:p>
          <a:p>
            <a:pPr marL="114300" lvl="1" indent="-101600" fontAlgn="base">
              <a:spcAft>
                <a:spcPts val="100"/>
              </a:spcAft>
              <a:buFont typeface="Arial" panose="020B0604020202020204" pitchFamily="34" charset="0"/>
              <a:buChar char="•"/>
            </a:pPr>
            <a:r>
              <a:rPr lang="en-US" dirty="0">
                <a:latin typeface="+mj-lt"/>
              </a:rPr>
              <a:t>The built-in strain is prevented from relaxing through epoxy bonding. Further strain control enables the clean removal of the epitaxial growth substrate.</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418943" y="1926688"/>
            <a:ext cx="6739457" cy="2006485"/>
          </a:xfrm>
          <a:prstGeom prst="rect">
            <a:avLst/>
          </a:prstGeom>
          <a:noFill/>
        </p:spPr>
        <p:txBody>
          <a:bodyPr wrap="square" rtlCol="0">
            <a:noAutofit/>
          </a:bodyPr>
          <a:lstStyle/>
          <a:p>
            <a:r>
              <a:rPr lang="en-US" altLang="ja-JP" sz="2000" b="1" dirty="0">
                <a:latin typeface="+mj-lt"/>
                <a:ea typeface="Calibri" pitchFamily="34" charset="0"/>
                <a:cs typeface="Calibri"/>
              </a:rPr>
              <a:t>Significance and Impact</a:t>
            </a:r>
          </a:p>
          <a:p>
            <a:pPr marL="114300"/>
            <a:r>
              <a:rPr lang="en-US" dirty="0"/>
              <a:t>BFMO is a promising platform for memory devices, computing paradigms, acoustic sensors, and integrated photonics. The ability to transfer large areas of BFMO may lead to new surface acoustic wave devices, acoustically driven ferromagnetic resonance transducers, and four-state memory cells. This method is generalizable and can be used for transferring a variety of strained films.</a:t>
            </a:r>
          </a:p>
        </p:txBody>
      </p:sp>
      <p:sp>
        <p:nvSpPr>
          <p:cNvPr id="25" name="TextBox 24">
            <a:extLst>
              <a:ext uri="{FF2B5EF4-FFF2-40B4-BE49-F238E27FC236}">
                <a16:creationId xmlns:a16="http://schemas.microsoft.com/office/drawing/2014/main" id="{C305734B-C473-4428-A1A0-2D2513B567F5}"/>
              </a:ext>
            </a:extLst>
          </p:cNvPr>
          <p:cNvSpPr txBox="1"/>
          <p:nvPr/>
        </p:nvSpPr>
        <p:spPr>
          <a:xfrm>
            <a:off x="0" y="5126271"/>
            <a:ext cx="5156557" cy="862368"/>
          </a:xfrm>
          <a:prstGeom prst="rect">
            <a:avLst/>
          </a:prstGeom>
          <a:noFill/>
        </p:spPr>
        <p:txBody>
          <a:bodyPr wrap="square" rtlCol="0">
            <a:noAutofit/>
          </a:bodyPr>
          <a:lstStyle/>
          <a:p>
            <a:pPr algn="just"/>
            <a:r>
              <a:rPr lang="en-US" sz="1050" dirty="0"/>
              <a:t>(a)</a:t>
            </a:r>
            <a:r>
              <a:rPr lang="en-US" sz="1050" b="1" dirty="0"/>
              <a:t> </a:t>
            </a:r>
            <a:r>
              <a:rPr lang="en-US" sz="1050" dirty="0"/>
              <a:t>Optical image of traditional process for transferring Bi</a:t>
            </a:r>
            <a:r>
              <a:rPr lang="en-US" sz="1050" baseline="-25000" dirty="0"/>
              <a:t>3</a:t>
            </a:r>
            <a:r>
              <a:rPr lang="en-US" sz="1050" dirty="0"/>
              <a:t>Fe</a:t>
            </a:r>
            <a:r>
              <a:rPr lang="en-US" sz="1050" baseline="-25000" dirty="0"/>
              <a:t>2</a:t>
            </a:r>
            <a:r>
              <a:rPr lang="en-US" sz="1050" dirty="0"/>
              <a:t>Mn</a:t>
            </a:r>
            <a:r>
              <a:rPr lang="en-US" sz="1050" baseline="-25000" dirty="0"/>
              <a:t>2</a:t>
            </a:r>
            <a:r>
              <a:rPr lang="en-US" sz="1050" dirty="0"/>
              <a:t>O</a:t>
            </a:r>
            <a:r>
              <a:rPr lang="en-US" sz="1050" baseline="-25000" dirty="0"/>
              <a:t>x</a:t>
            </a:r>
            <a:r>
              <a:rPr lang="en-US" sz="1050" dirty="0"/>
              <a:t> (BFMO) supercell films resulting in cracking and wrinkling. (b) Films transferred using rigid substrate process resulting in a 10x improvement in crack-free areas. Magnetic hysteresis curves for (c) as-deposited and (d) rigid transferred films with the magnetic saturation increasing from 2.5 emu/cm</a:t>
            </a:r>
            <a:r>
              <a:rPr lang="en-US" sz="1050" baseline="30000" dirty="0"/>
              <a:t>3</a:t>
            </a:r>
            <a:r>
              <a:rPr lang="en-US" sz="1050" dirty="0"/>
              <a:t> to 26 emu/cm</a:t>
            </a:r>
            <a:r>
              <a:rPr lang="en-US" sz="1050" baseline="30000" dirty="0"/>
              <a:t>3</a:t>
            </a:r>
            <a:r>
              <a:rPr lang="en-US" sz="1050" dirty="0"/>
              <a:t>.</a:t>
            </a:r>
          </a:p>
          <a:p>
            <a:pPr algn="just"/>
            <a:endParaRPr lang="en-US" sz="1400" dirty="0"/>
          </a:p>
        </p:txBody>
      </p:sp>
      <p:pic>
        <p:nvPicPr>
          <p:cNvPr id="13" name="Purdue CoBrand">
            <a:extLst>
              <a:ext uri="{FF2B5EF4-FFF2-40B4-BE49-F238E27FC236}">
                <a16:creationId xmlns:a16="http://schemas.microsoft.com/office/drawing/2014/main" id="{58FAD36B-E320-F20F-CB56-C01186C3EDDB}"/>
              </a:ext>
            </a:extLst>
          </p:cNvPr>
          <p:cNvPicPr>
            <a:picLocks noChangeAspect="1"/>
          </p:cNvPicPr>
          <p:nvPr/>
        </p:nvPicPr>
        <p:blipFill>
          <a:blip r:embed="rId3"/>
          <a:srcRect r="45680"/>
          <a:stretch/>
        </p:blipFill>
        <p:spPr>
          <a:xfrm>
            <a:off x="7117654" y="6399865"/>
            <a:ext cx="2186817" cy="426261"/>
          </a:xfrm>
          <a:prstGeom prst="rect">
            <a:avLst/>
          </a:prstGeom>
        </p:spPr>
      </p:pic>
      <p:sp>
        <p:nvSpPr>
          <p:cNvPr id="15" name="TextBox 14">
            <a:extLst>
              <a:ext uri="{FF2B5EF4-FFF2-40B4-BE49-F238E27FC236}">
                <a16:creationId xmlns:a16="http://schemas.microsoft.com/office/drawing/2014/main" id="{CDA8ED9B-D5E6-F0FD-CB78-EFEAC26B11EE}"/>
              </a:ext>
            </a:extLst>
          </p:cNvPr>
          <p:cNvSpPr txBox="1"/>
          <p:nvPr/>
        </p:nvSpPr>
        <p:spPr>
          <a:xfrm>
            <a:off x="5478223" y="5780546"/>
            <a:ext cx="6680177" cy="566928"/>
          </a:xfrm>
          <a:prstGeom prst="rect">
            <a:avLst/>
          </a:prstGeom>
          <a:noFill/>
        </p:spPr>
        <p:txBody>
          <a:bodyPr wrap="square">
            <a:noAutofit/>
          </a:bodyPr>
          <a:lstStyle/>
          <a:p>
            <a:r>
              <a:rPr lang="en-US" sz="1050" dirty="0">
                <a:effectLst/>
              </a:rPr>
              <a:t>Barnard, J. P.; Zhang, Y.; Quigley, L.; Shen, J.; Tsai, B. K.; Chhabra, M. R.; Noh, J.; Jung, H.; </a:t>
            </a:r>
            <a:r>
              <a:rPr lang="en-US" sz="1050" dirty="0" err="1">
                <a:effectLst/>
              </a:rPr>
              <a:t>Mitrofanov</a:t>
            </a:r>
            <a:r>
              <a:rPr lang="en-US" sz="1050" dirty="0">
                <a:effectLst/>
              </a:rPr>
              <a:t>, O.; Sarma, R.; Siddiqui, A.; Brener, I.; Doiron, C. F.; Wang, H. Transfer of Millimeter‐scale Strained Multiferroic Epitaxial Thin Films on Rigid Substrates via an Epoxy Method Producing Magnetic Property Enhancement. </a:t>
            </a:r>
            <a:r>
              <a:rPr lang="en-US" sz="1050" i="1" dirty="0">
                <a:effectLst/>
              </a:rPr>
              <a:t>Advanced Electronic Materials</a:t>
            </a:r>
            <a:r>
              <a:rPr lang="en-US" sz="1050" dirty="0">
                <a:effectLst/>
              </a:rPr>
              <a:t> </a:t>
            </a:r>
            <a:r>
              <a:rPr lang="en-US" sz="1050" b="1" dirty="0">
                <a:effectLst/>
              </a:rPr>
              <a:t>2024</a:t>
            </a:r>
            <a:r>
              <a:rPr lang="en-US" sz="1050" dirty="0">
                <a:effectLst/>
              </a:rPr>
              <a:t>.</a:t>
            </a:r>
          </a:p>
        </p:txBody>
      </p:sp>
      <p:grpSp>
        <p:nvGrpSpPr>
          <p:cNvPr id="22" name="Group 21">
            <a:extLst>
              <a:ext uri="{FF2B5EF4-FFF2-40B4-BE49-F238E27FC236}">
                <a16:creationId xmlns:a16="http://schemas.microsoft.com/office/drawing/2014/main" id="{E0EA5C04-24F1-D4A0-4492-1B5FAB8113F2}"/>
              </a:ext>
            </a:extLst>
          </p:cNvPr>
          <p:cNvGrpSpPr/>
          <p:nvPr/>
        </p:nvGrpSpPr>
        <p:grpSpPr>
          <a:xfrm>
            <a:off x="-8140" y="1740602"/>
            <a:ext cx="5156556" cy="3376796"/>
            <a:chOff x="-73152" y="546127"/>
            <a:chExt cx="4626008" cy="3029364"/>
          </a:xfrm>
        </p:grpSpPr>
        <p:pic>
          <p:nvPicPr>
            <p:cNvPr id="8" name="Picture 7">
              <a:extLst>
                <a:ext uri="{FF2B5EF4-FFF2-40B4-BE49-F238E27FC236}">
                  <a16:creationId xmlns:a16="http://schemas.microsoft.com/office/drawing/2014/main" id="{50D37A17-B96A-05BA-8948-20F7A8667F06}"/>
                </a:ext>
              </a:extLst>
            </p:cNvPr>
            <p:cNvPicPr>
              <a:picLocks noChangeAspect="1"/>
            </p:cNvPicPr>
            <p:nvPr/>
          </p:nvPicPr>
          <p:blipFill>
            <a:blip r:embed="rId4" cstate="screen">
              <a:extLst>
                <a:ext uri="{28A0092B-C50C-407E-A947-70E740481C1C}">
                  <a14:useLocalDpi xmlns:a14="http://schemas.microsoft.com/office/drawing/2010/main"/>
                </a:ext>
              </a:extLst>
            </a:blip>
            <a:srcRect t="32718"/>
            <a:stretch/>
          </p:blipFill>
          <p:spPr>
            <a:xfrm>
              <a:off x="164695" y="800949"/>
              <a:ext cx="1994768" cy="1007109"/>
            </a:xfrm>
            <a:prstGeom prst="rect">
              <a:avLst/>
            </a:prstGeom>
          </p:spPr>
        </p:pic>
        <p:pic>
          <p:nvPicPr>
            <p:cNvPr id="10" name="Picture 9" descr="A screenshot of a television screen&#10;&#10;Description automatically generated">
              <a:extLst>
                <a:ext uri="{FF2B5EF4-FFF2-40B4-BE49-F238E27FC236}">
                  <a16:creationId xmlns:a16="http://schemas.microsoft.com/office/drawing/2014/main" id="{70B23E02-0E40-FD61-0F38-BB13D356B3A0}"/>
                </a:ext>
              </a:extLst>
            </p:cNvPr>
            <p:cNvPicPr>
              <a:picLocks noChangeAspect="1"/>
            </p:cNvPicPr>
            <p:nvPr/>
          </p:nvPicPr>
          <p:blipFill>
            <a:blip r:embed="rId5" cstate="screen">
              <a:extLst>
                <a:ext uri="{28A0092B-C50C-407E-A947-70E740481C1C}">
                  <a14:useLocalDpi xmlns:a14="http://schemas.microsoft.com/office/drawing/2010/main"/>
                </a:ext>
              </a:extLst>
            </a:blip>
            <a:srcRect l="73307" t="11286" b="52541"/>
            <a:stretch/>
          </p:blipFill>
          <p:spPr>
            <a:xfrm>
              <a:off x="2317118" y="735913"/>
              <a:ext cx="2235738" cy="1091535"/>
            </a:xfrm>
            <a:prstGeom prst="rect">
              <a:avLst/>
            </a:prstGeom>
          </p:spPr>
        </p:pic>
        <p:pic>
          <p:nvPicPr>
            <p:cNvPr id="11" name="Picture 10" descr="A graph of a graph of a reaction&#10;&#10;Description automatically generated with medium confidence">
              <a:extLst>
                <a:ext uri="{FF2B5EF4-FFF2-40B4-BE49-F238E27FC236}">
                  <a16:creationId xmlns:a16="http://schemas.microsoft.com/office/drawing/2014/main" id="{B3CC62DA-EA80-8210-7BF6-F3AC4D313EE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99037" y="1872180"/>
              <a:ext cx="2113310" cy="1703311"/>
            </a:xfrm>
            <a:prstGeom prst="rect">
              <a:avLst/>
            </a:prstGeom>
          </p:spPr>
        </p:pic>
        <p:pic>
          <p:nvPicPr>
            <p:cNvPr id="16" name="Picture 15">
              <a:extLst>
                <a:ext uri="{FF2B5EF4-FFF2-40B4-BE49-F238E27FC236}">
                  <a16:creationId xmlns:a16="http://schemas.microsoft.com/office/drawing/2014/main" id="{8138CFDF-6130-AE42-C2D6-9A8EC8BC8B8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1828" y="1851824"/>
              <a:ext cx="2113310" cy="1696933"/>
            </a:xfrm>
            <a:prstGeom prst="rect">
              <a:avLst/>
            </a:prstGeom>
          </p:spPr>
        </p:pic>
        <p:sp>
          <p:nvSpPr>
            <p:cNvPr id="17" name="TextBox 16">
              <a:extLst>
                <a:ext uri="{FF2B5EF4-FFF2-40B4-BE49-F238E27FC236}">
                  <a16:creationId xmlns:a16="http://schemas.microsoft.com/office/drawing/2014/main" id="{99DBA4DB-5B72-078C-840B-BF50D3BBB9F3}"/>
                </a:ext>
              </a:extLst>
            </p:cNvPr>
            <p:cNvSpPr txBox="1"/>
            <p:nvPr/>
          </p:nvSpPr>
          <p:spPr>
            <a:xfrm>
              <a:off x="-73152" y="571771"/>
              <a:ext cx="704088" cy="276999"/>
            </a:xfrm>
            <a:prstGeom prst="rect">
              <a:avLst/>
            </a:prstGeom>
            <a:noFill/>
          </p:spPr>
          <p:txBody>
            <a:bodyPr wrap="square" rtlCol="0">
              <a:spAutoFit/>
            </a:bodyPr>
            <a:lstStyle/>
            <a:p>
              <a:r>
                <a:rPr lang="en-US" sz="1200" b="1" dirty="0"/>
                <a:t>(a)</a:t>
              </a:r>
            </a:p>
          </p:txBody>
        </p:sp>
        <p:sp>
          <p:nvSpPr>
            <p:cNvPr id="18" name="TextBox 17">
              <a:extLst>
                <a:ext uri="{FF2B5EF4-FFF2-40B4-BE49-F238E27FC236}">
                  <a16:creationId xmlns:a16="http://schemas.microsoft.com/office/drawing/2014/main" id="{18675E57-E259-66E0-1BA3-A733F30E2F3C}"/>
                </a:ext>
              </a:extLst>
            </p:cNvPr>
            <p:cNvSpPr txBox="1"/>
            <p:nvPr/>
          </p:nvSpPr>
          <p:spPr>
            <a:xfrm>
              <a:off x="2074425" y="546127"/>
              <a:ext cx="704088" cy="276999"/>
            </a:xfrm>
            <a:prstGeom prst="rect">
              <a:avLst/>
            </a:prstGeom>
            <a:noFill/>
          </p:spPr>
          <p:txBody>
            <a:bodyPr wrap="square" rtlCol="0">
              <a:spAutoFit/>
            </a:bodyPr>
            <a:lstStyle/>
            <a:p>
              <a:r>
                <a:rPr lang="en-US" sz="1200" b="1" dirty="0"/>
                <a:t>(b)</a:t>
              </a:r>
            </a:p>
          </p:txBody>
        </p:sp>
        <p:sp>
          <p:nvSpPr>
            <p:cNvPr id="19" name="TextBox 18">
              <a:extLst>
                <a:ext uri="{FF2B5EF4-FFF2-40B4-BE49-F238E27FC236}">
                  <a16:creationId xmlns:a16="http://schemas.microsoft.com/office/drawing/2014/main" id="{27F2D182-34A1-BBFF-7966-58426F8CF5F5}"/>
                </a:ext>
              </a:extLst>
            </p:cNvPr>
            <p:cNvSpPr txBox="1"/>
            <p:nvPr/>
          </p:nvSpPr>
          <p:spPr>
            <a:xfrm>
              <a:off x="-66102" y="1827448"/>
              <a:ext cx="704088" cy="276999"/>
            </a:xfrm>
            <a:prstGeom prst="rect">
              <a:avLst/>
            </a:prstGeom>
            <a:noFill/>
          </p:spPr>
          <p:txBody>
            <a:bodyPr wrap="square" rtlCol="0">
              <a:spAutoFit/>
            </a:bodyPr>
            <a:lstStyle/>
            <a:p>
              <a:r>
                <a:rPr lang="en-US" sz="1200" b="1" dirty="0"/>
                <a:t>(c)</a:t>
              </a:r>
            </a:p>
          </p:txBody>
        </p:sp>
        <p:sp>
          <p:nvSpPr>
            <p:cNvPr id="20" name="TextBox 19">
              <a:extLst>
                <a:ext uri="{FF2B5EF4-FFF2-40B4-BE49-F238E27FC236}">
                  <a16:creationId xmlns:a16="http://schemas.microsoft.com/office/drawing/2014/main" id="{928D6FEE-F80F-3387-35FB-00241D81FF91}"/>
                </a:ext>
              </a:extLst>
            </p:cNvPr>
            <p:cNvSpPr txBox="1"/>
            <p:nvPr/>
          </p:nvSpPr>
          <p:spPr>
            <a:xfrm>
              <a:off x="2105093" y="1814874"/>
              <a:ext cx="704088" cy="276999"/>
            </a:xfrm>
            <a:prstGeom prst="rect">
              <a:avLst/>
            </a:prstGeom>
            <a:noFill/>
          </p:spPr>
          <p:txBody>
            <a:bodyPr wrap="square" rtlCol="0">
              <a:spAutoFit/>
            </a:bodyPr>
            <a:lstStyle/>
            <a:p>
              <a:r>
                <a:rPr lang="en-US" sz="1200" b="1" dirty="0"/>
                <a:t>(d)</a:t>
              </a:r>
            </a:p>
          </p:txBody>
        </p:sp>
      </p:grpSp>
      <p:pic>
        <p:nvPicPr>
          <p:cNvPr id="14" name="Picture 13" descr="Logo&#10;&#10;AI-generated content may be incorrect.">
            <a:extLst>
              <a:ext uri="{FF2B5EF4-FFF2-40B4-BE49-F238E27FC236}">
                <a16:creationId xmlns:a16="http://schemas.microsoft.com/office/drawing/2014/main" id="{70810F3F-0F1D-52C1-4AC8-45B3CE8430B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70682" y="6380463"/>
            <a:ext cx="430571" cy="430180"/>
          </a:xfrm>
          <a:prstGeom prst="rect">
            <a:avLst/>
          </a:prstGeom>
        </p:spPr>
      </p:pic>
      <p:pic>
        <p:nvPicPr>
          <p:cNvPr id="27" name="Picture 26">
            <a:extLst>
              <a:ext uri="{FF2B5EF4-FFF2-40B4-BE49-F238E27FC236}">
                <a16:creationId xmlns:a16="http://schemas.microsoft.com/office/drawing/2014/main" id="{FA9D592F-12BC-EB49-3228-7EE8DC21B9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0895" y="6399865"/>
            <a:ext cx="1133866" cy="43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a:extLst>
              <a:ext uri="{FF2B5EF4-FFF2-40B4-BE49-F238E27FC236}">
                <a16:creationId xmlns:a16="http://schemas.microsoft.com/office/drawing/2014/main" id="{2B1A0B1E-EA97-92DD-F0EB-304FCA73DF93}"/>
              </a:ext>
            </a:extLst>
          </p:cNvPr>
          <p:cNvSpPr txBox="1"/>
          <p:nvPr/>
        </p:nvSpPr>
        <p:spPr>
          <a:xfrm>
            <a:off x="-69584" y="6084403"/>
            <a:ext cx="5279445" cy="253916"/>
          </a:xfrm>
          <a:prstGeom prst="rect">
            <a:avLst/>
          </a:prstGeom>
          <a:noFill/>
        </p:spPr>
        <p:txBody>
          <a:bodyPr wrap="square">
            <a:spAutoFit/>
          </a:bodyPr>
          <a:lstStyle/>
          <a:p>
            <a:r>
              <a:rPr lang="en-US" sz="1050" dirty="0">
                <a:effectLst/>
              </a:rPr>
              <a:t>Work was performed, in part, at the Center for Integrated Nanotechnologies</a:t>
            </a:r>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3.xml><?xml version="1.0" encoding="utf-8"?>
<ds:datastoreItem xmlns:ds="http://schemas.openxmlformats.org/officeDocument/2006/customXml" ds:itemID="{8779A9CC-1221-4480-B719-A3FDECFA9433}">
  <ds:schemaRefs>
    <ds:schemaRef ds:uri="bc761791-33a0-47b7-8145-9d3c2515a3a0"/>
    <ds:schemaRef ds:uri="http://schemas.microsoft.com/office/2006/documentManagement/types"/>
    <ds:schemaRef ds:uri="http://purl.org/dc/dcmitype/"/>
    <ds:schemaRef ds:uri="http://schemas.microsoft.com/office/2006/metadata/properties"/>
    <ds:schemaRef ds:uri="http://schemas.openxmlformats.org/package/2006/metadata/core-properties"/>
    <ds:schemaRef ds:uri="d3abd939-9d94-49d1-925a-c93fb1ff4b6e"/>
    <ds:schemaRef ds:uri="http://schemas.microsoft.com/office/infopath/2007/PartnerControls"/>
    <ds:schemaRef ds:uri="http://purl.org/dc/term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627</TotalTime>
  <Words>702</Words>
  <Application>Microsoft Office PowerPoint</Application>
  <PresentationFormat>Widescreen</PresentationFormat>
  <Paragraphs>23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Avenir Next LT Pro</vt:lpstr>
      <vt:lpstr>AvenirNext LT Pro Bold</vt:lpstr>
      <vt:lpstr>AvenirNext LT Pro Regular</vt:lpstr>
      <vt:lpstr>Calibri</vt:lpstr>
      <vt:lpstr>Wingdings</vt:lpstr>
      <vt:lpstr>Office Theme</vt:lpstr>
      <vt:lpstr>Transferring Millimeter-Scale Strained Multiferroic Epitaxial Thin Films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3</cp:revision>
  <dcterms:created xsi:type="dcterms:W3CDTF">2023-07-20T14:08:23Z</dcterms:created>
  <dcterms:modified xsi:type="dcterms:W3CDTF">2025-02-27T15:42:26Z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