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232" autoAdjust="0"/>
    <p:restoredTop sz="69059" autoAdjust="0"/>
  </p:normalViewPr>
  <p:slideViewPr>
    <p:cSldViewPr snapToGrid="0">
      <p:cViewPr varScale="1">
        <p:scale>
          <a:sx n="87" d="100"/>
          <a:sy n="87" d="100"/>
        </p:scale>
        <p:origin x="462" y="2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106636"/>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smtClean="0">
                <a:ln>
                  <a:noFill/>
                </a:ln>
                <a:solidFill>
                  <a:prstClr val="black"/>
                </a:solidFill>
                <a:effectLst/>
                <a:uLnTx/>
                <a:uFillTx/>
                <a:latin typeface="Arial"/>
                <a:ea typeface="+mn-ea"/>
                <a:cs typeface="Arial"/>
              </a:rPr>
              <a:t>1-2 paragraph description of highlight</a:t>
            </a:r>
            <a:r>
              <a:rPr kumimoji="0" lang="en-US" sz="1000" b="0" i="0" u="none" strike="noStrike" kern="1200" cap="none" spc="0" normalizeH="0" baseline="0" noProof="0" dirty="0" smtClean="0">
                <a:ln>
                  <a:noFill/>
                </a:ln>
                <a:solidFill>
                  <a:prstClr val="black"/>
                </a:solidFill>
                <a:effectLst/>
                <a:uLnTx/>
                <a:uFillTx/>
                <a:latin typeface="Arial"/>
                <a:ea typeface="+mn-ea"/>
                <a:cs typeface="Arial"/>
              </a:rPr>
              <a:t> — </a:t>
            </a: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06636"/>
                </a:solidFill>
                <a:effectLst/>
                <a:uLnTx/>
                <a:uFillTx/>
                <a:latin typeface="+mn-lt"/>
                <a:ea typeface="+mn-ea"/>
                <a:cs typeface="+mn-cs"/>
              </a:rPr>
              <a:t>Quantum dot lasers are important for photonic systems because of their high reliability, high temperature operation, high tolerance to radiation, and low noise.  We demonstrate record low noise and low linewidth of quantum dot lasers in external cavity configuration with turnkey locking of the laser to the cavity.</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algn="just">
              <a:lnSpc>
                <a:spcPct val="150000"/>
              </a:lnSpc>
              <a:spcBef>
                <a:spcPts val="0"/>
              </a:spcBef>
              <a:spcAft>
                <a:spcPts val="800"/>
              </a:spcAft>
            </a:pPr>
            <a:r>
              <a:rPr kumimoji="0" lang="en-US" sz="1000" b="0" i="0" u="sng" strike="noStrike" kern="1200" cap="none" spc="0" normalizeH="0" baseline="0" noProof="0" dirty="0" smtClean="0">
                <a:ln>
                  <a:noFill/>
                </a:ln>
                <a:solidFill>
                  <a:prstClr val="black"/>
                </a:solidFill>
                <a:effectLst/>
                <a:uLnTx/>
                <a:uFillTx/>
                <a:latin typeface="+mn-lt"/>
                <a:ea typeface="+mn-ea"/>
                <a:cs typeface="+mn-cs"/>
              </a:rPr>
              <a:t>Acknowledgements</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a:t>
            </a:r>
          </a:p>
          <a:p>
            <a:pPr marL="0" marR="0" algn="just">
              <a:lnSpc>
                <a:spcPct val="150000"/>
              </a:lnSpc>
              <a:spcBef>
                <a:spcPts val="0"/>
              </a:spcBef>
              <a:spcAft>
                <a:spcPts val="800"/>
              </a:spcAft>
            </a:pPr>
            <a:r>
              <a:rPr lang="en-US" sz="1000" dirty="0" smtClean="0"/>
              <a:t>This work is supported by the Defense Advanced Research Projects Agency (DARPA) MTO GRYPHON (HR0011-22-2-0009) and LUMOS (HR0011-20-2-0044) programs. We acknowledge King Abdullah University of Science and Technology (KAUST) under award nos. RFS-OFP2023-5558, ORA-2022-5314 and ORA-2022-5313, and SDAIA-KAUST Center of Excellence in Data Science and Artificial Intelligence (SDAIA-KAUST AI). W.W.C. acknowledges support from the Sandia National Laboratories, a </a:t>
            </a:r>
            <a:r>
              <a:rPr lang="en-US" sz="1000" dirty="0" err="1" smtClean="0"/>
              <a:t>multimission</a:t>
            </a:r>
            <a:r>
              <a:rPr lang="en-US" sz="1000" dirty="0" smtClean="0"/>
              <a:t> laboratory managed and operated by National Technology &amp; Engineering Solutions of Sandia, LLC, a wholly owned subsidiary of Honeywell International Inc., for the US Department of Energy’s National Nuclear Security Administration under contract DE-NA0003525. This paper describes objective technical results and analysis. Any subjective views or opinions that might be expressed in the paper do not necessarily represent the views of the US Department of Energy or the United States Government. This work was performed, in part, at the Center for Integrated Nanotechnologies, an Office of Science User Facility operated for the U.S. Department of Energy (DOE) Office of Science.</a:t>
            </a:r>
          </a:p>
          <a:p>
            <a:pPr marL="0" marR="0" algn="just">
              <a:lnSpc>
                <a:spcPct val="150000"/>
              </a:lnSpc>
              <a:spcBef>
                <a:spcPts val="0"/>
              </a:spcBef>
              <a:spcAft>
                <a:spcPts val="800"/>
              </a:spcAft>
            </a:pPr>
            <a:endParaRPr kumimoji="0" lang="en-US" sz="1000" b="0" i="0" u="sng" strike="noStrike" kern="1200" cap="none" spc="0" normalizeH="0" baseline="0" noProof="0" dirty="0" smtClean="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dirty="0" smtClean="0">
                <a:ln>
                  <a:noFill/>
                </a:ln>
                <a:solidFill>
                  <a:prstClr val="black"/>
                </a:solidFill>
                <a:effectLst/>
                <a:uLnTx/>
                <a:uFillTx/>
                <a:latin typeface="Arial"/>
                <a:ea typeface="+mn-ea"/>
                <a:cs typeface="Arial"/>
              </a:rPr>
              <a:t>Publication/ press releases/ related links</a:t>
            </a:r>
            <a:r>
              <a:rPr kumimoji="0" lang="en-US" sz="1000" b="0" i="0" u="none" strike="noStrike" kern="1200" cap="none" spc="0" normalizeH="0" baseline="0" noProof="0" dirty="0" smtClean="0">
                <a:ln>
                  <a:noFill/>
                </a:ln>
                <a:solidFill>
                  <a:prstClr val="black"/>
                </a:solidFill>
                <a:effectLst/>
                <a:uLnTx/>
                <a:uFillTx/>
                <a:latin typeface="Arial"/>
                <a:ea typeface="+mn-ea"/>
                <a:cs typeface="Arial"/>
              </a:rPr>
              <a:t> —</a:t>
            </a:r>
          </a:p>
          <a:p>
            <a:r>
              <a:rPr lang="en-US" dirty="0" smtClean="0">
                <a:effectLst/>
              </a:rPr>
              <a:t>Dong, B.; Wan, Y.; Chow, W. W.; Shang, C.; </a:t>
            </a:r>
            <a:r>
              <a:rPr lang="en-US" dirty="0" err="1" smtClean="0">
                <a:effectLst/>
              </a:rPr>
              <a:t>Prokoshin</a:t>
            </a:r>
            <a:r>
              <a:rPr lang="en-US" dirty="0" smtClean="0">
                <a:effectLst/>
              </a:rPr>
              <a:t>, A.; </a:t>
            </a:r>
            <a:r>
              <a:rPr lang="en-US" dirty="0" err="1" smtClean="0">
                <a:effectLst/>
              </a:rPr>
              <a:t>Alkhazraji</a:t>
            </a:r>
            <a:r>
              <a:rPr lang="en-US" dirty="0" smtClean="0">
                <a:effectLst/>
              </a:rPr>
              <a:t>, E.; </a:t>
            </a:r>
            <a:r>
              <a:rPr lang="en-US" dirty="0" err="1" smtClean="0">
                <a:effectLst/>
              </a:rPr>
              <a:t>Koscica</a:t>
            </a:r>
            <a:r>
              <a:rPr lang="en-US" dirty="0" smtClean="0">
                <a:effectLst/>
              </a:rPr>
              <a:t>, R.; Wang, H.; Bowers, J. E. Turnkey Locking of Quantum-Dot Lasers Directly Grown on Si. </a:t>
            </a:r>
            <a:r>
              <a:rPr lang="en-US" i="1" dirty="0" smtClean="0">
                <a:effectLst/>
              </a:rPr>
              <a:t>Nature Photonics</a:t>
            </a:r>
            <a:r>
              <a:rPr lang="en-US" dirty="0" smtClean="0">
                <a:effectLst/>
              </a:rPr>
              <a:t> </a:t>
            </a:r>
            <a:r>
              <a:rPr lang="en-US" b="1" dirty="0" smtClean="0">
                <a:effectLst/>
              </a:rPr>
              <a:t>2024</a:t>
            </a:r>
            <a:r>
              <a:rPr lang="en-US" dirty="0" smtClean="0">
                <a:effectLst/>
              </a:rPr>
              <a:t>. DOI:10.1038/s41566-024-01413-2. </a:t>
            </a:r>
            <a:endParaRPr lang="en-US"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5/28/2024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5/28/2024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100124" y="6308057"/>
            <a:ext cx="4462561" cy="54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27803" y="5868140"/>
            <a:ext cx="4382053" cy="452757"/>
          </a:xfrm>
          <a:prstGeom prst="rect">
            <a:avLst/>
          </a:prstGeom>
          <a:noFill/>
        </p:spPr>
        <p:txBody>
          <a:bodyPr wrap="square">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i="0" u="none" strike="noStrike" kern="1200" cap="none" spc="0" normalizeH="0" baseline="0" noProof="0" dirty="0">
                <a:ln>
                  <a:noFill/>
                </a:ln>
                <a:effectLst/>
                <a:uLnTx/>
                <a:uFillTx/>
                <a:cs typeface="Arial" panose="020B0604020202020204" pitchFamily="34" charset="0"/>
              </a:rPr>
              <a:t>B. Dong, Y. </a:t>
            </a:r>
            <a:r>
              <a:rPr kumimoji="0" lang="en-US" sz="1050" i="0" u="none" strike="noStrike" kern="1200" cap="none" spc="0" normalizeH="0" baseline="0" noProof="0" dirty="0" err="1">
                <a:ln>
                  <a:noFill/>
                </a:ln>
                <a:effectLst/>
                <a:uLnTx/>
                <a:uFillTx/>
                <a:cs typeface="Arial" panose="020B0604020202020204" pitchFamily="34" charset="0"/>
              </a:rPr>
              <a:t>Wating</a:t>
            </a:r>
            <a:r>
              <a:rPr kumimoji="0" lang="en-US" sz="1050" i="0" u="none" strike="noStrike" kern="1200" cap="none" spc="0" normalizeH="0" baseline="0" noProof="0" dirty="0">
                <a:ln>
                  <a:noFill/>
                </a:ln>
                <a:effectLst/>
                <a:uLnTx/>
                <a:uFillTx/>
                <a:cs typeface="Arial" panose="020B0604020202020204" pitchFamily="34" charset="0"/>
              </a:rPr>
              <a:t>,</a:t>
            </a:r>
            <a:r>
              <a:rPr kumimoji="0" lang="en-US" sz="1050" i="0" u="none" strike="noStrike" kern="1200" cap="none" spc="0" normalizeH="0" noProof="0" dirty="0">
                <a:ln>
                  <a:noFill/>
                </a:ln>
                <a:effectLst/>
                <a:uLnTx/>
                <a:uFillTx/>
                <a:cs typeface="Arial" panose="020B0604020202020204" pitchFamily="34" charset="0"/>
              </a:rPr>
              <a:t> W. W. Chow, C. Shang, A. </a:t>
            </a:r>
            <a:r>
              <a:rPr kumimoji="0" lang="en-US" sz="1050" i="0" u="none" strike="noStrike" kern="1200" cap="none" spc="0" normalizeH="0" noProof="0" dirty="0" err="1">
                <a:ln>
                  <a:noFill/>
                </a:ln>
                <a:effectLst/>
                <a:uLnTx/>
                <a:uFillTx/>
                <a:cs typeface="Arial" panose="020B0604020202020204" pitchFamily="34" charset="0"/>
              </a:rPr>
              <a:t>Prokoshin</a:t>
            </a:r>
            <a:r>
              <a:rPr kumimoji="0" lang="en-US" sz="1050" i="0" u="none" strike="noStrike" kern="1200" cap="none" spc="0" normalizeH="0" noProof="0" dirty="0">
                <a:ln>
                  <a:noFill/>
                </a:ln>
                <a:effectLst/>
                <a:uLnTx/>
                <a:uFillTx/>
                <a:cs typeface="Arial" panose="020B0604020202020204" pitchFamily="34" charset="0"/>
              </a:rPr>
              <a:t>, E. </a:t>
            </a:r>
            <a:r>
              <a:rPr kumimoji="0" lang="en-US" sz="1050" i="0" u="none" strike="noStrike" kern="1200" cap="none" spc="0" normalizeH="0" noProof="0" dirty="0" err="1">
                <a:ln>
                  <a:noFill/>
                </a:ln>
                <a:effectLst/>
                <a:uLnTx/>
                <a:uFillTx/>
                <a:cs typeface="Arial" panose="020B0604020202020204" pitchFamily="34" charset="0"/>
              </a:rPr>
              <a:t>Alkhazraji</a:t>
            </a:r>
            <a:r>
              <a:rPr kumimoji="0" lang="en-US" sz="1050" i="0" u="none" strike="noStrike" kern="1200" cap="none" spc="0" normalizeH="0" noProof="0" dirty="0">
                <a:ln>
                  <a:noFill/>
                </a:ln>
                <a:effectLst/>
                <a:uLnTx/>
                <a:uFillTx/>
                <a:cs typeface="Arial" panose="020B0604020202020204" pitchFamily="34" charset="0"/>
              </a:rPr>
              <a:t>, R. </a:t>
            </a:r>
            <a:r>
              <a:rPr kumimoji="0" lang="en-US" sz="1050" i="0" u="none" strike="noStrike" kern="1200" cap="none" spc="0" normalizeH="0" noProof="0" dirty="0" err="1">
                <a:ln>
                  <a:noFill/>
                </a:ln>
                <a:effectLst/>
                <a:uLnTx/>
                <a:uFillTx/>
                <a:cs typeface="Arial" panose="020B0604020202020204" pitchFamily="34" charset="0"/>
              </a:rPr>
              <a:t>Koscica</a:t>
            </a:r>
            <a:r>
              <a:rPr kumimoji="0" lang="en-US" sz="1050" i="0" u="none" strike="noStrike" kern="1200" cap="none" spc="0" normalizeH="0" noProof="0" dirty="0">
                <a:ln>
                  <a:noFill/>
                </a:ln>
                <a:effectLst/>
                <a:uLnTx/>
                <a:uFillTx/>
                <a:cs typeface="Arial" panose="020B0604020202020204" pitchFamily="34" charset="0"/>
              </a:rPr>
              <a:t>, H. Wang, </a:t>
            </a:r>
            <a:r>
              <a:rPr lang="en-US" sz="1050" dirty="0">
                <a:cs typeface="Arial" panose="020B0604020202020204" pitchFamily="34" charset="0"/>
              </a:rPr>
              <a:t>J. E. Bowers</a:t>
            </a:r>
            <a:r>
              <a:rPr kumimoji="0" lang="en-US" sz="1050" i="0" u="none" strike="noStrike" kern="1200" cap="none" spc="0" normalizeH="0" baseline="0" noProof="0" dirty="0">
                <a:ln>
                  <a:noFill/>
                </a:ln>
                <a:effectLst/>
                <a:uLnTx/>
                <a:uFillTx/>
                <a:cs typeface="Arial" panose="020B0604020202020204" pitchFamily="34" charset="0"/>
              </a:rPr>
              <a:t>, </a:t>
            </a:r>
            <a:r>
              <a:rPr kumimoji="0" lang="en-US" sz="1050" i="1" u="none" strike="noStrike" kern="1200" cap="none" spc="0" normalizeH="0" baseline="0" noProof="0" dirty="0">
                <a:ln>
                  <a:noFill/>
                </a:ln>
                <a:effectLst/>
                <a:uLnTx/>
                <a:uFillTx/>
                <a:cs typeface="Arial" panose="020B0604020202020204" pitchFamily="34" charset="0"/>
              </a:rPr>
              <a:t>Nat. Photon.</a:t>
            </a:r>
            <a:r>
              <a:rPr kumimoji="0" lang="en-US" sz="1050" i="0" u="none" strike="noStrike" kern="1200" cap="none" spc="0" normalizeH="0" baseline="0" noProof="0" dirty="0">
                <a:ln>
                  <a:noFill/>
                </a:ln>
                <a:effectLst/>
                <a:uLnTx/>
                <a:uFillTx/>
                <a:cs typeface="Arial" panose="020B0604020202020204" pitchFamily="34" charset="0"/>
              </a:rPr>
              <a:t> 18, (2024</a:t>
            </a:r>
            <a:r>
              <a:rPr kumimoji="0" lang="en-US" sz="1050" i="0" u="none" strike="noStrike" kern="1200" cap="none" spc="0" normalizeH="0" baseline="0" noProof="0" dirty="0" smtClean="0">
                <a:ln>
                  <a:noFill/>
                </a:ln>
                <a:effectLst/>
                <a:uLnTx/>
                <a:uFillTx/>
                <a:cs typeface="Arial" panose="020B0604020202020204" pitchFamily="34" charset="0"/>
              </a:rPr>
              <a:t>)</a:t>
            </a:r>
            <a:endParaRPr kumimoji="0" lang="en-US" sz="1050" i="0" u="none" strike="noStrike" kern="1200" cap="none" spc="0" normalizeH="0" baseline="0" noProof="0" dirty="0">
              <a:ln>
                <a:noFill/>
              </a:ln>
              <a:effectLst/>
              <a:uLnTx/>
              <a:uFillTx/>
              <a:cs typeface="Arial" panose="020B0604020202020204" pitchFamily="34" charset="0"/>
            </a:endParaRP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864963" y="803061"/>
            <a:ext cx="7048659" cy="5366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000" b="1" i="0" u="none" strike="noStrike" kern="1200" cap="none" spc="0" normalizeH="0" baseline="0" noProof="0" dirty="0">
                <a:ln>
                  <a:noFill/>
                </a:ln>
                <a:effectLst/>
                <a:uLnTx/>
                <a:uFillTx/>
                <a:latin typeface="+mj-lt"/>
                <a:ea typeface="Calibri" pitchFamily="34" charset="0"/>
                <a:cs typeface="Calibri"/>
              </a:rPr>
              <a:t>Scientific Achievement</a:t>
            </a:r>
          </a:p>
          <a:p>
            <a:pPr lvl="0" fontAlgn="base">
              <a:spcBef>
                <a:spcPct val="0"/>
              </a:spcBef>
              <a:spcAft>
                <a:spcPts val="300"/>
              </a:spcAft>
              <a:defRPr/>
            </a:pPr>
            <a:r>
              <a:rPr lang="en-US" sz="2000" dirty="0">
                <a:ea typeface="Calibri" pitchFamily="34" charset="0"/>
                <a:cs typeface="Calibri"/>
              </a:rPr>
              <a:t>Demonstrated turnkey approach to achieve high spectral stability in quantum-dot (QD) lasers directly grown on Silicon</a:t>
            </a:r>
            <a:r>
              <a:rPr lang="en-US" sz="2000" dirty="0" smtClean="0">
                <a:latin typeface="+mj-lt"/>
                <a:ea typeface="Calibri" pitchFamily="34" charset="0"/>
                <a:cs typeface="Calibri"/>
              </a:rPr>
              <a:t>.</a:t>
            </a:r>
          </a:p>
          <a:p>
            <a:pPr lvl="0" fontAlgn="base">
              <a:spcBef>
                <a:spcPct val="0"/>
              </a:spcBef>
              <a:defRPr/>
            </a:pPr>
            <a:endParaRPr kumimoji="0" lang="en-US" sz="1000" i="0" u="none" strike="noStrike" kern="1200" cap="none" spc="0" normalizeH="0" baseline="0" noProof="0" dirty="0">
              <a:ln>
                <a:noFill/>
              </a:ln>
              <a:effectLst/>
              <a:uLnTx/>
              <a:uFillTx/>
              <a:latin typeface="+mj-lt"/>
              <a:ea typeface="Calibri" pitchFamily="34" charset="0"/>
              <a:cs typeface="Calibri"/>
            </a:endParaRP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altLang="ja-JP" sz="2000" b="1" i="0" u="none" strike="noStrike" kern="1200" cap="none" spc="0" normalizeH="0" baseline="0" noProof="0" dirty="0">
                <a:ln>
                  <a:noFill/>
                </a:ln>
                <a:effectLst/>
                <a:uLnTx/>
                <a:uFillTx/>
                <a:latin typeface="+mj-lt"/>
                <a:ea typeface="Calibri" pitchFamily="34" charset="0"/>
                <a:cs typeface="Calibri"/>
              </a:rPr>
              <a:t>Significance </a:t>
            </a:r>
            <a:r>
              <a:rPr kumimoji="0" lang="en-US" altLang="ja-JP" sz="20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and</a:t>
            </a:r>
            <a:r>
              <a:rPr kumimoji="0" lang="en-US" altLang="ja-JP" sz="2000" b="1" i="0" u="none" strike="noStrike" kern="1200" cap="none" spc="0" normalizeH="0" baseline="0" noProof="0" dirty="0">
                <a:ln>
                  <a:noFill/>
                </a:ln>
                <a:effectLst/>
                <a:uLnTx/>
                <a:uFillTx/>
                <a:latin typeface="+mj-lt"/>
                <a:ea typeface="Calibri" pitchFamily="34" charset="0"/>
                <a:cs typeface="Calibri"/>
              </a:rPr>
              <a:t> Impact</a:t>
            </a:r>
          </a:p>
          <a:p>
            <a:pPr marL="182880" marR="0" lvl="0" indent="-182880" algn="l" defTabSz="914400" rtl="0" eaLnBrk="1" fontAlgn="base" latinLnBrk="0" hangingPunct="1">
              <a:lnSpc>
                <a:spcPct val="100000"/>
              </a:lnSpc>
              <a:spcBef>
                <a:spcPct val="0"/>
              </a:spcBef>
              <a:buClrTx/>
              <a:buSzTx/>
              <a:buFont typeface="Arial" panose="020B0604020202020204" pitchFamily="34" charset="0"/>
              <a:buChar char="•"/>
              <a:tabLst/>
              <a:defRPr/>
            </a:pPr>
            <a:r>
              <a:rPr lang="en-US" altLang="ja-JP" sz="2000" dirty="0">
                <a:ea typeface="Calibri" pitchFamily="34" charset="0"/>
                <a:cs typeface="Calibri"/>
              </a:rPr>
              <a:t>Direct growth on Silicon enables integration with Silicon photonics in complex photonics integrated circuits (PICs).</a:t>
            </a:r>
          </a:p>
          <a:p>
            <a:pPr marL="182880" indent="-182880" fontAlgn="base">
              <a:spcBef>
                <a:spcPct val="0"/>
              </a:spcBef>
              <a:buFont typeface="Arial" panose="020B0604020202020204" pitchFamily="34" charset="0"/>
              <a:buChar char="•"/>
              <a:defRPr/>
            </a:pPr>
            <a:r>
              <a:rPr lang="en-US" sz="2000" dirty="0"/>
              <a:t>Cost-effective </a:t>
            </a:r>
            <a:r>
              <a:rPr lang="en-US" altLang="ja-JP" sz="2000" dirty="0">
                <a:ea typeface="Calibri" pitchFamily="34" charset="0"/>
                <a:cs typeface="Calibri"/>
              </a:rPr>
              <a:t>manufacturability from turnkey components.</a:t>
            </a:r>
          </a:p>
          <a:p>
            <a:pPr marL="182880" indent="-182880" fontAlgn="base">
              <a:spcBef>
                <a:spcPct val="0"/>
              </a:spcBef>
              <a:buFont typeface="Arial" panose="020B0604020202020204" pitchFamily="34" charset="0"/>
              <a:buChar char="•"/>
              <a:defRPr/>
            </a:pPr>
            <a:r>
              <a:rPr lang="en-US" altLang="ja-JP" sz="2000" dirty="0">
                <a:ea typeface="Calibri" pitchFamily="34" charset="0"/>
                <a:cs typeface="Calibri"/>
              </a:rPr>
              <a:t>16 Hz linewidth reduces noise in </a:t>
            </a:r>
            <a:r>
              <a:rPr lang="en-US" sz="2000" dirty="0"/>
              <a:t>conventional and quantum coherent sensing and communication systems. </a:t>
            </a:r>
          </a:p>
          <a:p>
            <a:pPr marL="182880" indent="-182880" fontAlgn="base">
              <a:spcBef>
                <a:spcPct val="0"/>
              </a:spcBef>
              <a:buFont typeface="Arial" panose="020B0604020202020204" pitchFamily="34" charset="0"/>
              <a:buChar char="•"/>
              <a:defRPr/>
            </a:pPr>
            <a:r>
              <a:rPr lang="en-US" sz="2000" dirty="0" err="1"/>
              <a:t>Quintessent</a:t>
            </a:r>
            <a:r>
              <a:rPr lang="en-US" sz="2000" dirty="0"/>
              <a:t> is commercializing this technology in an onshore foundry</a:t>
            </a:r>
            <a:r>
              <a:rPr lang="en-US" sz="2000" dirty="0" smtClean="0"/>
              <a:t>.</a:t>
            </a:r>
          </a:p>
          <a:p>
            <a:pPr fontAlgn="base">
              <a:spcBef>
                <a:spcPct val="0"/>
              </a:spcBef>
              <a:defRPr/>
            </a:pPr>
            <a:endParaRPr lang="en-US" sz="1000" dirty="0"/>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000" b="1" i="0" u="none" strike="noStrike" kern="1200" cap="none" spc="0" normalizeH="0" baseline="0" noProof="0" dirty="0">
                <a:ln>
                  <a:noFill/>
                </a:ln>
                <a:effectLst/>
                <a:uLnTx/>
                <a:uFillTx/>
                <a:latin typeface="+mj-lt"/>
                <a:ea typeface="Calibri" pitchFamily="34" charset="0"/>
                <a:cs typeface="Calibri"/>
              </a:rPr>
              <a:t>Research Details</a:t>
            </a:r>
          </a:p>
          <a:p>
            <a:pPr marL="182880" lvl="1" indent="-182880" fontAlgn="base">
              <a:buFont typeface="Arial" panose="020B0604020202020204" pitchFamily="34" charset="0"/>
              <a:buChar char="•"/>
              <a:defRPr/>
            </a:pPr>
            <a:r>
              <a:rPr lang="en-US" dirty="0"/>
              <a:t>High-performance QD lasers provide scalable, low-cost, integration platforms to implement external-cavity locking</a:t>
            </a:r>
            <a:r>
              <a:rPr kumimoji="0" lang="en-US" altLang="ja-JP" b="0" i="0" u="none" strike="noStrike" kern="1200" cap="none" spc="0" normalizeH="0" baseline="0" noProof="0" dirty="0">
                <a:ln>
                  <a:noFill/>
                </a:ln>
                <a:effectLst/>
                <a:uLnTx/>
                <a:uFillTx/>
                <a:cs typeface="Calibri"/>
              </a:rPr>
              <a:t>.</a:t>
            </a:r>
          </a:p>
          <a:p>
            <a:pPr marL="182880" marR="0" lvl="1" indent="-182880" algn="l" defTabSz="914400" rtl="0" eaLnBrk="1" fontAlgn="base" latinLnBrk="0" hangingPunct="1">
              <a:lnSpc>
                <a:spcPct val="100000"/>
              </a:lnSpc>
              <a:spcBef>
                <a:spcPts val="0"/>
              </a:spcBef>
              <a:buClrTx/>
              <a:buSzTx/>
              <a:buFont typeface="Arial" panose="020B0604020202020204" pitchFamily="34" charset="0"/>
              <a:buChar char="•"/>
              <a:tabLst/>
              <a:defRPr/>
            </a:pPr>
            <a:r>
              <a:rPr lang="en-US" altLang="ja-JP" dirty="0">
                <a:latin typeface="+mj-lt"/>
                <a:cs typeface="Calibri"/>
              </a:rPr>
              <a:t>1</a:t>
            </a:r>
            <a:r>
              <a:rPr lang="en-US" altLang="ja-JP" baseline="30000" dirty="0">
                <a:latin typeface="+mj-lt"/>
                <a:cs typeface="Calibri"/>
              </a:rPr>
              <a:t>st</a:t>
            </a:r>
            <a:r>
              <a:rPr lang="en-US" altLang="ja-JP" dirty="0">
                <a:latin typeface="+mj-lt"/>
                <a:cs typeface="Calibri"/>
              </a:rPr>
              <a:t>-principle theory provides understanding of </a:t>
            </a:r>
            <a:r>
              <a:rPr lang="en-US" altLang="ja-JP" noProof="0" dirty="0">
                <a:latin typeface="+mj-lt"/>
                <a:cs typeface="Calibri"/>
              </a:rPr>
              <a:t>band structure, many-body and cavity </a:t>
            </a:r>
            <a:r>
              <a:rPr lang="en-US" altLang="ja-JP" dirty="0">
                <a:latin typeface="+mj-lt"/>
                <a:cs typeface="Calibri"/>
              </a:rPr>
              <a:t>quantum electrodynamics (</a:t>
            </a:r>
            <a:r>
              <a:rPr lang="en-US" altLang="ja-JP" dirty="0" err="1">
                <a:latin typeface="+mj-lt"/>
                <a:cs typeface="Calibri"/>
              </a:rPr>
              <a:t>cQED</a:t>
            </a:r>
            <a:r>
              <a:rPr lang="en-US" altLang="ja-JP" dirty="0">
                <a:latin typeface="+mj-lt"/>
                <a:cs typeface="Calibri"/>
              </a:rPr>
              <a:t>) physics.</a:t>
            </a:r>
            <a:endParaRPr kumimoji="0" lang="en-US" altLang="ja-JP" b="0" i="0" u="none" strike="noStrike" kern="1200" cap="none" spc="0" normalizeH="0" baseline="0" noProof="0" dirty="0">
              <a:ln>
                <a:noFill/>
              </a:ln>
              <a:effectLst/>
              <a:uLnTx/>
              <a:uFillTx/>
              <a:latin typeface="+mj-lt"/>
              <a:ea typeface="+mn-ea"/>
              <a:cs typeface="Calibri"/>
            </a:endParaRP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0" y="2580"/>
            <a:ext cx="11901893" cy="902525"/>
          </a:xfrm>
        </p:spPr>
        <p:txBody>
          <a:bodyPr>
            <a:normAutofit/>
          </a:bodyPr>
          <a:lstStyle/>
          <a:p>
            <a:pPr algn="ctr"/>
            <a:r>
              <a:rPr lang="en-US" sz="2800" dirty="0"/>
              <a:t>Turnkey </a:t>
            </a:r>
            <a:r>
              <a:rPr lang="en-US" sz="2800" dirty="0" smtClean="0"/>
              <a:t>Locking </a:t>
            </a:r>
            <a:r>
              <a:rPr lang="en-US" sz="2800" dirty="0"/>
              <a:t>of </a:t>
            </a:r>
            <a:r>
              <a:rPr lang="en-US" sz="2800" dirty="0" smtClean="0"/>
              <a:t>Quantum-dot </a:t>
            </a:r>
            <a:r>
              <a:rPr lang="en-US" sz="2800" dirty="0"/>
              <a:t>L</a:t>
            </a:r>
            <a:r>
              <a:rPr lang="en-US" sz="2800" dirty="0" smtClean="0"/>
              <a:t>asers </a:t>
            </a:r>
            <a:r>
              <a:rPr lang="en-US" sz="2800" dirty="0"/>
              <a:t>D</a:t>
            </a:r>
            <a:r>
              <a:rPr lang="en-US" sz="2800" dirty="0" smtClean="0"/>
              <a:t>irectly </a:t>
            </a:r>
            <a:r>
              <a:rPr lang="en-US" sz="2800" dirty="0"/>
              <a:t>G</a:t>
            </a:r>
            <a:r>
              <a:rPr lang="en-US" sz="2800" dirty="0" smtClean="0"/>
              <a:t>rown </a:t>
            </a:r>
            <a:r>
              <a:rPr lang="en-US" sz="2800" dirty="0"/>
              <a:t>on Silicon</a:t>
            </a:r>
          </a:p>
        </p:txBody>
      </p:sp>
      <p:pic>
        <p:nvPicPr>
          <p:cNvPr id="6" name="Picture 13">
            <a:extLst>
              <a:ext uri="{FF2B5EF4-FFF2-40B4-BE49-F238E27FC236}">
                <a16:creationId xmlns:a16="http://schemas.microsoft.com/office/drawing/2014/main" id="{97BE1DFE-AF5A-8B04-89AE-EB080B7769BB}"/>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4230" y="6387736"/>
            <a:ext cx="989614" cy="420399"/>
          </a:xfrm>
          <a:prstGeom prst="rect">
            <a:avLst/>
          </a:prstGeom>
          <a:noFill/>
          <a:ln w="12700">
            <a:noFill/>
            <a:miter lim="800000"/>
            <a:headEnd/>
            <a:tailEnd/>
          </a:ln>
        </p:spPr>
      </p:pic>
      <p:pic>
        <p:nvPicPr>
          <p:cNvPr id="19" name="Picture 18">
            <a:extLst>
              <a:ext uri="{FF2B5EF4-FFF2-40B4-BE49-F238E27FC236}">
                <a16:creationId xmlns:a16="http://schemas.microsoft.com/office/drawing/2014/main" id="{87A4525C-3182-6544-A5F8-87C0BD2D6869}"/>
              </a:ext>
            </a:extLst>
          </p:cNvPr>
          <p:cNvPicPr>
            <a:picLocks noChangeAspect="1"/>
          </p:cNvPicPr>
          <p:nvPr/>
        </p:nvPicPr>
        <p:blipFill>
          <a:blip r:embed="rId4"/>
          <a:stretch>
            <a:fillRect/>
          </a:stretch>
        </p:blipFill>
        <p:spPr>
          <a:xfrm>
            <a:off x="5811166" y="6362465"/>
            <a:ext cx="977552" cy="446731"/>
          </a:xfrm>
          <a:prstGeom prst="rect">
            <a:avLst/>
          </a:prstGeom>
        </p:spPr>
      </p:pic>
      <p:pic>
        <p:nvPicPr>
          <p:cNvPr id="12" name="Picture 11">
            <a:extLst>
              <a:ext uri="{FF2B5EF4-FFF2-40B4-BE49-F238E27FC236}">
                <a16:creationId xmlns:a16="http://schemas.microsoft.com/office/drawing/2014/main" id="{CB32F679-DE0D-F001-F658-691834AF737F}"/>
              </a:ext>
            </a:extLst>
          </p:cNvPr>
          <p:cNvPicPr>
            <a:picLocks noChangeAspect="1"/>
          </p:cNvPicPr>
          <p:nvPr/>
        </p:nvPicPr>
        <p:blipFill>
          <a:blip r:embed="rId5"/>
          <a:stretch>
            <a:fillRect/>
          </a:stretch>
        </p:blipFill>
        <p:spPr>
          <a:xfrm>
            <a:off x="9013662" y="6387737"/>
            <a:ext cx="353714" cy="41676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5059" y="6355741"/>
            <a:ext cx="460595" cy="460177"/>
          </a:xfrm>
          <a:prstGeom prst="rect">
            <a:avLst/>
          </a:prstGeom>
        </p:spPr>
      </p:pic>
      <p:pic>
        <p:nvPicPr>
          <p:cNvPr id="20" name="Picture 19"/>
          <p:cNvPicPr>
            <a:picLocks noChangeAspect="1"/>
          </p:cNvPicPr>
          <p:nvPr/>
        </p:nvPicPr>
        <p:blipFill>
          <a:blip r:embed="rId7"/>
          <a:stretch>
            <a:fillRect/>
          </a:stretch>
        </p:blipFill>
        <p:spPr>
          <a:xfrm>
            <a:off x="8089356" y="6388867"/>
            <a:ext cx="768794" cy="417712"/>
          </a:xfrm>
          <a:prstGeom prst="rect">
            <a:avLst/>
          </a:prstGeom>
        </p:spPr>
      </p:pic>
      <p:sp>
        <p:nvSpPr>
          <p:cNvPr id="22" name="TextBox 21">
            <a:extLst>
              <a:ext uri="{FF2B5EF4-FFF2-40B4-BE49-F238E27FC236}">
                <a16:creationId xmlns:a16="http://schemas.microsoft.com/office/drawing/2014/main" id="{49B2BCC9-030F-8595-73CD-F119708DF463}"/>
              </a:ext>
            </a:extLst>
          </p:cNvPr>
          <p:cNvSpPr txBox="1"/>
          <p:nvPr/>
        </p:nvSpPr>
        <p:spPr>
          <a:xfrm>
            <a:off x="470517" y="5106674"/>
            <a:ext cx="3923930" cy="575035"/>
          </a:xfrm>
          <a:prstGeom prst="rect">
            <a:avLst/>
          </a:prstGeom>
          <a:noFill/>
        </p:spPr>
        <p:txBody>
          <a:bodyPr wrap="square" rtlCol="0">
            <a:noAutofit/>
          </a:bodyPr>
          <a:lstStyle/>
          <a:p>
            <a:pPr fontAlgn="base">
              <a:spcBef>
                <a:spcPct val="0"/>
              </a:spcBef>
              <a:spcAft>
                <a:spcPct val="0"/>
              </a:spcAft>
              <a:defRPr/>
            </a:pPr>
            <a:r>
              <a:rPr kumimoji="0" lang="en-US" sz="1200" b="0" i="0" u="none" strike="noStrike" kern="1200" cap="none" spc="0" normalizeH="0" baseline="0" noProof="0" dirty="0">
                <a:ln>
                  <a:noFill/>
                </a:ln>
                <a:solidFill>
                  <a:prstClr val="black"/>
                </a:solidFill>
                <a:effectLst/>
                <a:uLnTx/>
                <a:uFillTx/>
              </a:rPr>
              <a:t>(a) Experimental setup for QD external-cavity</a:t>
            </a:r>
            <a:r>
              <a:rPr kumimoji="0" lang="en-US" sz="1200" b="0" i="0" u="none" strike="noStrike" kern="1200" cap="none" spc="0" normalizeH="0" noProof="0" dirty="0">
                <a:ln>
                  <a:noFill/>
                </a:ln>
                <a:solidFill>
                  <a:prstClr val="black"/>
                </a:solidFill>
                <a:effectLst/>
                <a:uLnTx/>
                <a:uFillTx/>
              </a:rPr>
              <a:t> locking (ECL).</a:t>
            </a:r>
            <a:r>
              <a:rPr lang="en-US" sz="1200" dirty="0">
                <a:solidFill>
                  <a:prstClr val="black"/>
                </a:solidFill>
              </a:rPr>
              <a:t> (</a:t>
            </a:r>
            <a:r>
              <a:rPr lang="en-US" sz="1200" dirty="0"/>
              <a:t>b) Frequency-noise spectra of the QD laser in free-running (burgundy) and turnkey (black) </a:t>
            </a:r>
            <a:r>
              <a:rPr lang="en-US" sz="1200" dirty="0" smtClean="0"/>
              <a:t>operation.</a:t>
            </a:r>
            <a:endParaRPr lang="en-US" sz="1200" dirty="0"/>
          </a:p>
        </p:txBody>
      </p:sp>
      <p:pic>
        <p:nvPicPr>
          <p:cNvPr id="24" name="Picture 23"/>
          <p:cNvPicPr>
            <a:picLocks noChangeAspect="1"/>
          </p:cNvPicPr>
          <p:nvPr/>
        </p:nvPicPr>
        <p:blipFill>
          <a:blip r:embed="rId8"/>
          <a:stretch>
            <a:fillRect/>
          </a:stretch>
        </p:blipFill>
        <p:spPr>
          <a:xfrm>
            <a:off x="1083075" y="3089290"/>
            <a:ext cx="2458488" cy="2017384"/>
          </a:xfrm>
          <a:prstGeom prst="rect">
            <a:avLst/>
          </a:prstGeom>
        </p:spPr>
      </p:pic>
      <p:sp>
        <p:nvSpPr>
          <p:cNvPr id="26" name="TextBox 25">
            <a:extLst>
              <a:ext uri="{FF2B5EF4-FFF2-40B4-BE49-F238E27FC236}">
                <a16:creationId xmlns:a16="http://schemas.microsoft.com/office/drawing/2014/main" id="{49B2BCC9-030F-8595-73CD-F119708DF463}"/>
              </a:ext>
            </a:extLst>
          </p:cNvPr>
          <p:cNvSpPr txBox="1"/>
          <p:nvPr/>
        </p:nvSpPr>
        <p:spPr>
          <a:xfrm>
            <a:off x="842849" y="3883137"/>
            <a:ext cx="240226" cy="280611"/>
          </a:xfrm>
          <a:prstGeom prst="rect">
            <a:avLst/>
          </a:prstGeom>
          <a:solidFill>
            <a:schemeClr val="bg1"/>
          </a:solidFill>
        </p:spPr>
        <p:txBody>
          <a:bodyPr wrap="square" rtlCol="0">
            <a:noAutofit/>
          </a:bodyPr>
          <a:lstStyle/>
          <a:p>
            <a:pPr fontAlgn="base">
              <a:spcBef>
                <a:spcPct val="0"/>
              </a:spcBef>
              <a:spcAft>
                <a:spcPct val="0"/>
              </a:spcAft>
              <a:defRPr/>
            </a:pPr>
            <a:r>
              <a:rPr kumimoji="0" lang="en-US" sz="1400" b="1" i="0" u="none" strike="noStrike" kern="1200" cap="none" spc="0" normalizeH="0" baseline="0" noProof="0" dirty="0">
                <a:ln>
                  <a:noFill/>
                </a:ln>
                <a:solidFill>
                  <a:prstClr val="black"/>
                </a:solidFill>
                <a:effectLst/>
                <a:uLnTx/>
                <a:uFillTx/>
              </a:rPr>
              <a:t>b</a:t>
            </a:r>
            <a:endParaRPr lang="en-US" sz="1400" b="1" dirty="0"/>
          </a:p>
        </p:txBody>
      </p:sp>
      <p:pic>
        <p:nvPicPr>
          <p:cNvPr id="30" name="Picture 29"/>
          <p:cNvPicPr>
            <a:picLocks noChangeAspect="1"/>
          </p:cNvPicPr>
          <p:nvPr/>
        </p:nvPicPr>
        <p:blipFill rotWithShape="1">
          <a:blip r:embed="rId9"/>
          <a:srcRect l="2496" t="11550"/>
          <a:stretch/>
        </p:blipFill>
        <p:spPr>
          <a:xfrm>
            <a:off x="470517" y="896645"/>
            <a:ext cx="3923930" cy="2307272"/>
          </a:xfrm>
          <a:prstGeom prst="rect">
            <a:avLst/>
          </a:prstGeom>
        </p:spPr>
      </p:pic>
      <p:sp>
        <p:nvSpPr>
          <p:cNvPr id="31" name="TextBox 30">
            <a:extLst>
              <a:ext uri="{FF2B5EF4-FFF2-40B4-BE49-F238E27FC236}">
                <a16:creationId xmlns:a16="http://schemas.microsoft.com/office/drawing/2014/main" id="{49B2BCC9-030F-8595-73CD-F119708DF463}"/>
              </a:ext>
            </a:extLst>
          </p:cNvPr>
          <p:cNvSpPr txBox="1"/>
          <p:nvPr/>
        </p:nvSpPr>
        <p:spPr>
          <a:xfrm>
            <a:off x="230291" y="1909975"/>
            <a:ext cx="240226" cy="280611"/>
          </a:xfrm>
          <a:prstGeom prst="rect">
            <a:avLst/>
          </a:prstGeom>
          <a:solidFill>
            <a:schemeClr val="bg1"/>
          </a:solidFill>
        </p:spPr>
        <p:txBody>
          <a:bodyPr wrap="square" rtlCol="0">
            <a:noAutofit/>
          </a:bodyPr>
          <a:lstStyle/>
          <a:p>
            <a:pPr fontAlgn="base">
              <a:spcBef>
                <a:spcPct val="0"/>
              </a:spcBef>
              <a:spcAft>
                <a:spcPct val="0"/>
              </a:spcAft>
              <a:defRPr/>
            </a:pPr>
            <a:r>
              <a:rPr lang="en-US" sz="1400" b="1" dirty="0">
                <a:solidFill>
                  <a:prstClr val="black"/>
                </a:solidFill>
              </a:rPr>
              <a:t>a</a:t>
            </a:r>
            <a:endParaRPr lang="en-US" sz="1400" b="1" dirty="0"/>
          </a:p>
        </p:txBody>
      </p:sp>
      <p:sp>
        <p:nvSpPr>
          <p:cNvPr id="33" name="Rectangle 32"/>
          <p:cNvSpPr/>
          <p:nvPr/>
        </p:nvSpPr>
        <p:spPr>
          <a:xfrm>
            <a:off x="1083075" y="3203917"/>
            <a:ext cx="221942" cy="25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79A9CC-1221-4480-B719-A3FDECFA943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 ds:uri="http://purl.org/dc/dcmitype/"/>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577</TotalTime>
  <Words>515</Words>
  <Application>Microsoft Office PowerPoint</Application>
  <PresentationFormat>Widescreen</PresentationFormat>
  <Paragraphs>29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Avenir Next LT Pro</vt:lpstr>
      <vt:lpstr>AvenirNext LT Pro Bold</vt:lpstr>
      <vt:lpstr>AvenirNext LT Pro Regular</vt:lpstr>
      <vt:lpstr>Calibri</vt:lpstr>
      <vt:lpstr>Segoe UI Black</vt:lpstr>
      <vt:lpstr>Wingdings</vt:lpstr>
      <vt:lpstr>Office Theme</vt:lpstr>
      <vt:lpstr>Turnkey Locking of Quantum-dot Lasers Directly Grown on Silicon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23</cp:revision>
  <dcterms:created xsi:type="dcterms:W3CDTF">2023-07-20T14:08:23Z</dcterms:created>
  <dcterms:modified xsi:type="dcterms:W3CDTF">2024-05-28T14:42:16Z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