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
  </p:notesMasterIdLst>
  <p:sldIdLst>
    <p:sldId id="194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1E1A0C-325D-2718-028C-2EF09A114F58}" name="Church, Michael (CONTR)" initials="C(" userId="S::michael.church@science.doe.gov::479f6357-057b-45eb-85ae-b0563a2bd212" providerId="AD"/>
  <p188:author id="{246F786B-FCDF-1919-4FE6-B6E91F74E9A6}" name="Houston, Karyn (EXT)" initials="HK(" userId="S::Karyn.Houston@science.doe.gov::9349e374-4c09-49c7-a2cb-2b4b72d75c3e" providerId="AD"/>
  <p188:author id="{233E85B2-6FE5-A7D4-E8C7-2EC7C2B7CC00}" name="Kinney, Adam" initials="RK" userId="S::Adam.Kinney@science.doe.gov::997506a0-0f54-4d76-990e-b5a50ed5f116" providerId="AD"/>
  <p188:author id="{C034EADE-F057-9E0E-4987-90EC67665423}" name="Michael Church" initials="MC" userId="S::Michael.Church@science.doe.gov::479f6357-057b-45eb-85ae-b0563a2bd212" providerId="AD"/>
  <p188:author id="{1E31F5E1-970A-03C2-A400-64CD0F4F79B1}" name="Mikhail Zhernenkov" initials="MZ" userId="S::Mikhail.Zhernenkov@science.doe.gov::7c953c3a-5f07-4f77-b7f7-b5dbf125bb71" providerId="AD"/>
  <p188:author id="{B2412FF7-AAA0-3732-506D-2D78470574D9}" name="Keavney, Dava" initials="KD" userId="S::Dava.Keavney@science.doe.gov::36a3175f-9503-446e-879c-6ad2048a5c6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36A"/>
    <a:srgbClr val="333333"/>
    <a:srgbClr val="555555"/>
    <a:srgbClr val="3B5458"/>
    <a:srgbClr val="541D14"/>
    <a:srgbClr val="072815"/>
    <a:srgbClr val="0D212F"/>
    <a:srgbClr val="0B2C45"/>
    <a:srgbClr val="F8F8F8"/>
    <a:srgbClr val="1628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184" autoAdjust="0"/>
  </p:normalViewPr>
  <p:slideViewPr>
    <p:cSldViewPr snapToGrid="0">
      <p:cViewPr>
        <p:scale>
          <a:sx n="130" d="100"/>
          <a:sy n="130" d="100"/>
        </p:scale>
        <p:origin x="654" y="264"/>
      </p:cViewPr>
      <p:guideLst/>
    </p:cSldViewPr>
  </p:slideViewPr>
  <p:notesTextViewPr>
    <p:cViewPr>
      <p:scale>
        <a:sx n="150" d="100"/>
        <a:sy n="150" d="100"/>
      </p:scale>
      <p:origin x="0" y="-1026"/>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8/10/relationships/authors" Targe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04AAC-AABB-4199-9EB4-05C09D18F960}" type="datetimeFigureOut">
              <a:rPr lang="en-US" smtClean="0"/>
              <a:t>4/29/2025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3856A-75D2-42A6-90A7-46D3019DB1E5}" type="slidenum">
              <a:rPr lang="en-US" smtClean="0"/>
              <a:t>‹#›</a:t>
            </a:fld>
            <a:endParaRPr lang="en-US"/>
          </a:p>
        </p:txBody>
      </p:sp>
    </p:spTree>
    <p:extLst>
      <p:ext uri="{BB962C8B-B14F-4D97-AF65-F5344CB8AC3E}">
        <p14:creationId xmlns:p14="http://schemas.microsoft.com/office/powerpoint/2010/main" val="3539773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a:ea typeface="+mn-ea"/>
                <a:cs typeface="Arial"/>
              </a:rPr>
              <a:t>1-2 paragraph description of highlight</a:t>
            </a:r>
            <a:r>
              <a:rPr kumimoji="0" lang="en-US" sz="1200" b="0" i="0" u="none" strike="noStrike" kern="1200" cap="none" spc="0" normalizeH="0" baseline="0" noProof="0" dirty="0">
                <a:ln>
                  <a:noFill/>
                </a:ln>
                <a:solidFill>
                  <a:prstClr val="black"/>
                </a:solidFill>
                <a:effectLst/>
                <a:uLnTx/>
                <a:uFillTx/>
                <a:latin typeface="Arial"/>
                <a:ea typeface="+mn-ea"/>
                <a:cs typeface="Arial"/>
              </a:rPr>
              <a:t> – To make artificial intelligence (AI) systems more efficient, we need devices that can stably store data using very low power. However, achieving this has been a big challenge. In this study, researchers developed a new type of memory devices that can store over 512 different data levels (more than 9 bits) using extremely small amounts of energy. Meanwhile, these data levels are stable even without supplying constant power, making them a strong fit for future low-power memory and electronics. The proposed device uses a new structure with: (A) A very thin switching layer of oxide close to the bottom electrode that controls the flow of electric charge through the device. (B) An amorphous protective layer on top to stop ionic movement, helping each written state stay stable over time. (C). A partial conductive path/filament that flows current in a very localized way. These features allow the device to tune its resistance quickly (~ 20 nanoseconds) between states without needing complete device reset. Finally, a simulation of how this memory would work in an artificial neural network for tasks like recognizing handwritten numbers, the system performed reliably as the digital memory would.</a:t>
            </a:r>
            <a:endParaRPr kumimoji="0" lang="en-US" sz="1200" b="0" i="0" u="none" strike="noStrike" kern="1200" cap="none" spc="0" normalizeH="0" baseline="0" noProof="0" dirty="0">
              <a:ln>
                <a:noFill/>
              </a:ln>
              <a:solidFill>
                <a:srgbClr val="0D0D0D"/>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mn-lt"/>
                <a:ea typeface="+mn-ea"/>
                <a:cs typeface="+mn-cs"/>
              </a:rPr>
              <a:t>Acknowledgements</a:t>
            </a:r>
            <a:r>
              <a:rPr kumimoji="0" lang="en-US" sz="1200" b="0" i="0" u="none" strike="noStrike" kern="1200" cap="none" spc="0" normalizeH="0" baseline="0" noProof="0" dirty="0">
                <a:ln>
                  <a:noFill/>
                </a:ln>
                <a:solidFill>
                  <a:prstClr val="black"/>
                </a:solidFill>
                <a:effectLst/>
                <a:uLnTx/>
                <a:uFillTx/>
                <a:latin typeface="+mn-lt"/>
                <a:ea typeface="+mn-ea"/>
                <a:cs typeface="+mn-cs"/>
              </a:rPr>
              <a:t> – Ming Xiao, Markus Hellenbrand, Zhuotong Sun, and Judith L. MacManus-Driscoll gratefully acknowledge funding of this work by the Royal Academy of Engineering with grant CIET1819_24, the European Union with grant EU-H2020-ERC-ADG #882929 (EROS), and the EPSRC with grant EPSRC-EP/T012218/1-ECCS for funding. Nives </a:t>
            </a:r>
            <a:r>
              <a:rPr kumimoji="0" lang="en-US" sz="1200" b="0" i="0" u="none" strike="noStrike" kern="1200" cap="none" spc="0" normalizeH="0" baseline="0" noProof="0" dirty="0" err="1">
                <a:ln>
                  <a:noFill/>
                </a:ln>
                <a:solidFill>
                  <a:prstClr val="black"/>
                </a:solidFill>
                <a:effectLst/>
                <a:uLnTx/>
                <a:uFillTx/>
                <a:latin typeface="+mn-lt"/>
                <a:ea typeface="+mn-ea"/>
                <a:cs typeface="+mn-cs"/>
              </a:rPr>
              <a:t>Strkalj</a:t>
            </a:r>
            <a:r>
              <a:rPr kumimoji="0" lang="en-US" sz="1200" b="0" i="0" u="none" strike="noStrike" kern="1200" cap="none" spc="0" normalizeH="0" baseline="0" noProof="0" dirty="0">
                <a:ln>
                  <a:noFill/>
                </a:ln>
                <a:solidFill>
                  <a:prstClr val="black"/>
                </a:solidFill>
                <a:effectLst/>
                <a:uLnTx/>
                <a:uFillTx/>
                <a:latin typeface="+mn-lt"/>
                <a:ea typeface="+mn-ea"/>
                <a:cs typeface="+mn-cs"/>
              </a:rPr>
              <a:t> gratefully acknowledges funding from the Swiss National Science Foundation (Grant No. P2EZP2-199913). Babak Bakhit gratefully acknowledges financial support from the Swedish Research Council (VR), grant no. 2019-00191 (for accelerator-based ion-technological </a:t>
            </a:r>
            <a:r>
              <a:rPr kumimoji="0" lang="en-US" sz="1200" b="0" i="0" u="none" strike="noStrike" kern="1200" cap="none" spc="0" normalizeH="0" baseline="0" noProof="0" dirty="0" err="1">
                <a:ln>
                  <a:noFill/>
                </a:ln>
                <a:solidFill>
                  <a:prstClr val="black"/>
                </a:solidFill>
                <a:effectLst/>
                <a:uLnTx/>
                <a:uFillTx/>
                <a:latin typeface="+mn-lt"/>
                <a:ea typeface="+mn-ea"/>
                <a:cs typeface="+mn-cs"/>
              </a:rPr>
              <a:t>centre</a:t>
            </a:r>
            <a:r>
              <a:rPr kumimoji="0" lang="en-US" sz="1200" b="0" i="0" u="none" strike="noStrike" kern="1200" cap="none" spc="0" normalizeH="0" baseline="0" noProof="0" dirty="0">
                <a:ln>
                  <a:noFill/>
                </a:ln>
                <a:solidFill>
                  <a:prstClr val="black"/>
                </a:solidFill>
                <a:effectLst/>
                <a:uLnTx/>
                <a:uFillTx/>
                <a:latin typeface="+mn-lt"/>
                <a:ea typeface="+mn-ea"/>
                <a:cs typeface="+mn-cs"/>
              </a:rPr>
              <a:t> in tandem accelerator laboratory in Uppsala University, Sweden), grant no. 2021-00357, and the CAPE BlueSky Research Award 2022. Dovydas </a:t>
            </a:r>
            <a:r>
              <a:rPr kumimoji="0" lang="en-US" sz="1200" b="0" i="0" u="none" strike="noStrike" kern="1200" cap="none" spc="0" normalizeH="0" baseline="0" noProof="0" dirty="0" err="1">
                <a:ln>
                  <a:noFill/>
                </a:ln>
                <a:solidFill>
                  <a:prstClr val="black"/>
                </a:solidFill>
                <a:effectLst/>
                <a:uLnTx/>
                <a:uFillTx/>
                <a:latin typeface="+mn-lt"/>
                <a:ea typeface="+mn-ea"/>
                <a:cs typeface="+mn-cs"/>
              </a:rPr>
              <a:t>Joksas</a:t>
            </a:r>
            <a:r>
              <a:rPr kumimoji="0" lang="en-US" sz="1200" b="0" i="0" u="none" strike="noStrike" kern="1200" cap="none" spc="0" normalizeH="0" baseline="0" noProof="0" dirty="0">
                <a:ln>
                  <a:noFill/>
                </a:ln>
                <a:solidFill>
                  <a:prstClr val="black"/>
                </a:solidFill>
                <a:effectLst/>
                <a:uLnTx/>
                <a:uFillTx/>
                <a:latin typeface="+mn-lt"/>
                <a:ea typeface="+mn-ea"/>
                <a:cs typeface="+mn-cs"/>
              </a:rPr>
              <a:t> gratefully acknowledges studentship funding from the EPSRC (ref. 2094654) and fellowship funding and support from the UK Government Office for Science and the Royal Academy of Engineering. Nikolaos </a:t>
            </a:r>
            <a:r>
              <a:rPr kumimoji="0" lang="en-US" sz="1200" b="0" i="0" u="none" strike="noStrike" kern="1200" cap="none" spc="0" normalizeH="0" baseline="0" noProof="0" dirty="0" err="1">
                <a:ln>
                  <a:noFill/>
                </a:ln>
                <a:solidFill>
                  <a:prstClr val="black"/>
                </a:solidFill>
                <a:effectLst/>
                <a:uLnTx/>
                <a:uFillTx/>
                <a:latin typeface="+mn-lt"/>
                <a:ea typeface="+mn-ea"/>
                <a:cs typeface="+mn-cs"/>
              </a:rPr>
              <a:t>Barmpatsalos</a:t>
            </a:r>
            <a:r>
              <a:rPr kumimoji="0" lang="en-US" sz="1200" b="0" i="0" u="none" strike="noStrike" kern="1200" cap="none" spc="0" normalizeH="0" baseline="0" noProof="0" dirty="0">
                <a:ln>
                  <a:noFill/>
                </a:ln>
                <a:solidFill>
                  <a:prstClr val="black"/>
                </a:solidFill>
                <a:effectLst/>
                <a:uLnTx/>
                <a:uFillTx/>
                <a:latin typeface="+mn-lt"/>
                <a:ea typeface="+mn-ea"/>
                <a:cs typeface="+mn-cs"/>
              </a:rPr>
              <a:t> gratefully acknowledges studentship funding from the EPSRC (ref. 2249353). Adnan </a:t>
            </a:r>
            <a:r>
              <a:rPr kumimoji="0" lang="en-US" sz="1200" b="0" i="0" u="none" strike="noStrike" kern="1200" cap="none" spc="0" normalizeH="0" baseline="0" noProof="0" dirty="0" err="1">
                <a:ln>
                  <a:noFill/>
                </a:ln>
                <a:solidFill>
                  <a:prstClr val="black"/>
                </a:solidFill>
                <a:effectLst/>
                <a:uLnTx/>
                <a:uFillTx/>
                <a:latin typeface="+mn-lt"/>
                <a:ea typeface="+mn-ea"/>
                <a:cs typeface="+mn-cs"/>
              </a:rPr>
              <a:t>Mehonic</a:t>
            </a:r>
            <a:r>
              <a:rPr kumimoji="0" lang="en-US" sz="1200" b="0" i="0" u="none" strike="noStrike" kern="1200" cap="none" spc="0" normalizeH="0" baseline="0" noProof="0" dirty="0">
                <a:ln>
                  <a:noFill/>
                </a:ln>
                <a:solidFill>
                  <a:prstClr val="black"/>
                </a:solidFill>
                <a:effectLst/>
                <a:uLnTx/>
                <a:uFillTx/>
                <a:latin typeface="+mn-lt"/>
                <a:ea typeface="+mn-ea"/>
                <a:cs typeface="+mn-cs"/>
              </a:rPr>
              <a:t> gratefully acknowledges financial support from the Royal Academy of Engineering in the form of a Senior Research Fellowship and the EPSRC for financial support with grant EP/X018431/1. Hongyi Dou, Zedong Hu, and Haiyan Wang gratefully acknowledge the support from the U.S. National Science Foundation (ECCS-1902644 and NSF DMR-2016453) for the effort at Purdue University. Sandia National Laboratories is a multi-program laboratory managed and operated by National Technology and Engineering Solutions of Sandia, LLC, a wholly owned subsidiary of Honeywell International, Inc., for the U.S. Department of Energy's National Nuclear Security Administration under contract DE-NA0003525. This paper describes objective technical results and analysis. Any subjective views or opinions that might be expressed in the paper do not necessarily represent the views of the U.S. Department of Energy or the United States Government. The work at Los Alamos National Laboratory was supported by the NNSA's Laboratory Directed Research and Development Program, and was performed, in part, at the CINT, an Office of Science User Facility operated for the U.S. Department of Energy Office of Science. Los Alamos National Laboratory, an affirmative action equal opportunity employer, is managed by Triad National Security, LLC for the U.S. Department of Energy's NNSA, under contract 89233218CNA000001. Jonathan D. Major thanks the EPSRC for support via grants EP/N014057/1, EP/T006188/1, and EP/W03445X/1. </a:t>
            </a:r>
            <a:r>
              <a:rPr kumimoji="0" lang="en-US" sz="1200" b="0" i="0" u="none" strike="noStrike" kern="1200" cap="none" spc="0" normalizeH="0" baseline="0" noProof="0" dirty="0" err="1">
                <a:ln>
                  <a:noFill/>
                </a:ln>
                <a:solidFill>
                  <a:prstClr val="black"/>
                </a:solidFill>
                <a:effectLst/>
                <a:uLnTx/>
                <a:uFillTx/>
                <a:latin typeface="+mn-lt"/>
                <a:ea typeface="+mn-ea"/>
                <a:cs typeface="+mn-cs"/>
              </a:rPr>
              <a:t>Quanxi</a:t>
            </a:r>
            <a:r>
              <a:rPr kumimoji="0" lang="en-US" sz="1200" b="0" i="0" u="none" strike="noStrike" kern="1200" cap="none" spc="0" normalizeH="0" baseline="0" noProof="0" dirty="0">
                <a:ln>
                  <a:noFill/>
                </a:ln>
                <a:solidFill>
                  <a:prstClr val="black"/>
                </a:solidFill>
                <a:effectLst/>
                <a:uLnTx/>
                <a:uFillTx/>
                <a:latin typeface="+mn-lt"/>
                <a:ea typeface="+mn-ea"/>
                <a:cs typeface="+mn-cs"/>
              </a:rPr>
              <a:t> Jia thanks the U.S. National Science Foundation grant under the award number ECCS-1902623.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a:ea typeface="+mn-ea"/>
                <a:cs typeface="Arial"/>
              </a:rPr>
              <a:t>Publication/ press releases/ related links: </a:t>
            </a: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https://advanced.onlinelibrary.wiley.com/doi/full/10.1002/adfm.202418980</a:t>
            </a:r>
          </a:p>
          <a:p>
            <a:pPr marL="0" marR="0" lvl="0" indent="0" algn="l" defTabSz="922264" rtl="0" eaLnBrk="1" fontAlgn="auto" latinLnBrk="0" hangingPunct="1">
              <a:lnSpc>
                <a:spcPct val="100000"/>
              </a:lnSpc>
              <a:spcBef>
                <a:spcPts val="0"/>
              </a:spcBef>
              <a:spcAft>
                <a:spcPts val="0"/>
              </a:spcAft>
              <a:buClrTx/>
              <a:buSzTx/>
              <a:buFontTx/>
              <a:buNone/>
              <a:tabLst/>
              <a:defRPr/>
            </a:pPr>
            <a:r>
              <a:rPr lang="en-US" sz="1200" dirty="0">
                <a:cs typeface="Arial" panose="020B0604020202020204" pitchFamily="34" charset="0"/>
              </a:rPr>
              <a:t>Xiao, M.; Hellenbrand, M.; </a:t>
            </a:r>
            <a:r>
              <a:rPr lang="en-US" sz="1200" dirty="0" err="1">
                <a:cs typeface="Arial" panose="020B0604020202020204" pitchFamily="34" charset="0"/>
              </a:rPr>
              <a:t>Strkalj</a:t>
            </a:r>
            <a:r>
              <a:rPr lang="en-US" sz="1200" dirty="0">
                <a:cs typeface="Arial" panose="020B0604020202020204" pitchFamily="34" charset="0"/>
              </a:rPr>
              <a:t>, N.; Bakhit, B.; Sun, Z.; </a:t>
            </a:r>
            <a:r>
              <a:rPr lang="en-US" sz="1200" dirty="0" err="1">
                <a:cs typeface="Arial" panose="020B0604020202020204" pitchFamily="34" charset="0"/>
              </a:rPr>
              <a:t>Barmpatsalos</a:t>
            </a:r>
            <a:r>
              <a:rPr lang="en-US" sz="1200" dirty="0">
                <a:cs typeface="Arial" panose="020B0604020202020204" pitchFamily="34" charset="0"/>
              </a:rPr>
              <a:t>, N.; </a:t>
            </a:r>
            <a:r>
              <a:rPr lang="en-US" sz="1200" dirty="0" err="1">
                <a:cs typeface="Arial" panose="020B0604020202020204" pitchFamily="34" charset="0"/>
              </a:rPr>
              <a:t>Joksas</a:t>
            </a:r>
            <a:r>
              <a:rPr lang="en-US" sz="1200" dirty="0">
                <a:cs typeface="Arial" panose="020B0604020202020204" pitchFamily="34" charset="0"/>
              </a:rPr>
              <a:t>, D.; Dou, H.; Hu, Z.; Lu, P.; Karki, S. Ultra‐Fast Non‐Volatile Resistive Switching Devices with Over 512 Distinct and Stable Levels for Memory and Neuromorphic Computing. </a:t>
            </a:r>
            <a:r>
              <a:rPr lang="en-US" sz="1200" i="1" dirty="0">
                <a:cs typeface="Arial" panose="020B0604020202020204" pitchFamily="34" charset="0"/>
              </a:rPr>
              <a:t>Advanced Functional Materials </a:t>
            </a:r>
            <a:r>
              <a:rPr lang="en-US" sz="1200" dirty="0">
                <a:cs typeface="Arial" panose="020B0604020202020204" pitchFamily="34" charset="0"/>
              </a:rPr>
              <a:t>2025. https://doi.org/10.1002/adfm.202418980</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06636"/>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F876D4B8-3D7E-42E7-AF06-6D9133F7F081}" type="slidenum">
              <a:rPr lang="en-US" smtClean="0"/>
              <a:pPr>
                <a:defRPr/>
              </a:pPr>
              <a:t>1</a:t>
            </a:fld>
            <a:endParaRPr lang="en-US"/>
          </a:p>
        </p:txBody>
      </p:sp>
    </p:spTree>
    <p:extLst>
      <p:ext uri="{BB962C8B-B14F-4D97-AF65-F5344CB8AC3E}">
        <p14:creationId xmlns:p14="http://schemas.microsoft.com/office/powerpoint/2010/main" val="14143953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4/29/2025</a:t>
            </a:fld>
            <a:endParaRPr lang="en-US"/>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289" y="5815220"/>
            <a:ext cx="4894439" cy="901108"/>
          </a:xfrm>
          <a:prstGeom prst="rect">
            <a:avLst/>
          </a:prstGeom>
        </p:spPr>
      </p:pic>
      <p:sp>
        <p:nvSpPr>
          <p:cNvPr id="8" name="TextBox 7"/>
          <p:cNvSpPr txBox="1"/>
          <p:nvPr userDrawn="1"/>
        </p:nvSpPr>
        <p:spPr>
          <a:xfrm>
            <a:off x="7162800" y="5917273"/>
            <a:ext cx="5029200" cy="646331"/>
          </a:xfrm>
          <a:prstGeom prst="rect">
            <a:avLst/>
          </a:prstGeom>
          <a:noFill/>
        </p:spPr>
        <p:txBody>
          <a:bodyPr wrap="square" rtlCol="0">
            <a:spAutoFit/>
          </a:bodyPr>
          <a:lstStyle/>
          <a:p>
            <a:pPr algn="ctr"/>
            <a:r>
              <a:rPr lang="en-US" sz="3600">
                <a:solidFill>
                  <a:schemeClr val="accent1"/>
                </a:solidFill>
                <a:latin typeface="+mj-lt"/>
              </a:rPr>
              <a:t>https://science.osti.gov/</a:t>
            </a:r>
          </a:p>
        </p:txBody>
      </p:sp>
    </p:spTree>
    <p:extLst>
      <p:ext uri="{BB962C8B-B14F-4D97-AF65-F5344CB8AC3E}">
        <p14:creationId xmlns:p14="http://schemas.microsoft.com/office/powerpoint/2010/main" val="396370745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411718491"/>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0" name="TextBox 9"/>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41304244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554804-D3F1-4E4C-9D0A-99063A42E6CF}"/>
              </a:ext>
            </a:extLst>
          </p:cNvPr>
          <p:cNvSpPr/>
          <p:nvPr userDrawn="1"/>
        </p:nvSpPr>
        <p:spPr>
          <a:xfrm>
            <a:off x="533399" y="365125"/>
            <a:ext cx="11125199" cy="6006645"/>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Arial Black" panose="020B0A040201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1125200" cy="4681083"/>
          </a:xfrm>
          <a:no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p:txBody>
          <a:bodyPr/>
          <a:lstStyle/>
          <a:p>
            <a:fld id="{F50FB8F4-93A4-403A-9708-D7F20BB46076}" type="datetimeFigureOut">
              <a:rPr lang="en-US" smtClean="0"/>
              <a:t>4/29/2025</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6" name="Picture 5">
            <a:extLst>
              <a:ext uri="{FF2B5EF4-FFF2-40B4-BE49-F238E27FC236}">
                <a16:creationId xmlns:a16="http://schemas.microsoft.com/office/drawing/2014/main" id="{1C43C625-146F-4A45-9B4B-701007EBF0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5025" y="6001949"/>
            <a:ext cx="1933575" cy="355988"/>
          </a:xfrm>
          <a:prstGeom prst="rect">
            <a:avLst/>
          </a:prstGeom>
        </p:spPr>
      </p:pic>
    </p:spTree>
    <p:extLst>
      <p:ext uri="{BB962C8B-B14F-4D97-AF65-F5344CB8AC3E}">
        <p14:creationId xmlns:p14="http://schemas.microsoft.com/office/powerpoint/2010/main" val="4053386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303438670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5430484"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333067" y="1681163"/>
            <a:ext cx="5454121"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699249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3578225"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327525" y="1681163"/>
            <a:ext cx="3576638" cy="4143375"/>
          </a:xfrm>
          <a:solidFill>
            <a:schemeClr val="accent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8212138" y="1681163"/>
            <a:ext cx="3575050"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928812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2" name="Picture Placeholder 11"/>
          <p:cNvSpPr>
            <a:spLocks noGrp="1"/>
          </p:cNvSpPr>
          <p:nvPr>
            <p:ph type="pic" sz="quarter" idx="10"/>
          </p:nvPr>
        </p:nvSpPr>
        <p:spPr>
          <a:xfrm>
            <a:off x="6920089" y="1045804"/>
            <a:ext cx="5271912" cy="5274034"/>
          </a:xfrm>
          <a:custGeom>
            <a:avLst/>
            <a:gdLst>
              <a:gd name="connsiteX0" fmla="*/ 3962270 w 5375563"/>
              <a:gd name="connsiteY0" fmla="*/ 0 h 5377727"/>
              <a:gd name="connsiteX1" fmla="*/ 5140529 w 5375563"/>
              <a:gd name="connsiteY1" fmla="*/ 168208 h 5377727"/>
              <a:gd name="connsiteX2" fmla="*/ 5375563 w 5375563"/>
              <a:gd name="connsiteY2" fmla="*/ 249437 h 5377727"/>
              <a:gd name="connsiteX3" fmla="*/ 5375563 w 5375563"/>
              <a:gd name="connsiteY3" fmla="*/ 5377727 h 5377727"/>
              <a:gd name="connsiteX4" fmla="*/ 398434 w 5375563"/>
              <a:gd name="connsiteY4" fmla="*/ 5377727 h 5377727"/>
              <a:gd name="connsiteX5" fmla="*/ 390724 w 5375563"/>
              <a:gd name="connsiteY5" fmla="*/ 5363513 h 5377727"/>
              <a:gd name="connsiteX6" fmla="*/ 0 w 5375563"/>
              <a:gd name="connsiteY6" fmla="*/ 3741443 h 5377727"/>
              <a:gd name="connsiteX7" fmla="*/ 3962270 w 5375563"/>
              <a:gd name="connsiteY7" fmla="*/ 0 h 53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563" h="5377727">
                <a:moveTo>
                  <a:pt x="3962270" y="0"/>
                </a:moveTo>
                <a:cubicBezTo>
                  <a:pt x="4372577" y="0"/>
                  <a:pt x="4768317" y="58891"/>
                  <a:pt x="5140529" y="168208"/>
                </a:cubicBezTo>
                <a:lnTo>
                  <a:pt x="5375563" y="249437"/>
                </a:lnTo>
                <a:lnTo>
                  <a:pt x="5375563" y="5377727"/>
                </a:lnTo>
                <a:lnTo>
                  <a:pt x="398434" y="5377727"/>
                </a:lnTo>
                <a:lnTo>
                  <a:pt x="390724" y="5363513"/>
                </a:lnTo>
                <a:cubicBezTo>
                  <a:pt x="140324" y="4872813"/>
                  <a:pt x="0" y="4322602"/>
                  <a:pt x="0" y="3741443"/>
                </a:cubicBezTo>
                <a:cubicBezTo>
                  <a:pt x="0" y="1675101"/>
                  <a:pt x="1773969" y="0"/>
                  <a:pt x="3962270" y="0"/>
                </a:cubicBezTo>
                <a:close/>
              </a:path>
            </a:pathLst>
          </a:custGeom>
          <a:noFill/>
        </p:spPr>
        <p:txBody>
          <a:bodyPr wrap="square" anchor="ctr" anchorCtr="1">
            <a:noAutofit/>
          </a:bodyPr>
          <a:lstStyle>
            <a:lvl1pPr marL="0" indent="0">
              <a:buNone/>
              <a:defRPr/>
            </a:lvl1pPr>
          </a:lstStyle>
          <a:p>
            <a:r>
              <a:rPr lang="en-US"/>
              <a:t>Click icon to add picture</a:t>
            </a:r>
          </a:p>
        </p:txBody>
      </p:sp>
      <p:sp>
        <p:nvSpPr>
          <p:cNvPr id="14" name="Text Placeholder 13"/>
          <p:cNvSpPr>
            <a:spLocks noGrp="1"/>
          </p:cNvSpPr>
          <p:nvPr>
            <p:ph type="body" sz="quarter" idx="11"/>
          </p:nvPr>
        </p:nvSpPr>
        <p:spPr>
          <a:xfrm>
            <a:off x="409575" y="1389063"/>
            <a:ext cx="6227763"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0795038"/>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668421"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5" y="1389063"/>
            <a:ext cx="4580089"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6164263" y="1320659"/>
            <a:ext cx="1543050" cy="1543191"/>
          </a:xfrm>
          <a:prstGeom prst="ellipse">
            <a:avLst/>
          </a:prstGeom>
        </p:spPr>
        <p:txBody>
          <a:bodyPr>
            <a:normAutofit/>
          </a:bodyPr>
          <a:lstStyle>
            <a:lvl1pPr>
              <a:defRPr sz="1400"/>
            </a:lvl1pPr>
          </a:lstStyle>
          <a:p>
            <a:r>
              <a:rPr lang="en-US"/>
              <a:t>Click icon to add picture</a:t>
            </a:r>
          </a:p>
        </p:txBody>
      </p:sp>
      <p:sp>
        <p:nvSpPr>
          <p:cNvPr id="17" name="Picture Placeholder 16"/>
          <p:cNvSpPr>
            <a:spLocks noGrp="1"/>
          </p:cNvSpPr>
          <p:nvPr>
            <p:ph type="pic" sz="quarter" idx="13"/>
          </p:nvPr>
        </p:nvSpPr>
        <p:spPr>
          <a:xfrm>
            <a:off x="8918700" y="529330"/>
            <a:ext cx="2835150" cy="2834583"/>
          </a:xfrm>
          <a:prstGeom prst="ellipse">
            <a:avLst/>
          </a:prstGeom>
        </p:spPr>
        <p:txBody>
          <a:bodyPr/>
          <a:lstStyle/>
          <a:p>
            <a:r>
              <a:rPr lang="en-US"/>
              <a:t>Click icon to add picture</a:t>
            </a:r>
          </a:p>
        </p:txBody>
      </p:sp>
      <p:sp>
        <p:nvSpPr>
          <p:cNvPr id="20" name="Picture Placeholder 19"/>
          <p:cNvSpPr>
            <a:spLocks noGrp="1"/>
          </p:cNvSpPr>
          <p:nvPr>
            <p:ph type="pic" sz="quarter" idx="14"/>
          </p:nvPr>
        </p:nvSpPr>
        <p:spPr>
          <a:xfrm>
            <a:off x="7245351" y="2667000"/>
            <a:ext cx="1831861" cy="1833563"/>
          </a:xfrm>
          <a:prstGeom prst="ellipse">
            <a:avLst/>
          </a:prstGeom>
        </p:spPr>
        <p:txBody>
          <a:bodyPr>
            <a:normAutofit/>
          </a:bodyPr>
          <a:lstStyle>
            <a:lvl1pPr>
              <a:defRPr sz="1800"/>
            </a:lvl1pPr>
          </a:lstStyle>
          <a:p>
            <a:r>
              <a:rPr lang="en-US"/>
              <a:t>Click icon to add picture</a:t>
            </a:r>
          </a:p>
        </p:txBody>
      </p:sp>
      <p:sp>
        <p:nvSpPr>
          <p:cNvPr id="22" name="Picture Placeholder 21"/>
          <p:cNvSpPr>
            <a:spLocks noGrp="1"/>
          </p:cNvSpPr>
          <p:nvPr>
            <p:ph type="pic" sz="quarter" idx="15"/>
          </p:nvPr>
        </p:nvSpPr>
        <p:spPr>
          <a:xfrm>
            <a:off x="5463822" y="4007983"/>
            <a:ext cx="2210192" cy="2210466"/>
          </a:xfrm>
          <a:prstGeom prst="ellipse">
            <a:avLst/>
          </a:prstGeom>
        </p:spPr>
        <p:txBody>
          <a:bodyPr/>
          <a:lstStyle/>
          <a:p>
            <a:r>
              <a:rPr lang="en-US"/>
              <a:t>Click icon to add picture</a:t>
            </a:r>
          </a:p>
        </p:txBody>
      </p:sp>
      <p:sp>
        <p:nvSpPr>
          <p:cNvPr id="24" name="Picture Placeholder 23"/>
          <p:cNvSpPr>
            <a:spLocks noGrp="1"/>
          </p:cNvSpPr>
          <p:nvPr>
            <p:ph type="pic" sz="quarter" idx="16"/>
          </p:nvPr>
        </p:nvSpPr>
        <p:spPr>
          <a:xfrm>
            <a:off x="9218855" y="3630613"/>
            <a:ext cx="2392119" cy="2392362"/>
          </a:xfrm>
          <a:prstGeom prst="ellipse">
            <a:avLst/>
          </a:prstGeom>
        </p:spPr>
        <p:txBody>
          <a:bodyPr/>
          <a:lstStyle/>
          <a:p>
            <a:r>
              <a:rPr lang="en-US"/>
              <a:t>Click icon to add picture</a:t>
            </a:r>
          </a:p>
        </p:txBody>
      </p:sp>
    </p:spTree>
    <p:extLst>
      <p:ext uri="{BB962C8B-B14F-4D97-AF65-F5344CB8AC3E}">
        <p14:creationId xmlns:p14="http://schemas.microsoft.com/office/powerpoint/2010/main" val="42049172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5947085" y="1446839"/>
            <a:ext cx="6244914" cy="4481287"/>
          </a:xfrm>
          <a:custGeom>
            <a:avLst/>
            <a:gdLst>
              <a:gd name="connsiteX0" fmla="*/ 743081 w 6244914"/>
              <a:gd name="connsiteY0" fmla="*/ 3021747 h 4481287"/>
              <a:gd name="connsiteX1" fmla="*/ 6244914 w 6244914"/>
              <a:gd name="connsiteY1" fmla="*/ 3021747 h 4481287"/>
              <a:gd name="connsiteX2" fmla="*/ 6244914 w 6244914"/>
              <a:gd name="connsiteY2" fmla="*/ 4481287 h 4481287"/>
              <a:gd name="connsiteX3" fmla="*/ 1475626 w 6244914"/>
              <a:gd name="connsiteY3" fmla="*/ 4481287 h 4481287"/>
              <a:gd name="connsiteX4" fmla="*/ 0 w 6244914"/>
              <a:gd name="connsiteY4" fmla="*/ 1510873 h 4481287"/>
              <a:gd name="connsiteX5" fmla="*/ 6244914 w 6244914"/>
              <a:gd name="connsiteY5" fmla="*/ 1510873 h 4481287"/>
              <a:gd name="connsiteX6" fmla="*/ 6244914 w 6244914"/>
              <a:gd name="connsiteY6" fmla="*/ 2970413 h 4481287"/>
              <a:gd name="connsiteX7" fmla="*/ 733392 w 6244914"/>
              <a:gd name="connsiteY7" fmla="*/ 2970413 h 4481287"/>
              <a:gd name="connsiteX8" fmla="*/ 723088 w 6244914"/>
              <a:gd name="connsiteY8" fmla="*/ 0 h 4481287"/>
              <a:gd name="connsiteX9" fmla="*/ 6244914 w 6244914"/>
              <a:gd name="connsiteY9" fmla="*/ 0 h 4481287"/>
              <a:gd name="connsiteX10" fmla="*/ 6244914 w 6244914"/>
              <a:gd name="connsiteY10" fmla="*/ 1459540 h 4481287"/>
              <a:gd name="connsiteX11" fmla="*/ 0 w 6244914"/>
              <a:gd name="connsiteY11" fmla="*/ 1459540 h 44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4914" h="4481287">
                <a:moveTo>
                  <a:pt x="743081" y="3021747"/>
                </a:moveTo>
                <a:lnTo>
                  <a:pt x="6244914" y="3021747"/>
                </a:lnTo>
                <a:lnTo>
                  <a:pt x="6244914" y="4481287"/>
                </a:lnTo>
                <a:lnTo>
                  <a:pt x="1475626" y="4481287"/>
                </a:lnTo>
                <a:close/>
                <a:moveTo>
                  <a:pt x="0" y="1510873"/>
                </a:moveTo>
                <a:lnTo>
                  <a:pt x="6244914" y="1510873"/>
                </a:lnTo>
                <a:lnTo>
                  <a:pt x="6244914" y="2970413"/>
                </a:lnTo>
                <a:lnTo>
                  <a:pt x="733392" y="2970413"/>
                </a:lnTo>
                <a:close/>
                <a:moveTo>
                  <a:pt x="723088" y="0"/>
                </a:moveTo>
                <a:lnTo>
                  <a:pt x="6244914" y="0"/>
                </a:lnTo>
                <a:lnTo>
                  <a:pt x="6244914" y="1459540"/>
                </a:lnTo>
                <a:lnTo>
                  <a:pt x="0" y="1459540"/>
                </a:ln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3859638371"/>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723920"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2"/>
          </p:nvPr>
        </p:nvSpPr>
        <p:spPr>
          <a:xfrm>
            <a:off x="5856088" y="1"/>
            <a:ext cx="6335912" cy="6263859"/>
          </a:xfrm>
          <a:custGeom>
            <a:avLst/>
            <a:gdLst>
              <a:gd name="connsiteX0" fmla="*/ 6335911 w 6335912"/>
              <a:gd name="connsiteY0" fmla="*/ 2555883 h 6263859"/>
              <a:gd name="connsiteX1" fmla="*/ 6335911 w 6335912"/>
              <a:gd name="connsiteY1" fmla="*/ 4093940 h 6263859"/>
              <a:gd name="connsiteX2" fmla="*/ 2473897 w 6335912"/>
              <a:gd name="connsiteY2" fmla="*/ 6182304 h 6263859"/>
              <a:gd name="connsiteX3" fmla="*/ 1634032 w 6335912"/>
              <a:gd name="connsiteY3" fmla="*/ 6022415 h 6263859"/>
              <a:gd name="connsiteX4" fmla="*/ 1557097 w 6335912"/>
              <a:gd name="connsiteY4" fmla="*/ 5909031 h 6263859"/>
              <a:gd name="connsiteX5" fmla="*/ 1504339 w 6335912"/>
              <a:gd name="connsiteY5" fmla="*/ 5782574 h 6263859"/>
              <a:gd name="connsiteX6" fmla="*/ 1830371 w 6335912"/>
              <a:gd name="connsiteY6" fmla="*/ 4992231 h 6263859"/>
              <a:gd name="connsiteX7" fmla="*/ 6335912 w 6335912"/>
              <a:gd name="connsiteY7" fmla="*/ 1016220 h 6263859"/>
              <a:gd name="connsiteX8" fmla="*/ 6335912 w 6335912"/>
              <a:gd name="connsiteY8" fmla="*/ 2459009 h 6263859"/>
              <a:gd name="connsiteX9" fmla="*/ 936517 w 6335912"/>
              <a:gd name="connsiteY9" fmla="*/ 5378703 h 6263859"/>
              <a:gd name="connsiteX10" fmla="*/ 148674 w 6335912"/>
              <a:gd name="connsiteY10" fmla="*/ 5228717 h 6263859"/>
              <a:gd name="connsiteX11" fmla="*/ 76504 w 6335912"/>
              <a:gd name="connsiteY11" fmla="*/ 5122356 h 6263859"/>
              <a:gd name="connsiteX12" fmla="*/ 27015 w 6335912"/>
              <a:gd name="connsiteY12" fmla="*/ 5003733 h 6263859"/>
              <a:gd name="connsiteX13" fmla="*/ 332851 w 6335912"/>
              <a:gd name="connsiteY13" fmla="*/ 4262345 h 6263859"/>
              <a:gd name="connsiteX14" fmla="*/ 5370853 w 6335912"/>
              <a:gd name="connsiteY14" fmla="*/ 0 h 6263859"/>
              <a:gd name="connsiteX15" fmla="*/ 6335912 w 6335912"/>
              <a:gd name="connsiteY15" fmla="*/ 0 h 6263859"/>
              <a:gd name="connsiteX16" fmla="*/ 6335910 w 6335912"/>
              <a:gd name="connsiteY16" fmla="*/ 920939 h 6263859"/>
              <a:gd name="connsiteX17" fmla="*/ 1426128 w 6335912"/>
              <a:gd name="connsiteY17" fmla="*/ 3575878 h 6263859"/>
              <a:gd name="connsiteX18" fmla="*/ 638286 w 6335912"/>
              <a:gd name="connsiteY18" fmla="*/ 3425891 h 6263859"/>
              <a:gd name="connsiteX19" fmla="*/ 566116 w 6335912"/>
              <a:gd name="connsiteY19" fmla="*/ 3319531 h 6263859"/>
              <a:gd name="connsiteX20" fmla="*/ 516627 w 6335912"/>
              <a:gd name="connsiteY20" fmla="*/ 3200907 h 6263859"/>
              <a:gd name="connsiteX21" fmla="*/ 822463 w 6335912"/>
              <a:gd name="connsiteY21" fmla="*/ 2459519 h 626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5912" h="6263859">
                <a:moveTo>
                  <a:pt x="6335911" y="2555883"/>
                </a:moveTo>
                <a:lnTo>
                  <a:pt x="6335911" y="4093940"/>
                </a:lnTo>
                <a:lnTo>
                  <a:pt x="2473897" y="6182304"/>
                </a:lnTo>
                <a:cubicBezTo>
                  <a:pt x="2186346" y="6337796"/>
                  <a:pt x="1836138" y="6263560"/>
                  <a:pt x="1634032" y="6022415"/>
                </a:cubicBezTo>
                <a:lnTo>
                  <a:pt x="1557097" y="5909031"/>
                </a:lnTo>
                <a:lnTo>
                  <a:pt x="1504339" y="5782574"/>
                </a:lnTo>
                <a:cubicBezTo>
                  <a:pt x="1413202" y="5481421"/>
                  <a:pt x="1542819" y="5147723"/>
                  <a:pt x="1830371" y="4992231"/>
                </a:cubicBezTo>
                <a:close/>
                <a:moveTo>
                  <a:pt x="6335912" y="1016220"/>
                </a:moveTo>
                <a:lnTo>
                  <a:pt x="6335912" y="2459009"/>
                </a:lnTo>
                <a:lnTo>
                  <a:pt x="936517" y="5378703"/>
                </a:lnTo>
                <a:cubicBezTo>
                  <a:pt x="666777" y="5524564"/>
                  <a:pt x="338262" y="5454925"/>
                  <a:pt x="148674" y="5228717"/>
                </a:cubicBezTo>
                <a:lnTo>
                  <a:pt x="76504" y="5122356"/>
                </a:lnTo>
                <a:lnTo>
                  <a:pt x="27015" y="5003733"/>
                </a:lnTo>
                <a:cubicBezTo>
                  <a:pt x="-58478" y="4721235"/>
                  <a:pt x="63112" y="4408205"/>
                  <a:pt x="332851" y="4262345"/>
                </a:cubicBezTo>
                <a:close/>
                <a:moveTo>
                  <a:pt x="5370853" y="0"/>
                </a:moveTo>
                <a:lnTo>
                  <a:pt x="6335912" y="0"/>
                </a:lnTo>
                <a:lnTo>
                  <a:pt x="6335910" y="920939"/>
                </a:lnTo>
                <a:lnTo>
                  <a:pt x="1426128" y="3575878"/>
                </a:lnTo>
                <a:cubicBezTo>
                  <a:pt x="1156389" y="3721738"/>
                  <a:pt x="827875" y="3652099"/>
                  <a:pt x="638286" y="3425891"/>
                </a:cubicBezTo>
                <a:lnTo>
                  <a:pt x="566116" y="3319531"/>
                </a:lnTo>
                <a:lnTo>
                  <a:pt x="516627" y="3200907"/>
                </a:lnTo>
                <a:cubicBezTo>
                  <a:pt x="431135" y="2918409"/>
                  <a:pt x="552724" y="2605379"/>
                  <a:pt x="822463" y="2459519"/>
                </a:cubicBez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407962601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3" name="TextBox 12"/>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3182681965"/>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Tree>
    <p:extLst>
      <p:ext uri="{BB962C8B-B14F-4D97-AF65-F5344CB8AC3E}">
        <p14:creationId xmlns:p14="http://schemas.microsoft.com/office/powerpoint/2010/main" val="3805706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8" r:id="rId5"/>
    <p:sldLayoutId id="2147483663" r:id="rId6"/>
    <p:sldLayoutId id="2147483659" r:id="rId7"/>
    <p:sldLayoutId id="2147483660" r:id="rId8"/>
    <p:sldLayoutId id="2147483657" r:id="rId9"/>
    <p:sldLayoutId id="2147483654" r:id="rId10"/>
    <p:sldLayoutId id="2147483655" r:id="rId11"/>
    <p:sldLayoutId id="2147483664" r:id="rId1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2FEED1-99D4-3833-744A-3BECE16B8981}"/>
              </a:ext>
            </a:extLst>
          </p:cNvPr>
          <p:cNvSpPr/>
          <p:nvPr/>
        </p:nvSpPr>
        <p:spPr>
          <a:xfrm>
            <a:off x="3163566" y="6296959"/>
            <a:ext cx="6583680" cy="5610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ED11C0-0B4E-4A9B-9978-226831B3CF02}"/>
              </a:ext>
            </a:extLst>
          </p:cNvPr>
          <p:cNvSpPr>
            <a:spLocks noGrp="1"/>
          </p:cNvSpPr>
          <p:nvPr>
            <p:ph type="title"/>
          </p:nvPr>
        </p:nvSpPr>
        <p:spPr>
          <a:xfrm>
            <a:off x="0" y="122691"/>
            <a:ext cx="12192000" cy="693173"/>
          </a:xfrm>
        </p:spPr>
        <p:txBody>
          <a:bodyPr>
            <a:noAutofit/>
          </a:bodyPr>
          <a:lstStyle/>
          <a:p>
            <a:pPr algn="ctr"/>
            <a:r>
              <a:rPr lang="en-US" sz="2800" dirty="0"/>
              <a:t>Ultra-Fast Multilevel Resistive Switching for Memory </a:t>
            </a:r>
            <a:br>
              <a:rPr lang="en-US" sz="2800" dirty="0"/>
            </a:br>
            <a:r>
              <a:rPr lang="en-US" sz="2800" dirty="0"/>
              <a:t>and Neuromorphic Computing</a:t>
            </a:r>
          </a:p>
        </p:txBody>
      </p:sp>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36808" y="6308056"/>
            <a:ext cx="576296"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000" kern="1200">
                <a:solidFill>
                  <a:schemeClr val="accent1">
                    <a:lumMod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6CA2777-A89F-4130-B308-73BB65955918}" type="slidenum">
              <a:rPr lang="en-US" smtClean="0"/>
              <a:pPr/>
              <a:t>1</a:t>
            </a:fld>
            <a:endParaRPr lang="en-US">
              <a:solidFill>
                <a:srgbClr val="0F3F66"/>
              </a:solidFill>
            </a:endParaRPr>
          </a:p>
        </p:txBody>
      </p:sp>
      <p:sp>
        <p:nvSpPr>
          <p:cNvPr id="5" name="Rectangle 35">
            <a:extLst>
              <a:ext uri="{FF2B5EF4-FFF2-40B4-BE49-F238E27FC236}">
                <a16:creationId xmlns:a16="http://schemas.microsoft.com/office/drawing/2014/main" id="{8E58DAE7-FAC5-48B9-861C-1B01EB5A8193}"/>
              </a:ext>
            </a:extLst>
          </p:cNvPr>
          <p:cNvSpPr>
            <a:spLocks noChangeArrowheads="1"/>
          </p:cNvSpPr>
          <p:nvPr/>
        </p:nvSpPr>
        <p:spPr bwMode="auto">
          <a:xfrm>
            <a:off x="287333" y="759536"/>
            <a:ext cx="11725771" cy="11387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2400" b="1" dirty="0">
                <a:latin typeface="+mj-lt"/>
                <a:ea typeface="Calibri" pitchFamily="34" charset="0"/>
                <a:cs typeface="Calibri"/>
              </a:rPr>
              <a:t>Scientific Achievement</a:t>
            </a:r>
          </a:p>
          <a:p>
            <a:pPr marL="114300"/>
            <a:r>
              <a:rPr lang="en-US" sz="2200" dirty="0">
                <a:latin typeface="+mj-lt"/>
              </a:rPr>
              <a:t>A hybrid resistive switching effect controlled by the conducting channel and interface charge is realized in oxide-based memory devices for low power memory and neuromorphic computing. </a:t>
            </a:r>
          </a:p>
        </p:txBody>
      </p:sp>
      <p:sp>
        <p:nvSpPr>
          <p:cNvPr id="6" name="TextBox 5">
            <a:extLst>
              <a:ext uri="{FF2B5EF4-FFF2-40B4-BE49-F238E27FC236}">
                <a16:creationId xmlns:a16="http://schemas.microsoft.com/office/drawing/2014/main" id="{5B5AB4DC-C268-4277-A54D-5E68D1711C3C}"/>
              </a:ext>
            </a:extLst>
          </p:cNvPr>
          <p:cNvSpPr txBox="1"/>
          <p:nvPr/>
        </p:nvSpPr>
        <p:spPr>
          <a:xfrm>
            <a:off x="4837471" y="3496214"/>
            <a:ext cx="7175633" cy="2303195"/>
          </a:xfrm>
          <a:prstGeom prst="rect">
            <a:avLst/>
          </a:prstGeom>
          <a:noFill/>
        </p:spPr>
        <p:txBody>
          <a:bodyPr wrap="square" rtlCol="0">
            <a:spAutoFit/>
          </a:bodyPr>
          <a:lstStyle/>
          <a:p>
            <a:pPr>
              <a:spcAft>
                <a:spcPts val="100"/>
              </a:spcAft>
            </a:pPr>
            <a:r>
              <a:rPr lang="en-US" altLang="ja-JP" sz="2200" b="1" dirty="0">
                <a:latin typeface="+mj-lt"/>
                <a:ea typeface="Calibri" pitchFamily="34" charset="0"/>
                <a:cs typeface="Calibri"/>
              </a:rPr>
              <a:t>Research Details</a:t>
            </a:r>
          </a:p>
          <a:p>
            <a:pPr marL="182880" lvl="1" indent="-137160" fontAlgn="base">
              <a:buFont typeface="Arial" panose="020B0604020202020204" pitchFamily="34" charset="0"/>
              <a:buChar char="•"/>
            </a:pPr>
            <a:r>
              <a:rPr lang="en-US" sz="2000" dirty="0">
                <a:latin typeface="+mj-lt"/>
              </a:rPr>
              <a:t>A thin resistive switching layer of sodium bismuth titanate (NBT) was deposited on conducting substrate (</a:t>
            </a:r>
            <a:r>
              <a:rPr lang="en-US" sz="2000" dirty="0" err="1">
                <a:latin typeface="+mj-lt"/>
              </a:rPr>
              <a:t>Nb:STO</a:t>
            </a:r>
            <a:r>
              <a:rPr lang="en-US" sz="2000" dirty="0">
                <a:latin typeface="+mj-lt"/>
              </a:rPr>
              <a:t>) using pulsed laser deposition at CMOS compatible temperature.</a:t>
            </a:r>
          </a:p>
          <a:p>
            <a:pPr marL="182880" lvl="1" indent="-137160" fontAlgn="base">
              <a:buFont typeface="Arial" panose="020B0604020202020204" pitchFamily="34" charset="0"/>
              <a:buChar char="•"/>
            </a:pPr>
            <a:r>
              <a:rPr lang="en-US" sz="2000" dirty="0">
                <a:latin typeface="+mj-lt"/>
              </a:rPr>
              <a:t>NBT film deposition parameters were controlled to achieve a thin crystalline layer (&lt; 3.5 nm) with an overcoat of thick amorphous layer (8–30 nm).</a:t>
            </a:r>
          </a:p>
        </p:txBody>
      </p:sp>
      <p:sp>
        <p:nvSpPr>
          <p:cNvPr id="12" name="TextBox 11">
            <a:extLst>
              <a:ext uri="{FF2B5EF4-FFF2-40B4-BE49-F238E27FC236}">
                <a16:creationId xmlns:a16="http://schemas.microsoft.com/office/drawing/2014/main" id="{59E5A144-7E9E-487C-8E31-0FE4415AA73E}"/>
              </a:ext>
            </a:extLst>
          </p:cNvPr>
          <p:cNvSpPr txBox="1"/>
          <p:nvPr/>
        </p:nvSpPr>
        <p:spPr>
          <a:xfrm>
            <a:off x="4837471" y="1922685"/>
            <a:ext cx="7105372" cy="1477328"/>
          </a:xfrm>
          <a:prstGeom prst="rect">
            <a:avLst/>
          </a:prstGeom>
          <a:noFill/>
        </p:spPr>
        <p:txBody>
          <a:bodyPr wrap="square" rtlCol="0">
            <a:spAutoFit/>
          </a:bodyPr>
          <a:lstStyle/>
          <a:p>
            <a:r>
              <a:rPr lang="en-US" altLang="ja-JP" sz="2400" b="1" dirty="0">
                <a:latin typeface="+mj-lt"/>
                <a:ea typeface="Calibri" pitchFamily="34" charset="0"/>
                <a:cs typeface="Calibri"/>
              </a:rPr>
              <a:t>Significance and Impact</a:t>
            </a:r>
          </a:p>
          <a:p>
            <a:pPr marL="114300"/>
            <a:r>
              <a:rPr lang="en-US" sz="2200" dirty="0">
                <a:latin typeface="+mj-lt"/>
              </a:rPr>
              <a:t>Development of a novel resistive switching device that shows &gt; 512 distinct memory levels (equivalent to more than 9 bits).</a:t>
            </a:r>
            <a:endParaRPr lang="en-US" altLang="ja-JP" sz="2200" dirty="0">
              <a:solidFill>
                <a:srgbClr val="000000"/>
              </a:solidFill>
              <a:latin typeface="+mj-lt"/>
              <a:cs typeface="Calibri"/>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4521591" y="5799387"/>
            <a:ext cx="7670409" cy="561041"/>
          </a:xfrm>
          <a:prstGeom prst="rect">
            <a:avLst/>
          </a:prstGeom>
          <a:noFill/>
        </p:spPr>
        <p:txBody>
          <a:bodyPr wrap="square">
            <a:noAutofit/>
          </a:bodyPr>
          <a:lstStyle/>
          <a:p>
            <a:pPr fontAlgn="auto">
              <a:spcBef>
                <a:spcPts val="600"/>
              </a:spcBef>
              <a:spcAft>
                <a:spcPts val="0"/>
              </a:spcAft>
            </a:pPr>
            <a:r>
              <a:rPr lang="en-US" sz="1050" dirty="0">
                <a:cs typeface="Arial" panose="020B0604020202020204" pitchFamily="34" charset="0"/>
              </a:rPr>
              <a:t>Xiao, M.; Hellenbrand, M.; </a:t>
            </a:r>
            <a:r>
              <a:rPr lang="en-US" sz="1050" dirty="0" err="1">
                <a:cs typeface="Arial" panose="020B0604020202020204" pitchFamily="34" charset="0"/>
              </a:rPr>
              <a:t>Strkalj</a:t>
            </a:r>
            <a:r>
              <a:rPr lang="en-US" sz="1050" dirty="0">
                <a:cs typeface="Arial" panose="020B0604020202020204" pitchFamily="34" charset="0"/>
              </a:rPr>
              <a:t>, N.; Bakhit, B.; Sun, Z.; </a:t>
            </a:r>
            <a:r>
              <a:rPr lang="en-US" sz="1050" dirty="0" err="1">
                <a:cs typeface="Arial" panose="020B0604020202020204" pitchFamily="34" charset="0"/>
              </a:rPr>
              <a:t>Barmpatsalos</a:t>
            </a:r>
            <a:r>
              <a:rPr lang="en-US" sz="1050" dirty="0">
                <a:cs typeface="Arial" panose="020B0604020202020204" pitchFamily="34" charset="0"/>
              </a:rPr>
              <a:t>, N.; </a:t>
            </a:r>
            <a:r>
              <a:rPr lang="en-US" sz="1050" dirty="0" err="1">
                <a:cs typeface="Arial" panose="020B0604020202020204" pitchFamily="34" charset="0"/>
              </a:rPr>
              <a:t>Joksas</a:t>
            </a:r>
            <a:r>
              <a:rPr lang="en-US" sz="1050" dirty="0">
                <a:cs typeface="Arial" panose="020B0604020202020204" pitchFamily="34" charset="0"/>
              </a:rPr>
              <a:t>, D.; Dou, H.; Hu, Z.; Lu, P.; Karki, S. Ultra‐Fast Non‐Volatile Resistive Switching Devices with Over 512 Distinct and Stable Levels for Memory and Neuromorphic Computing. </a:t>
            </a:r>
            <a:r>
              <a:rPr lang="en-US" sz="1050" i="1" dirty="0">
                <a:cs typeface="Arial" panose="020B0604020202020204" pitchFamily="34" charset="0"/>
              </a:rPr>
              <a:t>Advanced Functional Materials </a:t>
            </a:r>
            <a:r>
              <a:rPr lang="en-US" sz="1050" dirty="0">
                <a:cs typeface="Arial" panose="020B0604020202020204" pitchFamily="34" charset="0"/>
              </a:rPr>
              <a:t>2025. </a:t>
            </a:r>
          </a:p>
        </p:txBody>
      </p:sp>
      <p:sp>
        <p:nvSpPr>
          <p:cNvPr id="25" name="TextBox 24">
            <a:extLst>
              <a:ext uri="{FF2B5EF4-FFF2-40B4-BE49-F238E27FC236}">
                <a16:creationId xmlns:a16="http://schemas.microsoft.com/office/drawing/2014/main" id="{C305734B-C473-4428-A1A0-2D2513B567F5}"/>
              </a:ext>
            </a:extLst>
          </p:cNvPr>
          <p:cNvSpPr txBox="1"/>
          <p:nvPr/>
        </p:nvSpPr>
        <p:spPr>
          <a:xfrm>
            <a:off x="132992" y="5501052"/>
            <a:ext cx="4078203" cy="572539"/>
          </a:xfrm>
          <a:prstGeom prst="rect">
            <a:avLst/>
          </a:prstGeom>
          <a:noFill/>
        </p:spPr>
        <p:txBody>
          <a:bodyPr wrap="square" rtlCol="0">
            <a:noAutofit/>
          </a:bodyPr>
          <a:lstStyle/>
          <a:p>
            <a:r>
              <a:rPr lang="en-US" sz="1050" dirty="0"/>
              <a:t>TEM image (top left) of the device and 525 distinct memory levels (top right). The bottom panel shows zoomed-in view of the distinct memory levels from three different regions.</a:t>
            </a:r>
          </a:p>
        </p:txBody>
      </p:sp>
      <p:pic>
        <p:nvPicPr>
          <p:cNvPr id="4" name="Picture 2" descr="LANL introduces sleek new look and logo">
            <a:extLst>
              <a:ext uri="{FF2B5EF4-FFF2-40B4-BE49-F238E27FC236}">
                <a16:creationId xmlns:a16="http://schemas.microsoft.com/office/drawing/2014/main" id="{9412B93D-1406-6D75-0FD8-A41DECABA32A}"/>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3190625" y="6402827"/>
            <a:ext cx="1763302" cy="4340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cture containing text, queen&#10;&#10;AI-generated content may be incorrect.">
            <a:extLst>
              <a:ext uri="{FF2B5EF4-FFF2-40B4-BE49-F238E27FC236}">
                <a16:creationId xmlns:a16="http://schemas.microsoft.com/office/drawing/2014/main" id="{1C7A6258-3C48-EE00-0FD1-E6BA278560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9251" y="6381933"/>
            <a:ext cx="320488" cy="374904"/>
          </a:xfrm>
          <a:prstGeom prst="rect">
            <a:avLst/>
          </a:prstGeom>
        </p:spPr>
      </p:pic>
      <p:pic>
        <p:nvPicPr>
          <p:cNvPr id="11" name="Picture 10" descr="Logo&#10;&#10;AI-generated content may be incorrect.">
            <a:extLst>
              <a:ext uri="{FF2B5EF4-FFF2-40B4-BE49-F238E27FC236}">
                <a16:creationId xmlns:a16="http://schemas.microsoft.com/office/drawing/2014/main" id="{E5CE573E-C709-6E94-455E-B1CC2E6325FB}"/>
              </a:ext>
            </a:extLst>
          </p:cNvPr>
          <p:cNvPicPr>
            <a:picLocks noChangeAspect="1"/>
          </p:cNvPicPr>
          <p:nvPr/>
        </p:nvPicPr>
        <p:blipFill>
          <a:blip r:embed="rId5" cstate="print">
            <a:extLst>
              <a:ext uri="{28A0092B-C50C-407E-A947-70E740481C1C}">
                <a14:useLocalDpi xmlns:a14="http://schemas.microsoft.com/office/drawing/2010/main" val="0"/>
              </a:ext>
            </a:extLst>
          </a:blip>
          <a:srcRect l="19797" t="-1" r="5112" b="1531"/>
          <a:stretch/>
        </p:blipFill>
        <p:spPr>
          <a:xfrm>
            <a:off x="8273383" y="6384804"/>
            <a:ext cx="958361" cy="369163"/>
          </a:xfrm>
          <a:prstGeom prst="rect">
            <a:avLst/>
          </a:prstGeom>
        </p:spPr>
      </p:pic>
      <p:pic>
        <p:nvPicPr>
          <p:cNvPr id="14" name="Picture 13" descr="Logo, company name&#10;&#10;AI-generated content may be incorrect.">
            <a:extLst>
              <a:ext uri="{FF2B5EF4-FFF2-40B4-BE49-F238E27FC236}">
                <a16:creationId xmlns:a16="http://schemas.microsoft.com/office/drawing/2014/main" id="{B3684D06-A867-CEF3-B6A9-11DBE362EFEE}"/>
              </a:ext>
            </a:extLst>
          </p:cNvPr>
          <p:cNvPicPr>
            <a:picLocks noChangeAspect="1"/>
          </p:cNvPicPr>
          <p:nvPr/>
        </p:nvPicPr>
        <p:blipFill>
          <a:blip r:embed="rId6" cstate="print">
            <a:extLst>
              <a:ext uri="{28A0092B-C50C-407E-A947-70E740481C1C}">
                <a14:useLocalDpi xmlns:a14="http://schemas.microsoft.com/office/drawing/2010/main" val="0"/>
              </a:ext>
            </a:extLst>
          </a:blip>
          <a:srcRect t="16651" b="17812"/>
          <a:stretch/>
        </p:blipFill>
        <p:spPr>
          <a:xfrm>
            <a:off x="5055976" y="6423978"/>
            <a:ext cx="572057" cy="374904"/>
          </a:xfrm>
          <a:prstGeom prst="rect">
            <a:avLst/>
          </a:prstGeom>
        </p:spPr>
      </p:pic>
      <p:pic>
        <p:nvPicPr>
          <p:cNvPr id="16" name="Picture 15" descr="Text&#10;&#10;AI-generated content may be incorrect.">
            <a:extLst>
              <a:ext uri="{FF2B5EF4-FFF2-40B4-BE49-F238E27FC236}">
                <a16:creationId xmlns:a16="http://schemas.microsoft.com/office/drawing/2014/main" id="{B3543BF3-A613-5BA8-4DE4-5D982EF97BC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76274" y="6423978"/>
            <a:ext cx="987629" cy="374904"/>
          </a:xfrm>
          <a:prstGeom prst="rect">
            <a:avLst/>
          </a:prstGeom>
        </p:spPr>
      </p:pic>
      <p:pic>
        <p:nvPicPr>
          <p:cNvPr id="18" name="Picture 17" descr="Logo, company name&#10;&#10;AI-generated content may be incorrect.">
            <a:extLst>
              <a:ext uri="{FF2B5EF4-FFF2-40B4-BE49-F238E27FC236}">
                <a16:creationId xmlns:a16="http://schemas.microsoft.com/office/drawing/2014/main" id="{E76AA01E-7400-0664-FCA1-7AABCBD19C72}"/>
              </a:ext>
            </a:extLst>
          </p:cNvPr>
          <p:cNvPicPr>
            <a:picLocks noChangeAspect="1"/>
          </p:cNvPicPr>
          <p:nvPr/>
        </p:nvPicPr>
        <p:blipFill>
          <a:blip r:embed="rId8" cstate="print">
            <a:extLst>
              <a:ext uri="{28A0092B-C50C-407E-A947-70E740481C1C}">
                <a14:useLocalDpi xmlns:a14="http://schemas.microsoft.com/office/drawing/2010/main" val="0"/>
              </a:ext>
            </a:extLst>
          </a:blip>
          <a:srcRect t="22861" b="27210"/>
          <a:stretch/>
        </p:blipFill>
        <p:spPr>
          <a:xfrm>
            <a:off x="5730082" y="6402827"/>
            <a:ext cx="1351574" cy="374904"/>
          </a:xfrm>
          <a:prstGeom prst="rect">
            <a:avLst/>
          </a:prstGeom>
        </p:spPr>
      </p:pic>
      <p:grpSp>
        <p:nvGrpSpPr>
          <p:cNvPr id="24" name="Group 23">
            <a:extLst>
              <a:ext uri="{FF2B5EF4-FFF2-40B4-BE49-F238E27FC236}">
                <a16:creationId xmlns:a16="http://schemas.microsoft.com/office/drawing/2014/main" id="{65E886B5-8D3D-F9AF-BE76-C43F409277C2}"/>
              </a:ext>
            </a:extLst>
          </p:cNvPr>
          <p:cNvGrpSpPr/>
          <p:nvPr/>
        </p:nvGrpSpPr>
        <p:grpSpPr>
          <a:xfrm>
            <a:off x="132992" y="1938706"/>
            <a:ext cx="4235681" cy="3541067"/>
            <a:chOff x="294640" y="1164643"/>
            <a:chExt cx="3971129" cy="3350208"/>
          </a:xfrm>
        </p:grpSpPr>
        <p:pic>
          <p:nvPicPr>
            <p:cNvPr id="21" name="Main graphic">
              <a:extLst>
                <a:ext uri="{FF2B5EF4-FFF2-40B4-BE49-F238E27FC236}">
                  <a16:creationId xmlns:a16="http://schemas.microsoft.com/office/drawing/2014/main" id="{A4330CC5-205A-B250-0C17-89FEF3B6819A}"/>
                </a:ext>
              </a:extLst>
            </p:cNvPr>
            <p:cNvPicPr>
              <a:picLocks noChangeAspect="1"/>
            </p:cNvPicPr>
            <p:nvPr/>
          </p:nvPicPr>
          <p:blipFill>
            <a:blip r:embed="rId9"/>
            <a:srcRect r="25490" b="50816"/>
            <a:stretch/>
          </p:blipFill>
          <p:spPr>
            <a:xfrm>
              <a:off x="461090" y="1174168"/>
              <a:ext cx="2286000" cy="2264226"/>
            </a:xfrm>
            <a:prstGeom prst="rect">
              <a:avLst/>
            </a:prstGeom>
            <a:ln>
              <a:noFill/>
            </a:ln>
          </p:spPr>
        </p:pic>
        <p:pic>
          <p:nvPicPr>
            <p:cNvPr id="46" name="Main graphic"/>
            <p:cNvPicPr>
              <a:picLocks noChangeAspect="1"/>
            </p:cNvPicPr>
            <p:nvPr/>
          </p:nvPicPr>
          <p:blipFill>
            <a:blip r:embed="rId10"/>
            <a:srcRect l="2298" t="52832" r="64439"/>
            <a:stretch/>
          </p:blipFill>
          <p:spPr>
            <a:xfrm>
              <a:off x="2747091" y="1164643"/>
              <a:ext cx="1518678" cy="2303195"/>
            </a:xfrm>
            <a:prstGeom prst="rect">
              <a:avLst/>
            </a:prstGeom>
            <a:ln>
              <a:noFill/>
            </a:ln>
          </p:spPr>
        </p:pic>
        <p:pic>
          <p:nvPicPr>
            <p:cNvPr id="22" name="Picture 21">
              <a:extLst>
                <a:ext uri="{FF2B5EF4-FFF2-40B4-BE49-F238E27FC236}">
                  <a16:creationId xmlns:a16="http://schemas.microsoft.com/office/drawing/2014/main" id="{54FB1749-0427-B6B9-1072-25781C2F7719}"/>
                </a:ext>
              </a:extLst>
            </p:cNvPr>
            <p:cNvPicPr>
              <a:picLocks noChangeAspect="1"/>
            </p:cNvPicPr>
            <p:nvPr/>
          </p:nvPicPr>
          <p:blipFill>
            <a:blip r:embed="rId11"/>
            <a:srcRect b="10802"/>
            <a:stretch/>
          </p:blipFill>
          <p:spPr>
            <a:xfrm>
              <a:off x="294640" y="3499089"/>
              <a:ext cx="3950986" cy="1015762"/>
            </a:xfrm>
            <a:prstGeom prst="rect">
              <a:avLst/>
            </a:prstGeom>
          </p:spPr>
        </p:pic>
      </p:grpSp>
      <p:pic>
        <p:nvPicPr>
          <p:cNvPr id="10" name="Picture 9" descr="Logo&#10;&#10;AI-generated content may be incorrect.">
            <a:extLst>
              <a:ext uri="{FF2B5EF4-FFF2-40B4-BE49-F238E27FC236}">
                <a16:creationId xmlns:a16="http://schemas.microsoft.com/office/drawing/2014/main" id="{F6B83AD9-B0C0-6D36-647E-23F1729BB21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34743" y="6347211"/>
            <a:ext cx="486578" cy="486136"/>
          </a:xfrm>
          <a:prstGeom prst="rect">
            <a:avLst/>
          </a:prstGeom>
        </p:spPr>
      </p:pic>
      <p:sp>
        <p:nvSpPr>
          <p:cNvPr id="13" name="Rectangle 12">
            <a:extLst>
              <a:ext uri="{FF2B5EF4-FFF2-40B4-BE49-F238E27FC236}">
                <a16:creationId xmlns:a16="http://schemas.microsoft.com/office/drawing/2014/main" id="{7FD912D9-9447-035A-030D-147F2CA3C8DD}"/>
              </a:ext>
            </a:extLst>
          </p:cNvPr>
          <p:cNvSpPr/>
          <p:nvPr/>
        </p:nvSpPr>
        <p:spPr>
          <a:xfrm>
            <a:off x="1704" y="6082314"/>
            <a:ext cx="4209491" cy="320513"/>
          </a:xfrm>
          <a:prstGeom prst="rect">
            <a:avLst/>
          </a:prstGeom>
          <a:noFill/>
        </p:spPr>
        <p:txBody>
          <a:bodyPr wrap="square">
            <a:noAutofit/>
          </a:bodyPr>
          <a:lstStyle/>
          <a:p>
            <a:pPr fontAlgn="auto">
              <a:spcBef>
                <a:spcPts val="600"/>
              </a:spcBef>
              <a:spcAft>
                <a:spcPts val="0"/>
              </a:spcAft>
            </a:pPr>
            <a:r>
              <a:rPr lang="en-US" sz="1050" dirty="0">
                <a:cs typeface="Arial" panose="020B0604020202020204" pitchFamily="34" charset="0"/>
              </a:rPr>
              <a:t>Work was performed at the Center for Integrated Nanotechnologies.</a:t>
            </a:r>
          </a:p>
        </p:txBody>
      </p:sp>
    </p:spTree>
    <p:extLst>
      <p:ext uri="{BB962C8B-B14F-4D97-AF65-F5344CB8AC3E}">
        <p14:creationId xmlns:p14="http://schemas.microsoft.com/office/powerpoint/2010/main" val="1930651402"/>
      </p:ext>
    </p:extLst>
  </p:cSld>
  <p:clrMapOvr>
    <a:masterClrMapping/>
  </p:clrMapOvr>
</p:sld>
</file>

<file path=ppt/theme/theme1.xml><?xml version="1.0" encoding="utf-8"?>
<a:theme xmlns:a="http://schemas.openxmlformats.org/drawingml/2006/main" name="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BF6F177D6D67458FBB47B7752A5A77" ma:contentTypeVersion="5" ma:contentTypeDescription="Create a new document." ma:contentTypeScope="" ma:versionID="6114797fb1e0b26f3a9ae5c11e74391e">
  <xsd:schema xmlns:xsd="http://www.w3.org/2001/XMLSchema" xmlns:xs="http://www.w3.org/2001/XMLSchema" xmlns:p="http://schemas.microsoft.com/office/2006/metadata/properties" xmlns:ns2="d3abd939-9d94-49d1-925a-c93fb1ff4b6e" xmlns:ns3="bc761791-33a0-47b7-8145-9d3c2515a3a0" targetNamespace="http://schemas.microsoft.com/office/2006/metadata/properties" ma:root="true" ma:fieldsID="726faa9c30645863ec38f8cdf7f10856" ns2:_="" ns3:_="">
    <xsd:import namespace="d3abd939-9d94-49d1-925a-c93fb1ff4b6e"/>
    <xsd:import namespace="bc761791-33a0-47b7-8145-9d3c2515a3a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abd939-9d94-49d1-925a-c93fb1ff4b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761791-33a0-47b7-8145-9d3c2515a3a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F8BD266-3FB6-4E09-B402-9D62A4AD8DD3}">
  <ds:schemaRefs>
    <ds:schemaRef ds:uri="bc761791-33a0-47b7-8145-9d3c2515a3a0"/>
    <ds:schemaRef ds:uri="d3abd939-9d94-49d1-925a-c93fb1ff4b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8521C20-9E33-48A5-B56C-6DBE0ADA37F3}">
  <ds:schemaRefs>
    <ds:schemaRef ds:uri="http://schemas.microsoft.com/sharepoint/v3/contenttype/forms"/>
  </ds:schemaRefs>
</ds:datastoreItem>
</file>

<file path=customXml/itemProps3.xml><?xml version="1.0" encoding="utf-8"?>
<ds:datastoreItem xmlns:ds="http://schemas.openxmlformats.org/officeDocument/2006/customXml" ds:itemID="{8779A9CC-1221-4480-B719-A3FDECFA9433}">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d3abd939-9d94-49d1-925a-c93fb1ff4b6e"/>
    <ds:schemaRef ds:uri="http://purl.org/dc/elements/1.1/"/>
    <ds:schemaRef ds:uri="http://schemas.microsoft.com/office/2006/metadata/properties"/>
    <ds:schemaRef ds:uri="bc761791-33a0-47b7-8145-9d3c2515a3a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655</TotalTime>
  <Words>1028</Words>
  <Application>Microsoft Office PowerPoint</Application>
  <PresentationFormat>Widescreen</PresentationFormat>
  <Paragraphs>20</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Arial Black</vt:lpstr>
      <vt:lpstr>Avenir Next LT Pro</vt:lpstr>
      <vt:lpstr>AvenirNext LT Pro Bold</vt:lpstr>
      <vt:lpstr>AvenirNext LT Pro Regular</vt:lpstr>
      <vt:lpstr>Calibri</vt:lpstr>
      <vt:lpstr>Wingdings</vt:lpstr>
      <vt:lpstr>Office Theme</vt:lpstr>
      <vt:lpstr>Ultra-Fast Multilevel Resistive Switching for Memory  and Neuromorphic Computing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Houston, Karyn (EXT)</dc:creator>
  <cp:lastModifiedBy>Baker, Stacy Leigh</cp:lastModifiedBy>
  <cp:revision>9</cp:revision>
  <dcterms:created xsi:type="dcterms:W3CDTF">2023-07-20T14:08:23Z</dcterms:created>
  <dcterms:modified xsi:type="dcterms:W3CDTF">2025-04-29T13:57:55Z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0x010100D0BF6F177D6D67458FBB47B7752A5A77</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{"FileActivityType":"9","FileActivityTimeStamp":"2023-08-30T15:28:56.170Z","FileActivityUsersOnPage":[{"DisplayName":"Houston, Karyn (EXT)","Id":"karyn.houston@science.doe.gov"},{"DisplayName":"Klausing, Kathleen","Id":"kathleen.klausing@science.doe.gov"}],"FileActivityNavigationId":null}</vt:lpwstr>
  </property>
  <property fmtid="{D5CDD505-2E9C-101B-9397-08002B2CF9AE}" pid="7" name="TriggerFlowInfo">
    <vt:lpwstr/>
  </property>
</Properties>
</file>