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407453-F421-697E-314F-71F6B863C7A3}" name="Bachand, George D" initials="BGD" userId="S::gdbacha@sandia.gov::3c7ec09e-f496-4698-a3ca-81639d651b9d" providerId="AD"/>
  <p188:author id="{E503B791-8B45-4171-EB2B-B05E13B27C35}" name="Brady, Nathan Gallagher" initials="BNG" userId="S::ngbrady@sandia.gov::63bb50dc-3b74-4a86-b586-516b290034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106600"/>
    <a:srgbClr val="0F6636"/>
    <a:srgbClr val="000000"/>
    <a:srgbClr val="0000FF"/>
    <a:srgbClr val="F2F2F2"/>
    <a:srgbClr val="5AE838"/>
    <a:srgbClr val="9966FF"/>
    <a:srgbClr val="0099FF"/>
    <a:srgbClr val="33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32" autoAdjust="0"/>
    <p:restoredTop sz="68443" autoAdjust="0"/>
  </p:normalViewPr>
  <p:slideViewPr>
    <p:cSldViewPr snapToGrid="0">
      <p:cViewPr varScale="1">
        <p:scale>
          <a:sx n="108" d="100"/>
          <a:sy n="108" d="100"/>
        </p:scale>
        <p:origin x="2124" y="108"/>
      </p:cViewPr>
      <p:guideLst>
        <p:guide orient="horz" pos="312"/>
        <p:guide pos="3843"/>
      </p:guideLst>
    </p:cSldViewPr>
  </p:slideViewPr>
  <p:outlineViewPr>
    <p:cViewPr>
      <p:scale>
        <a:sx n="33" d="100"/>
        <a:sy n="33" d="100"/>
      </p:scale>
      <p:origin x="0" y="-20126"/>
    </p:cViewPr>
  </p:outlineViewPr>
  <p:notesTextViewPr>
    <p:cViewPr>
      <p:scale>
        <a:sx n="144" d="100"/>
        <a:sy n="144"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9/25/2023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9/25/2023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rtl="0">
              <a:lnSpc>
                <a:spcPct val="80000"/>
              </a:lnSpc>
              <a:spcBef>
                <a:spcPts val="0"/>
              </a:spcBef>
              <a:spcAft>
                <a:spcPts val="0"/>
              </a:spcAft>
              <a:buClr>
                <a:srgbClr val="0D0D0D"/>
              </a:buClr>
              <a:buSzPts val="1020"/>
              <a:buFont typeface="Arial"/>
              <a:buNone/>
            </a:pPr>
            <a:r>
              <a:rPr lang="en-US" sz="1200" u="sng" dirty="0">
                <a:solidFill>
                  <a:srgbClr val="0D0D0D"/>
                </a:solidFill>
                <a:latin typeface="Arial"/>
                <a:ea typeface="Arial"/>
                <a:cs typeface="Arial"/>
                <a:sym typeface="Arial"/>
              </a:rPr>
              <a:t>HL Type (place “X” where appropriate):</a:t>
            </a:r>
            <a:r>
              <a:rPr lang="en-US" sz="1200" dirty="0">
                <a:solidFill>
                  <a:srgbClr val="0D0D0D"/>
                </a:solidFill>
                <a:latin typeface="Arial"/>
                <a:ea typeface="Arial"/>
                <a:cs typeface="Arial"/>
                <a:sym typeface="Arial"/>
              </a:rPr>
              <a:t> User___, Staff__, User &amp; </a:t>
            </a:r>
            <a:r>
              <a:rPr lang="en-US" sz="1200" dirty="0" err="1">
                <a:solidFill>
                  <a:srgbClr val="0D0D0D"/>
                </a:solidFill>
                <a:latin typeface="Arial"/>
                <a:ea typeface="Arial"/>
                <a:cs typeface="Arial"/>
                <a:sym typeface="Arial"/>
              </a:rPr>
              <a:t>Staff__X</a:t>
            </a:r>
            <a:r>
              <a:rPr lang="en-US" sz="1200" dirty="0">
                <a:solidFill>
                  <a:srgbClr val="0D0D0D"/>
                </a:solidFill>
                <a:latin typeface="Arial"/>
                <a:ea typeface="Arial"/>
                <a:cs typeface="Arial"/>
                <a:sym typeface="Arial"/>
              </a:rPr>
              <a:t>_</a:t>
            </a:r>
            <a:endParaRPr lang="en-US" dirty="0"/>
          </a:p>
          <a:p>
            <a:pPr marL="0" marR="0" lvl="0" indent="0" algn="l" rtl="0">
              <a:lnSpc>
                <a:spcPct val="80000"/>
              </a:lnSpc>
              <a:spcBef>
                <a:spcPts val="0"/>
              </a:spcBef>
              <a:spcAft>
                <a:spcPts val="0"/>
              </a:spcAft>
              <a:buClr>
                <a:schemeClr val="dk1"/>
              </a:buClr>
              <a:buSzPts val="1020"/>
              <a:buFont typeface="Calibri"/>
              <a:buNone/>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latin typeface="Arial"/>
                <a:ea typeface="Arial"/>
                <a:cs typeface="Arial"/>
                <a:sym typeface="Arial"/>
              </a:rPr>
              <a:t>1-2 paragraph description of highlight</a:t>
            </a:r>
            <a:r>
              <a:rPr lang="en-US" sz="1200" dirty="0">
                <a:latin typeface="Arial"/>
                <a:ea typeface="Arial"/>
                <a:cs typeface="Arial"/>
                <a:sym typeface="Arial"/>
              </a:rPr>
              <a:t> </a:t>
            </a:r>
          </a:p>
          <a:p>
            <a:pPr marL="0" lvl="0" indent="0" algn="l" rtl="0">
              <a:lnSpc>
                <a:spcPct val="80000"/>
              </a:lnSpc>
              <a:spcBef>
                <a:spcPts val="0"/>
              </a:spcBef>
              <a:spcAft>
                <a:spcPts val="0"/>
              </a:spcAft>
              <a:buNone/>
            </a:pPr>
            <a:endParaRPr lang="en-US" sz="1200" dirty="0">
              <a:solidFill>
                <a:srgbClr val="0D0D0D"/>
              </a:solidFill>
              <a:latin typeface="Arial"/>
              <a:ea typeface="Arial"/>
              <a:cs typeface="Arial"/>
              <a:sym typeface="Arial"/>
            </a:endParaRPr>
          </a:p>
          <a:p>
            <a:r>
              <a:rPr lang="en-US" sz="1200" b="0" dirty="0">
                <a:effectLst/>
                <a:latin typeface="Arial" panose="020B0604020202020204" pitchFamily="34" charset="0"/>
                <a:ea typeface="Calibri" panose="020F0502020204030204" pitchFamily="34" charset="0"/>
                <a:cs typeface="Arial" panose="020B0604020202020204" pitchFamily="34" charset="0"/>
              </a:rPr>
              <a:t>Optical Circular Dichroism (OCD) is a well established spectroscopic technique in the UV-visible regime for probing the chirality of molecules. In some cases, such as in helicenes, due to the delocalized nature of the electronic and magnetic transitions involved, OCD is said to probe the global chirality. We hav</a:t>
            </a:r>
            <a:r>
              <a:rPr lang="en-US" sz="1200" b="0" dirty="0">
                <a:latin typeface="Arial" panose="020B0604020202020204" pitchFamily="34" charset="0"/>
                <a:ea typeface="Calibri" panose="020F0502020204030204" pitchFamily="34" charset="0"/>
                <a:cs typeface="Arial" panose="020B0604020202020204" pitchFamily="34" charset="0"/>
              </a:rPr>
              <a:t>e </a:t>
            </a:r>
            <a:r>
              <a:rPr lang="en-US" sz="1200" b="0" dirty="0">
                <a:effectLst/>
                <a:latin typeface="Arial" panose="020B0604020202020204" pitchFamily="34" charset="0"/>
                <a:ea typeface="Calibri" panose="020F0502020204030204" pitchFamily="34" charset="0"/>
                <a:cs typeface="Arial" panose="020B0604020202020204" pitchFamily="34" charset="0"/>
              </a:rPr>
              <a:t>shown how the localized nature of the electronic transitions accessible in the X-ray range </a:t>
            </a:r>
            <a:r>
              <a:rPr lang="en-US" sz="1200" b="0" dirty="0">
                <a:latin typeface="Arial" panose="020B0604020202020204" pitchFamily="34" charset="0"/>
                <a:ea typeface="Calibri" panose="020F0502020204030204" pitchFamily="34" charset="0"/>
                <a:cs typeface="Arial" panose="020B0604020202020204" pitchFamily="34" charset="0"/>
              </a:rPr>
              <a:t>can be used to probe the </a:t>
            </a:r>
            <a:r>
              <a:rPr lang="en-US" sz="1200" b="0" dirty="0">
                <a:effectLst/>
                <a:latin typeface="Arial" panose="020B0604020202020204" pitchFamily="34" charset="0"/>
                <a:ea typeface="Calibri" panose="020F0502020204030204" pitchFamily="34" charset="0"/>
                <a:cs typeface="Arial" panose="020B0604020202020204" pitchFamily="34" charset="0"/>
              </a:rPr>
              <a:t>chirality of molecules as a local feature instead. </a:t>
            </a:r>
            <a:r>
              <a:rPr lang="en-US" sz="1800" b="0" dirty="0">
                <a:effectLst/>
                <a:latin typeface="ArnoPro"/>
                <a:ea typeface="Calibri" panose="020F0502020204030204" pitchFamily="34" charset="0"/>
                <a:cs typeface="Arial" panose="020B0604020202020204" pitchFamily="34" charset="0"/>
              </a:rPr>
              <a:t>W</a:t>
            </a:r>
            <a:r>
              <a:rPr lang="en-US" sz="1800" dirty="0">
                <a:effectLst/>
                <a:latin typeface="ArnoPro"/>
              </a:rPr>
              <a:t>e used the racemization mechanism of [12]helicene as a model to assess the capabilities of OCD and X-ray Circular Dichroism (XCD) as time-dependent probes for global and local </a:t>
            </a:r>
            <a:r>
              <a:rPr lang="en-US" sz="1800" dirty="0" err="1">
                <a:effectLst/>
                <a:latin typeface="ArnoPro"/>
              </a:rPr>
              <a:t>chiralities</a:t>
            </a:r>
            <a:r>
              <a:rPr lang="en-US" sz="1800" dirty="0">
                <a:effectLst/>
                <a:latin typeface="ArnoPro"/>
              </a:rPr>
              <a:t>, respectively. Our simulations demonstrate that XCD provides an excellent spectroscopic probe for the time-dependent local chirality of molecules. </a:t>
            </a:r>
          </a:p>
          <a:p>
            <a:endParaRPr lang="en-US" dirty="0">
              <a:effectLst/>
            </a:endParaRPr>
          </a:p>
          <a:p>
            <a:pPr marL="0" lvl="0" indent="0" algn="l" rtl="0">
              <a:lnSpc>
                <a:spcPct val="80000"/>
              </a:lnSpc>
              <a:spcBef>
                <a:spcPts val="0"/>
              </a:spcBef>
              <a:spcAft>
                <a:spcPts val="0"/>
              </a:spcAft>
              <a:buNone/>
            </a:pPr>
            <a:r>
              <a:rPr lang="en-US" sz="1200" u="sng" dirty="0">
                <a:solidFill>
                  <a:srgbClr val="0D0D0D"/>
                </a:solidFill>
                <a:latin typeface="Arial"/>
                <a:ea typeface="Arial"/>
                <a:cs typeface="Arial"/>
                <a:sym typeface="Arial"/>
              </a:rPr>
              <a:t>Collaborating Institutions</a:t>
            </a:r>
          </a:p>
          <a:p>
            <a:pPr marL="0" marR="0" lvl="0" indent="0" algn="l" defTabSz="914400" rtl="0" eaLnBrk="0" fontAlgn="base" latinLnBrk="0" hangingPunct="0">
              <a:lnSpc>
                <a:spcPct val="80000"/>
              </a:lnSpc>
              <a:spcBef>
                <a:spcPts val="0"/>
              </a:spcBef>
              <a:spcAft>
                <a:spcPts val="0"/>
              </a:spcAft>
              <a:buClrTx/>
              <a:buSzTx/>
              <a:buFontTx/>
              <a:buNone/>
              <a:tabLst/>
              <a:defRPr/>
            </a:pPr>
            <a:r>
              <a:rPr lang="en-US" sz="1800" i="1" dirty="0">
                <a:effectLst/>
                <a:latin typeface="ArnoPro"/>
              </a:rPr>
              <a:t>University of California, Irvine </a:t>
            </a:r>
            <a:endParaRPr lang="en-US" dirty="0"/>
          </a:p>
          <a:p>
            <a:pPr marL="0" lvl="0" indent="0" algn="l" rtl="0">
              <a:lnSpc>
                <a:spcPct val="80000"/>
              </a:lnSpc>
              <a:spcBef>
                <a:spcPts val="0"/>
              </a:spcBef>
              <a:spcAft>
                <a:spcPts val="0"/>
              </a:spcAft>
              <a:buNone/>
            </a:pPr>
            <a:r>
              <a:rPr lang="en-US" sz="1200" i="1" u="none" dirty="0">
                <a:solidFill>
                  <a:srgbClr val="0D0D0D"/>
                </a:solidFill>
                <a:latin typeface="Arial"/>
                <a:ea typeface="Arial"/>
                <a:cs typeface="Arial"/>
                <a:sym typeface="Arial"/>
              </a:rPr>
              <a:t>Pacific Northwest National Laboratories</a:t>
            </a:r>
          </a:p>
          <a:p>
            <a:pPr marL="0" lvl="0" indent="0" algn="l" rtl="0">
              <a:lnSpc>
                <a:spcPct val="80000"/>
              </a:lnSpc>
              <a:spcBef>
                <a:spcPts val="0"/>
              </a:spcBef>
              <a:spcAft>
                <a:spcPts val="0"/>
              </a:spcAft>
              <a:buNone/>
            </a:pPr>
            <a:r>
              <a:rPr lang="en-US" sz="1200" i="1" u="none" dirty="0">
                <a:solidFill>
                  <a:srgbClr val="0D0D0D"/>
                </a:solidFill>
                <a:latin typeface="Arial"/>
                <a:ea typeface="Arial"/>
                <a:cs typeface="Arial"/>
                <a:sym typeface="Arial"/>
              </a:rPr>
              <a:t>Argonne National Laboratories</a:t>
            </a:r>
          </a:p>
          <a:p>
            <a:endParaRPr lang="en-US" dirty="0">
              <a:solidFill>
                <a:srgbClr val="0D0D0D"/>
              </a:solidFill>
              <a:latin typeface="Arial"/>
              <a:cs typeface="Arial"/>
            </a:endParaRPr>
          </a:p>
          <a:p>
            <a:pPr defTabSz="922264">
              <a:defRPr/>
            </a:pPr>
            <a:r>
              <a:rPr lang="en-US" u="sng" dirty="0">
                <a:latin typeface="Arial"/>
                <a:cs typeface="Arial"/>
              </a:rPr>
              <a:t>Funding Overview Section (place “X” for all relevant sources)</a:t>
            </a:r>
          </a:p>
          <a:p>
            <a:pPr defTabSz="922264">
              <a:defRPr/>
            </a:pPr>
            <a:r>
              <a:rPr lang="en-US" dirty="0">
                <a:latin typeface="Arial"/>
                <a:cs typeface="Arial"/>
              </a:rPr>
              <a:t>BES Funding: MSED___, CSGB___, EFRC___, </a:t>
            </a:r>
            <a:r>
              <a:rPr lang="en-US" b="1" dirty="0">
                <a:latin typeface="Arial"/>
                <a:cs typeface="Arial"/>
              </a:rPr>
              <a:t>SUFD</a:t>
            </a:r>
            <a:r>
              <a:rPr lang="en-US" b="1" u="sng" dirty="0">
                <a:latin typeface="Arial"/>
                <a:cs typeface="Arial"/>
              </a:rPr>
              <a:t>___</a:t>
            </a:r>
          </a:p>
          <a:p>
            <a:pPr defTabSz="922264">
              <a:defRPr/>
            </a:pPr>
            <a:r>
              <a:rPr lang="en-US" dirty="0">
                <a:latin typeface="Arial"/>
                <a:cs typeface="Arial"/>
              </a:rPr>
              <a:t>SC Funding: ASCR___, </a:t>
            </a:r>
            <a:r>
              <a:rPr lang="en-US" b="1" dirty="0">
                <a:latin typeface="Arial"/>
                <a:cs typeface="Arial"/>
              </a:rPr>
              <a:t>BES_X__, </a:t>
            </a:r>
            <a:r>
              <a:rPr lang="en-US" dirty="0">
                <a:latin typeface="Arial"/>
                <a:cs typeface="Arial"/>
              </a:rPr>
              <a:t>BER___, FES___, HEP___, NP___, WDTS___, SBIR___, etc.</a:t>
            </a:r>
          </a:p>
          <a:p>
            <a:pPr defTabSz="922264">
              <a:defRPr/>
            </a:pPr>
            <a:r>
              <a:rPr lang="en-US" dirty="0">
                <a:latin typeface="Arial"/>
                <a:cs typeface="Arial"/>
              </a:rPr>
              <a:t>Other Funding: DOD___, DOE___, NIH___, NSF___, etc.</a:t>
            </a:r>
          </a:p>
          <a:p>
            <a:endParaRPr lang="en-US" dirty="0">
              <a:solidFill>
                <a:srgbClr val="0D0D0D"/>
              </a:solidFill>
              <a:latin typeface="Arial"/>
              <a:cs typeface="Arial"/>
            </a:endParaRPr>
          </a:p>
          <a:p>
            <a:r>
              <a:rPr lang="en-US" u="sng" dirty="0">
                <a:solidFill>
                  <a:srgbClr val="0D0D0D"/>
                </a:solidFill>
                <a:latin typeface="Arial"/>
                <a:cs typeface="Arial"/>
              </a:rPr>
              <a:t>Funding details for all sources: (example)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srgbClr val="0D0D0D"/>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sz="1800" dirty="0">
                <a:effectLst/>
                <a:latin typeface="ArnoPro"/>
              </a:rPr>
              <a:t>This work was primarily supported by the U.S. Department of Energy (DOE), Office of Science, Office of Basic Energy Sciences, Division of Chemical Sciences, Geosciences, and Biosciences under DE-SC0022225 (V.F., Y.N., S.M.), DE-FG02-04ER15571 (S.M.), FWP 72684 (N.G.), and FWP LANLE3T1 (S.T.). S.M. gratefully acknowledges the support of NSF through award CHE-2246379 and the Hagler Institute for Advanced Study at Texas A\&amp;M University, where he is a fellow. This work benefited from high-performance computing resources provided by the Research Cyberinfrastructure Center (RCIC) at the University of California, Irvine (UCI), the Environmental Molecular Sciences Laboratory (EMSL), a DOE User Facility sponsored by the Office of Biological and Environmental Research (BER) and located at PNNL, which is operated by Battelle Memorial Institute under Contract No. DE-AC05-76RL1830, and the National Energy Research Scientific Computing Center (NERSC), a DOE User Facility operated under Contract No. DE-AC02-05CH11231. This research was also performed in part at the Center for Integrated Nanotechnologies (CINT), a U.S. Department of Energy, Office of Science User Facility at LANL.</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endParaRPr lang="en-US" sz="1200" b="0" i="0" u="none" strike="noStrike" dirty="0">
              <a:solidFill>
                <a:srgbClr val="106636"/>
              </a:solidFill>
              <a:effectLst/>
            </a:endParaRPr>
          </a:p>
          <a:p>
            <a:r>
              <a:rPr lang="en-US" sz="1200" b="0" i="0" u="none" strike="noStrike" dirty="0">
                <a:solidFill>
                  <a:srgbClr val="106636"/>
                </a:solidFill>
                <a:effectLst/>
                <a:highlight>
                  <a:srgbClr val="FFFF00"/>
                </a:highlight>
              </a:rPr>
              <a:t>https://doi.org/10.1021/jacs.3c07032</a:t>
            </a:r>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225779" y="4"/>
            <a:ext cx="11787327" cy="846126"/>
          </a:xfrm>
        </p:spPr>
        <p:txBody>
          <a:bodyPr>
            <a:normAutofit fontScale="90000"/>
          </a:bodyPr>
          <a:lstStyle/>
          <a:p>
            <a:pPr lvl="0" algn="ctr">
              <a:spcBef>
                <a:spcPts val="0"/>
              </a:spcBef>
            </a:pPr>
            <a:r>
              <a:rPr lang="en-US" sz="3600" b="1" dirty="0">
                <a:latin typeface="Arial" panose="020B0604020202020204" pitchFamily="34" charset="0"/>
              </a:rPr>
              <a:t>L</a:t>
            </a:r>
            <a:r>
              <a:rPr lang="en-US" sz="3600" b="1" i="0" dirty="0">
                <a:effectLst/>
                <a:latin typeface="Arial" panose="020B0604020202020204" pitchFamily="34" charset="0"/>
              </a:rPr>
              <a:t>ocal and </a:t>
            </a:r>
            <a:r>
              <a:rPr lang="en-US" sz="3600" b="1" dirty="0">
                <a:latin typeface="Arial" panose="020B0604020202020204" pitchFamily="34" charset="0"/>
              </a:rPr>
              <a:t>G</a:t>
            </a:r>
            <a:r>
              <a:rPr lang="en-US" sz="3600" b="1" i="0" dirty="0">
                <a:effectLst/>
                <a:latin typeface="Arial" panose="020B0604020202020204" pitchFamily="34" charset="0"/>
              </a:rPr>
              <a:t>lobal </a:t>
            </a:r>
            <a:r>
              <a:rPr lang="en-US" sz="3600" b="1" dirty="0">
                <a:latin typeface="Arial" panose="020B0604020202020204" pitchFamily="34" charset="0"/>
              </a:rPr>
              <a:t>U</a:t>
            </a:r>
            <a:r>
              <a:rPr lang="en-US" sz="3600" b="1" i="0" dirty="0">
                <a:effectLst/>
                <a:latin typeface="Arial" panose="020B0604020202020204" pitchFamily="34" charset="0"/>
              </a:rPr>
              <a:t>ltrafast </a:t>
            </a:r>
            <a:r>
              <a:rPr lang="en-US" sz="3600" b="1" dirty="0">
                <a:latin typeface="Arial" panose="020B0604020202020204" pitchFamily="34" charset="0"/>
              </a:rPr>
              <a:t>C</a:t>
            </a:r>
            <a:r>
              <a:rPr lang="en-US" sz="3600" b="1" i="0" dirty="0">
                <a:effectLst/>
                <a:latin typeface="Arial" panose="020B0604020202020204" pitchFamily="34" charset="0"/>
              </a:rPr>
              <a:t>hiral </a:t>
            </a:r>
            <a:r>
              <a:rPr lang="en-US" sz="3600" b="1" dirty="0">
                <a:latin typeface="Arial" panose="020B0604020202020204" pitchFamily="34" charset="0"/>
              </a:rPr>
              <a:t>P</a:t>
            </a:r>
            <a:r>
              <a:rPr lang="en-US" sz="3600" b="1" i="0" dirty="0">
                <a:effectLst/>
                <a:latin typeface="Arial" panose="020B0604020202020204" pitchFamily="34" charset="0"/>
              </a:rPr>
              <a:t>robes of Molecules</a:t>
            </a:r>
            <a:endParaRPr lang="en-US" sz="3200" b="1" i="1" dirty="0">
              <a:latin typeface="Arial"/>
              <a:ea typeface="Arial"/>
              <a:cs typeface="Arial"/>
              <a:sym typeface="Aria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28626" y="6026396"/>
            <a:ext cx="4582111" cy="200765"/>
          </a:xfrm>
          <a:prstGeom prst="rect">
            <a:avLst/>
          </a:prstGeom>
          <a:noFill/>
        </p:spPr>
        <p:txBody>
          <a:bodyPr wrap="square" lIns="0" tIns="0" rIns="0" bIns="0">
            <a:noAutofit/>
          </a:bodyPr>
          <a:lstStyle/>
          <a:p>
            <a:pPr lvl="0">
              <a:spcBef>
                <a:spcPts val="0"/>
              </a:spcBef>
              <a:spcAft>
                <a:spcPts val="0"/>
              </a:spcAft>
            </a:pPr>
            <a:r>
              <a:rPr lang="en-US" sz="1100" dirty="0">
                <a:solidFill>
                  <a:srgbClr val="106600"/>
                </a:solidFill>
                <a:latin typeface="Calibri"/>
                <a:ea typeface="Calibri"/>
                <a:cs typeface="Calibri"/>
                <a:sym typeface="Calibri"/>
              </a:rPr>
              <a:t>This work was performed in part at The Center for Integrated Nanotechnologies.</a:t>
            </a:r>
          </a:p>
        </p:txBody>
      </p:sp>
      <p:sp>
        <p:nvSpPr>
          <p:cNvPr id="20" name="Rectangle 19">
            <a:extLst>
              <a:ext uri="{FF2B5EF4-FFF2-40B4-BE49-F238E27FC236}">
                <a16:creationId xmlns:a16="http://schemas.microsoft.com/office/drawing/2014/main" id="{61E319B0-40C1-4006-BDAD-053C6FD8ABA8}"/>
              </a:ext>
            </a:extLst>
          </p:cNvPr>
          <p:cNvSpPr/>
          <p:nvPr/>
        </p:nvSpPr>
        <p:spPr>
          <a:xfrm>
            <a:off x="6789419" y="6172200"/>
            <a:ext cx="5402581" cy="549846"/>
          </a:xfrm>
          <a:prstGeom prst="rect">
            <a:avLst/>
          </a:prstGeom>
          <a:noFill/>
        </p:spPr>
        <p:txBody>
          <a:bodyPr wrap="square" lIns="0" tIns="0" rIns="0" bIns="0">
            <a:noAutofit/>
          </a:bodyPr>
          <a:lstStyle/>
          <a:p>
            <a:r>
              <a:rPr lang="en-US" sz="1000" dirty="0" err="1">
                <a:solidFill>
                  <a:srgbClr val="106636"/>
                </a:solidFill>
                <a:latin typeface="+mn-lt"/>
              </a:rPr>
              <a:t>Freixas</a:t>
            </a:r>
            <a:r>
              <a:rPr lang="en-US" sz="1000" dirty="0">
                <a:solidFill>
                  <a:srgbClr val="106636"/>
                </a:solidFill>
                <a:latin typeface="+mn-lt"/>
              </a:rPr>
              <a:t>, V. M.; Rouxel, J. R.; Nam, Y.; Tretiak, S.; </a:t>
            </a:r>
            <a:r>
              <a:rPr lang="en-US" sz="1000" dirty="0" err="1">
                <a:solidFill>
                  <a:srgbClr val="106636"/>
                </a:solidFill>
                <a:latin typeface="+mn-lt"/>
              </a:rPr>
              <a:t>Govind</a:t>
            </a:r>
            <a:r>
              <a:rPr lang="en-US" sz="1000" dirty="0">
                <a:solidFill>
                  <a:srgbClr val="106636"/>
                </a:solidFill>
                <a:latin typeface="+mn-lt"/>
              </a:rPr>
              <a:t>, N.; </a:t>
            </a:r>
            <a:r>
              <a:rPr lang="en-US" sz="1000" dirty="0" err="1">
                <a:solidFill>
                  <a:srgbClr val="106636"/>
                </a:solidFill>
                <a:latin typeface="+mn-lt"/>
              </a:rPr>
              <a:t>Mukamel</a:t>
            </a:r>
            <a:r>
              <a:rPr lang="en-US" sz="1000" dirty="0">
                <a:solidFill>
                  <a:srgbClr val="106636"/>
                </a:solidFill>
                <a:latin typeface="+mn-lt"/>
              </a:rPr>
              <a:t>, S. X-Ray and Optical Circular Dichroism as Local and Global Ultrafast Chiral Probes of [12]</a:t>
            </a:r>
            <a:r>
              <a:rPr lang="en-US" sz="1000" dirty="0" err="1">
                <a:solidFill>
                  <a:srgbClr val="106636"/>
                </a:solidFill>
                <a:latin typeface="+mn-lt"/>
              </a:rPr>
              <a:t>Helicene</a:t>
            </a:r>
            <a:r>
              <a:rPr lang="en-US" sz="1000" dirty="0">
                <a:solidFill>
                  <a:srgbClr val="106636"/>
                </a:solidFill>
                <a:latin typeface="+mn-lt"/>
              </a:rPr>
              <a:t> Racemization. Journal of the American Chemical Society 2023. </a:t>
            </a:r>
            <a:endParaRPr lang="en-US" sz="1000" dirty="0">
              <a:solidFill>
                <a:srgbClr val="106636"/>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687" y="6199023"/>
            <a:ext cx="523499" cy="523023"/>
          </a:xfrm>
          <a:prstGeom prst="rect">
            <a:avLst/>
          </a:prstGeom>
        </p:spPr>
      </p:pic>
      <p:pic>
        <p:nvPicPr>
          <p:cNvPr id="3" name="Picture 2">
            <a:extLst>
              <a:ext uri="{FF2B5EF4-FFF2-40B4-BE49-F238E27FC236}">
                <a16:creationId xmlns:a16="http://schemas.microsoft.com/office/drawing/2014/main" id="{5B6BAA15-CEAC-F763-FB08-1FE2917638E2}"/>
              </a:ext>
            </a:extLst>
          </p:cNvPr>
          <p:cNvPicPr>
            <a:picLocks noChangeAspect="1"/>
          </p:cNvPicPr>
          <p:nvPr/>
        </p:nvPicPr>
        <p:blipFill rotWithShape="1">
          <a:blip r:embed="rId4">
            <a:clrChange>
              <a:clrFrom>
                <a:srgbClr val="000000">
                  <a:alpha val="0"/>
                </a:srgbClr>
              </a:clrFrom>
              <a:clrTo>
                <a:srgbClr val="000000">
                  <a:alpha val="0"/>
                </a:srgbClr>
              </a:clrTo>
            </a:clrChange>
          </a:blip>
          <a:srcRect l="5347" t="3841" b="19818"/>
          <a:stretch/>
        </p:blipFill>
        <p:spPr>
          <a:xfrm>
            <a:off x="515793" y="1124770"/>
            <a:ext cx="3017520" cy="4326738"/>
          </a:xfrm>
          <a:prstGeom prst="rect">
            <a:avLst/>
          </a:prstGeom>
        </p:spPr>
      </p:pic>
      <p:sp>
        <p:nvSpPr>
          <p:cNvPr id="7" name="TextBox 6">
            <a:extLst>
              <a:ext uri="{FF2B5EF4-FFF2-40B4-BE49-F238E27FC236}">
                <a16:creationId xmlns:a16="http://schemas.microsoft.com/office/drawing/2014/main" id="{1B94E37B-7E35-8341-024B-40D1A2AA9091}"/>
              </a:ext>
            </a:extLst>
          </p:cNvPr>
          <p:cNvSpPr txBox="1"/>
          <p:nvPr/>
        </p:nvSpPr>
        <p:spPr>
          <a:xfrm>
            <a:off x="184581" y="5471638"/>
            <a:ext cx="3777106" cy="369332"/>
          </a:xfrm>
          <a:prstGeom prst="rect">
            <a:avLst/>
          </a:prstGeom>
          <a:noFill/>
        </p:spPr>
        <p:txBody>
          <a:bodyPr wrap="square" lIns="0" tIns="0" rIns="0" bIns="0" rtlCol="0">
            <a:spAutoFit/>
          </a:bodyPr>
          <a:lstStyle/>
          <a:p>
            <a:r>
              <a:rPr lang="en-US" sz="800" dirty="0" smtClean="0">
                <a:latin typeface="+mn-lt"/>
                <a:cs typeface="Arial" panose="020B0604020202020204" pitchFamily="34" charset="0"/>
              </a:rPr>
              <a:t>Figure</a:t>
            </a:r>
            <a:r>
              <a:rPr lang="en-US" sz="800" dirty="0" smtClean="0">
                <a:latin typeface="+mn-lt"/>
                <a:cs typeface="Calibri" panose="020F0502020204030204" pitchFamily="34" charset="0"/>
              </a:rPr>
              <a:t>: </a:t>
            </a:r>
            <a:r>
              <a:rPr lang="en-US" sz="800" dirty="0" err="1" smtClean="0">
                <a:latin typeface="+mn-lt"/>
                <a:cs typeface="Calibri" panose="020F0502020204030204" pitchFamily="34" charset="0"/>
              </a:rPr>
              <a:t>H</a:t>
            </a:r>
            <a:r>
              <a:rPr lang="en-US" sz="800" dirty="0" err="1" smtClean="0">
                <a:latin typeface="+mn-lt"/>
                <a:cs typeface="Calibri" panose="020F0502020204030204" pitchFamily="34" charset="0"/>
              </a:rPr>
              <a:t>elicene</a:t>
            </a:r>
            <a:r>
              <a:rPr lang="en-US" sz="800" dirty="0" smtClean="0">
                <a:latin typeface="+mn-lt"/>
                <a:cs typeface="Calibri" panose="020F0502020204030204" pitchFamily="34" charset="0"/>
              </a:rPr>
              <a:t> </a:t>
            </a:r>
            <a:r>
              <a:rPr lang="en-US" sz="800" dirty="0">
                <a:latin typeface="+mn-lt"/>
                <a:cs typeface="Calibri" panose="020F0502020204030204" pitchFamily="34" charset="0"/>
              </a:rPr>
              <a:t>racemization pathway: a) selected snapshots, b) potential energy fluctuations, c) OCD signal, d) F atom K-edge XCD signal, and e) Cl atom K-edge XCD signal.</a:t>
            </a:r>
          </a:p>
        </p:txBody>
      </p:sp>
      <p:sp>
        <p:nvSpPr>
          <p:cNvPr id="9" name="TextBox 8">
            <a:extLst>
              <a:ext uri="{FF2B5EF4-FFF2-40B4-BE49-F238E27FC236}">
                <a16:creationId xmlns:a16="http://schemas.microsoft.com/office/drawing/2014/main" id="{732250AA-D999-4B9C-805E-2E98C5494429}"/>
              </a:ext>
            </a:extLst>
          </p:cNvPr>
          <p:cNvSpPr txBox="1"/>
          <p:nvPr/>
        </p:nvSpPr>
        <p:spPr>
          <a:xfrm>
            <a:off x="3961686" y="1979925"/>
            <a:ext cx="8051419" cy="1701462"/>
          </a:xfrm>
          <a:prstGeom prst="rect">
            <a:avLst/>
          </a:prstGeom>
          <a:noFill/>
        </p:spPr>
        <p:txBody>
          <a:bodyPr wrap="square" lIns="0" tIns="0" rIns="0" bIns="0" rtlCol="0">
            <a:noAutofit/>
          </a:bodyPr>
          <a:lstStyle/>
          <a:p>
            <a:r>
              <a:rPr lang="en-US" altLang="ja-JP" sz="2000" b="1" dirty="0">
                <a:solidFill>
                  <a:srgbClr val="106636"/>
                </a:solidFill>
                <a:latin typeface="Arial" panose="020B0604020202020204" pitchFamily="34" charset="0"/>
                <a:ea typeface="Calibri" pitchFamily="34" charset="0"/>
                <a:cs typeface="Arial" panose="020B0604020202020204" pitchFamily="34" charset="0"/>
              </a:rPr>
              <a:t>Significance and Impact</a:t>
            </a:r>
          </a:p>
          <a:p>
            <a:r>
              <a:rPr lang="en-US" sz="1500" dirty="0" smtClean="0">
                <a:latin typeface="+mn-lt"/>
                <a:ea typeface="Calibri" panose="020F0502020204030204" pitchFamily="34" charset="0"/>
              </a:rPr>
              <a:t>OCD </a:t>
            </a:r>
            <a:r>
              <a:rPr lang="en-US" sz="1500" dirty="0">
                <a:latin typeface="+mn-lt"/>
                <a:ea typeface="Calibri" panose="020F0502020204030204" pitchFamily="34" charset="0"/>
              </a:rPr>
              <a:t>is a well established spectroscopic technique in the UV-visible regime for probing the chirality of molecules. In some cases, such as in </a:t>
            </a:r>
            <a:r>
              <a:rPr lang="en-US" sz="1500" dirty="0" err="1">
                <a:latin typeface="+mn-lt"/>
                <a:ea typeface="Calibri" panose="020F0502020204030204" pitchFamily="34" charset="0"/>
              </a:rPr>
              <a:t>helicenes</a:t>
            </a:r>
            <a:r>
              <a:rPr lang="en-US" sz="1500" dirty="0">
                <a:latin typeface="+mn-lt"/>
                <a:ea typeface="Calibri" panose="020F0502020204030204" pitchFamily="34" charset="0"/>
              </a:rPr>
              <a:t>, due to the delocalized nature of the electronic and magnetic transitions involved, OCD is said to probe the global chirality. We </a:t>
            </a:r>
            <a:r>
              <a:rPr lang="en-US" sz="1500" dirty="0" smtClean="0">
                <a:latin typeface="+mn-lt"/>
                <a:ea typeface="Calibri" panose="020F0502020204030204" pitchFamily="34" charset="0"/>
              </a:rPr>
              <a:t>show </a:t>
            </a:r>
            <a:r>
              <a:rPr lang="en-US" sz="1500" dirty="0">
                <a:latin typeface="+mn-lt"/>
                <a:ea typeface="Calibri" panose="020F0502020204030204" pitchFamily="34" charset="0"/>
              </a:rPr>
              <a:t>how the localized nature of the electronic transitions accessible in the X-ray range can be used to probe the chirality of molecules as a local feature instead.</a:t>
            </a:r>
          </a:p>
        </p:txBody>
      </p:sp>
      <p:sp>
        <p:nvSpPr>
          <p:cNvPr id="11" name="TextBox 10">
            <a:extLst>
              <a:ext uri="{FF2B5EF4-FFF2-40B4-BE49-F238E27FC236}">
                <a16:creationId xmlns:a16="http://schemas.microsoft.com/office/drawing/2014/main" id="{E7F26FC0-4F4D-60E8-CB2A-3278735D8F79}"/>
              </a:ext>
            </a:extLst>
          </p:cNvPr>
          <p:cNvSpPr txBox="1"/>
          <p:nvPr/>
        </p:nvSpPr>
        <p:spPr>
          <a:xfrm>
            <a:off x="3961687" y="3897297"/>
            <a:ext cx="8051419" cy="2144438"/>
          </a:xfrm>
          <a:prstGeom prst="rect">
            <a:avLst/>
          </a:prstGeom>
          <a:noFill/>
        </p:spPr>
        <p:txBody>
          <a:bodyPr wrap="square" lIns="0" tIns="0" rIns="0" bIns="0" rtlCol="0">
            <a:noAutofit/>
          </a:bodyPr>
          <a:lstStyle/>
          <a:p>
            <a:r>
              <a:rPr lang="en-US" altLang="ja-JP" b="1" dirty="0">
                <a:solidFill>
                  <a:srgbClr val="106636"/>
                </a:solidFill>
                <a:latin typeface="Arial" panose="020B0604020202020204" pitchFamily="34" charset="0"/>
                <a:ea typeface="Calibri" pitchFamily="34" charset="0"/>
                <a:cs typeface="Arial" panose="020B0604020202020204" pitchFamily="34" charset="0"/>
              </a:rPr>
              <a:t>Research Details</a:t>
            </a:r>
          </a:p>
          <a:p>
            <a:pPr marL="91440" lvl="1" indent="-91440">
              <a:buFont typeface="Arial" panose="020B0604020202020204" pitchFamily="34" charset="0"/>
              <a:buChar char="•"/>
            </a:pPr>
            <a:r>
              <a:rPr lang="en-US" sz="1400" dirty="0">
                <a:latin typeface="+mn-lt"/>
                <a:cs typeface="Calibri" panose="020F0502020204030204" pitchFamily="34" charset="0"/>
              </a:rPr>
              <a:t>S</a:t>
            </a:r>
            <a:r>
              <a:rPr lang="en-US" sz="1400" dirty="0" smtClean="0">
                <a:latin typeface="+mn-lt"/>
                <a:cs typeface="Calibri" panose="020F0502020204030204" pitchFamily="34" charset="0"/>
              </a:rPr>
              <a:t>imulated second </a:t>
            </a:r>
            <a:r>
              <a:rPr lang="en-US" sz="1400" dirty="0">
                <a:latin typeface="+mn-lt"/>
                <a:cs typeface="Calibri" panose="020F0502020204030204" pitchFamily="34" charset="0"/>
              </a:rPr>
              <a:t>half of the racemization pathway of </a:t>
            </a:r>
            <a:r>
              <a:rPr lang="en-US" sz="1400" dirty="0" err="1" smtClean="0">
                <a:latin typeface="+mn-lt"/>
                <a:cs typeface="Calibri" panose="020F0502020204030204" pitchFamily="34" charset="0"/>
              </a:rPr>
              <a:t>helicene</a:t>
            </a:r>
            <a:r>
              <a:rPr lang="en-US" sz="1400" dirty="0" smtClean="0">
                <a:latin typeface="+mn-lt"/>
                <a:cs typeface="Calibri" panose="020F0502020204030204" pitchFamily="34" charset="0"/>
              </a:rPr>
              <a:t> </a:t>
            </a:r>
            <a:r>
              <a:rPr lang="en-US" sz="1400" dirty="0">
                <a:latin typeface="+mn-lt"/>
                <a:cs typeface="Calibri" panose="020F0502020204030204" pitchFamily="34" charset="0"/>
              </a:rPr>
              <a:t>goes from a globally achiral transition state (TS) to a globally chiral single helix shape (HS) conformation.</a:t>
            </a:r>
          </a:p>
          <a:p>
            <a:pPr marL="91440" lvl="1" indent="-91440">
              <a:buFont typeface="Arial" panose="020B0604020202020204" pitchFamily="34" charset="0"/>
              <a:buChar char="•"/>
            </a:pPr>
            <a:r>
              <a:rPr lang="en-US" sz="1400" dirty="0">
                <a:latin typeface="+mn-lt"/>
                <a:cs typeface="Calibri" panose="020F0502020204030204" pitchFamily="34" charset="0"/>
              </a:rPr>
              <a:t>The TS resembles </a:t>
            </a:r>
            <a:r>
              <a:rPr lang="en-US" sz="1400" dirty="0" smtClean="0">
                <a:latin typeface="+mn-lt"/>
                <a:cs typeface="Calibri" panose="020F0502020204030204" pitchFamily="34" charset="0"/>
              </a:rPr>
              <a:t>joint </a:t>
            </a:r>
            <a:r>
              <a:rPr lang="en-US" sz="1400" dirty="0" err="1" smtClean="0">
                <a:latin typeface="+mn-lt"/>
                <a:cs typeface="Calibri" panose="020F0502020204030204" pitchFamily="34" charset="0"/>
              </a:rPr>
              <a:t>helicenes</a:t>
            </a:r>
            <a:r>
              <a:rPr lang="en-US" sz="1400" dirty="0" smtClean="0">
                <a:latin typeface="+mn-lt"/>
                <a:cs typeface="Calibri" panose="020F0502020204030204" pitchFamily="34" charset="0"/>
              </a:rPr>
              <a:t> </a:t>
            </a:r>
            <a:r>
              <a:rPr lang="en-US" sz="1400" dirty="0">
                <a:latin typeface="+mn-lt"/>
                <a:cs typeface="Calibri" panose="020F0502020204030204" pitchFamily="34" charset="0"/>
              </a:rPr>
              <a:t>with opposite </a:t>
            </a:r>
            <a:r>
              <a:rPr lang="en-US" sz="1400" dirty="0" smtClean="0">
                <a:latin typeface="+mn-lt"/>
                <a:cs typeface="Calibri" panose="020F0502020204030204" pitchFamily="34" charset="0"/>
              </a:rPr>
              <a:t>handiness/opposite </a:t>
            </a:r>
            <a:r>
              <a:rPr lang="en-US" sz="1400" dirty="0">
                <a:latin typeface="+mn-lt"/>
                <a:cs typeface="Calibri" panose="020F0502020204030204" pitchFamily="34" charset="0"/>
              </a:rPr>
              <a:t>local chirality.</a:t>
            </a:r>
          </a:p>
          <a:p>
            <a:pPr marL="91440" lvl="1" indent="-91440">
              <a:buFont typeface="Arial" panose="020B0604020202020204" pitchFamily="34" charset="0"/>
              <a:buChar char="•"/>
            </a:pPr>
            <a:r>
              <a:rPr lang="en-US" sz="1400" dirty="0" smtClean="0">
                <a:latin typeface="+mn-lt"/>
                <a:cs typeface="Calibri" panose="020F0502020204030204" pitchFamily="34" charset="0"/>
              </a:rPr>
              <a:t>Cl </a:t>
            </a:r>
            <a:r>
              <a:rPr lang="en-US" sz="1400" dirty="0">
                <a:latin typeface="+mn-lt"/>
                <a:cs typeface="Calibri" panose="020F0502020204030204" pitchFamily="34" charset="0"/>
              </a:rPr>
              <a:t>and F atom substitutions </a:t>
            </a:r>
            <a:r>
              <a:rPr lang="en-US" sz="1400" dirty="0" smtClean="0">
                <a:latin typeface="+mn-lt"/>
                <a:cs typeface="Calibri" panose="020F0502020204030204" pitchFamily="34" charset="0"/>
              </a:rPr>
              <a:t>used to </a:t>
            </a:r>
            <a:r>
              <a:rPr lang="en-US" sz="1400" dirty="0">
                <a:latin typeface="+mn-lt"/>
                <a:cs typeface="Calibri" panose="020F0502020204030204" pitchFamily="34" charset="0"/>
              </a:rPr>
              <a:t>tailor the X-ray </a:t>
            </a:r>
            <a:r>
              <a:rPr lang="en-US" sz="1400" dirty="0" smtClean="0">
                <a:latin typeface="+mn-lt"/>
                <a:cs typeface="Calibri" panose="020F0502020204030204" pitchFamily="34" charset="0"/>
              </a:rPr>
              <a:t>excitations.</a:t>
            </a:r>
          </a:p>
          <a:p>
            <a:pPr marL="91440" lvl="1" indent="-91440">
              <a:buFont typeface="Arial" panose="020B0604020202020204" pitchFamily="34" charset="0"/>
              <a:buChar char="•"/>
            </a:pPr>
            <a:r>
              <a:rPr lang="en-US" sz="1400" dirty="0" smtClean="0">
                <a:latin typeface="+mn-lt"/>
                <a:cs typeface="Calibri" panose="020F0502020204030204" pitchFamily="34" charset="0"/>
              </a:rPr>
              <a:t>OCD </a:t>
            </a:r>
            <a:r>
              <a:rPr lang="en-US" sz="1400" dirty="0">
                <a:latin typeface="+mn-lt"/>
                <a:cs typeface="Calibri" panose="020F0502020204030204" pitchFamily="34" charset="0"/>
              </a:rPr>
              <a:t>signal shows the smooth increase of the global chirality along the racemization pathway.</a:t>
            </a:r>
          </a:p>
          <a:p>
            <a:pPr marL="91440" lvl="1" indent="-91440">
              <a:buFont typeface="Arial" panose="020B0604020202020204" pitchFamily="34" charset="0"/>
              <a:buChar char="•"/>
            </a:pPr>
            <a:r>
              <a:rPr lang="en-US" sz="1400" dirty="0" smtClean="0">
                <a:latin typeface="+mn-lt"/>
                <a:cs typeface="Calibri" panose="020F0502020204030204" pitchFamily="34" charset="0"/>
              </a:rPr>
              <a:t>XCD </a:t>
            </a:r>
            <a:r>
              <a:rPr lang="en-US" sz="1400" dirty="0">
                <a:latin typeface="+mn-lt"/>
                <a:cs typeface="Calibri" panose="020F0502020204030204" pitchFamily="34" charset="0"/>
              </a:rPr>
              <a:t>signal tailored for the F atom core transitions pinpoints the final step of the racemization pathway, when a sudden change of the local chirality takes place.</a:t>
            </a: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3961687" y="1037011"/>
            <a:ext cx="8051419" cy="729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p>
            <a:r>
              <a:rPr lang="en-US" sz="2000" b="1" dirty="0" smtClean="0">
                <a:solidFill>
                  <a:srgbClr val="0F6636"/>
                </a:solidFill>
                <a:latin typeface="+mn-lt"/>
                <a:ea typeface="Calibri" pitchFamily="34" charset="0"/>
                <a:cs typeface="Calibri"/>
              </a:rPr>
              <a:t>Scientific Achievement: </a:t>
            </a:r>
            <a:r>
              <a:rPr lang="en-US" sz="1500" dirty="0" smtClean="0">
                <a:latin typeface="+mn-lt"/>
                <a:cs typeface="Calibri" panose="020F0502020204030204" pitchFamily="34" charset="0"/>
              </a:rPr>
              <a:t>Optical </a:t>
            </a:r>
            <a:r>
              <a:rPr lang="en-US" sz="1500" dirty="0">
                <a:latin typeface="+mn-lt"/>
                <a:cs typeface="Calibri" panose="020F0502020204030204" pitchFamily="34" charset="0"/>
              </a:rPr>
              <a:t>Circular </a:t>
            </a:r>
            <a:r>
              <a:rPr lang="en-US" sz="1500" dirty="0" smtClean="0">
                <a:latin typeface="+mn-lt"/>
                <a:cs typeface="Calibri" panose="020F0502020204030204" pitchFamily="34" charset="0"/>
              </a:rPr>
              <a:t>Dichroism </a:t>
            </a:r>
            <a:r>
              <a:rPr lang="en-US" sz="1500" dirty="0">
                <a:latin typeface="+mn-lt"/>
                <a:cs typeface="Calibri" panose="020F0502020204030204" pitchFamily="34" charset="0"/>
              </a:rPr>
              <a:t>OCD and X-ray Circular Dichroism (XCD) </a:t>
            </a:r>
            <a:r>
              <a:rPr lang="en-US" sz="1500" dirty="0" smtClean="0">
                <a:latin typeface="+mn-lt"/>
                <a:cs typeface="Calibri" panose="020F0502020204030204" pitchFamily="34" charset="0"/>
              </a:rPr>
              <a:t>are shown to </a:t>
            </a:r>
            <a:r>
              <a:rPr lang="en-US" sz="1500" dirty="0">
                <a:latin typeface="+mn-lt"/>
                <a:cs typeface="Calibri" panose="020F0502020204030204" pitchFamily="34" charset="0"/>
              </a:rPr>
              <a:t>complement each other to study the time-dependence chirality of molecules as global and local </a:t>
            </a:r>
            <a:r>
              <a:rPr lang="en-US" sz="1500" dirty="0" smtClean="0">
                <a:latin typeface="+mn-lt"/>
                <a:cs typeface="Calibri" panose="020F0502020204030204" pitchFamily="34" charset="0"/>
              </a:rPr>
              <a:t>features.</a:t>
            </a:r>
            <a:endParaRPr lang="en-US" sz="1500" dirty="0">
              <a:solidFill>
                <a:srgbClr val="000000"/>
              </a:solidFill>
              <a:latin typeface="+mn-lt"/>
              <a:cs typeface="Calibri" panose="020F0502020204030204" pitchFamily="34" charset="0"/>
            </a:endParaRPr>
          </a:p>
          <a:p>
            <a:r>
              <a:rPr lang="en-US" sz="2000" b="1" dirty="0" smtClean="0">
                <a:solidFill>
                  <a:srgbClr val="0F6636"/>
                </a:solidFill>
                <a:latin typeface="+mj-lt"/>
                <a:ea typeface="Calibri" pitchFamily="34" charset="0"/>
                <a:cs typeface="Calibri"/>
              </a:rPr>
              <a:t> </a:t>
            </a:r>
            <a:endParaRPr lang="en-US" sz="2000" b="1" dirty="0">
              <a:solidFill>
                <a:srgbClr val="0F6636"/>
              </a:solidFill>
              <a:latin typeface="+mj-lt"/>
              <a:ea typeface="Calibri" pitchFamily="34" charset="0"/>
              <a:cs typeface="Calibri"/>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6782" y="6255004"/>
            <a:ext cx="1159965" cy="31516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0410" y="6229110"/>
            <a:ext cx="411480" cy="411480"/>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21074" r="21603"/>
          <a:stretch/>
        </p:blipFill>
        <p:spPr>
          <a:xfrm>
            <a:off x="6315553" y="6210041"/>
            <a:ext cx="438912" cy="428784"/>
          </a:xfrm>
          <a:prstGeom prst="rect">
            <a:avLst/>
          </a:prstGeom>
        </p:spPr>
      </p:pic>
    </p:spTree>
    <p:extLst>
      <p:ext uri="{BB962C8B-B14F-4D97-AF65-F5344CB8AC3E}">
        <p14:creationId xmlns:p14="http://schemas.microsoft.com/office/powerpoint/2010/main" val="1930651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11606</TotalTime>
  <Words>795</Words>
  <Application>Microsoft Office PowerPoint</Application>
  <PresentationFormat>Widescreen</PresentationFormat>
  <Paragraphs>38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ArnoPro</vt:lpstr>
      <vt:lpstr>Calibri</vt:lpstr>
      <vt:lpstr>Corbel</vt:lpstr>
      <vt:lpstr>Verdana</vt:lpstr>
      <vt:lpstr>Wingdings 3</vt:lpstr>
      <vt:lpstr>DOE SC Theme - Green v13 (16x9)</vt:lpstr>
      <vt:lpstr>Local and Global Ultrafast Chiral Probes of Molecules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Baker, Stacy</dc:creator>
  <cp:lastModifiedBy>Baker, Stacy Leigh</cp:lastModifiedBy>
  <cp:revision>493</cp:revision>
  <cp:lastPrinted>2023-02-27T23:28:28Z</cp:lastPrinted>
  <dcterms:created xsi:type="dcterms:W3CDTF">2020-04-15T21:20:35Z</dcterms:created>
  <dcterms:modified xsi:type="dcterms:W3CDTF">2023-09-26T13:48:00Z</dcterms:modified>
</cp:coreProperties>
</file>