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1"/>
    <p:restoredTop sz="84828"/>
  </p:normalViewPr>
  <p:slideViewPr>
    <p:cSldViewPr snapToGrid="0">
      <p:cViewPr varScale="1">
        <p:scale>
          <a:sx n="118" d="100"/>
          <a:sy n="118" d="100"/>
        </p:scale>
        <p:origin x="1712" y="14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Organic molecules that absorb light can be connected together like building blocks to create materials for solar cells and electronics. How these molecules are attached, whether loosely stacked or chemically linked, dramatically changes how energy and electrical charges move through the material. We used computer simulations to compare three different ways of connecting these molecular building blocks to understand what makes energy transfer efficient or inefficient.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discovered that the way molecules twist relative to each other matters much more than how far apart they are. When molecules are held in symmetrical arrangements through chemical bonds, they work together uniformly and efficiently move charges. When molecules are not held in place, they twist into asymmetric arrangements that create diverse electronic behavior. This gives us clear design rules for building better solar energy materials and organic electronics by controlling molecular geometry.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study was supported by the U.S. Department of Energy, Office of Science, Office of Basic Energy Sciences, Division of Chemical Sciences, Geosciences, and Biosciences, under the LANLE3T1 </a:t>
            </a:r>
            <a:r>
              <a:rPr lang="en-US" dirty="0" err="1"/>
              <a:t>workpackage</a:t>
            </a:r>
            <a:r>
              <a:rPr lang="en-US" dirty="0"/>
              <a:t> (to A.K and S.T.) at LANL. This work was performed, in part, at the Center for Integrated Nanotechnologies at LANL. LANL is operated by Triad National Security, LLC, for the National Nuclear Security Administration of the U.S. Department of Energy. S.F.-A. acknowledges support of CONICET. J.-H.O acknowledges support from an NSF CAREER award (CHE-2401869).</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 https://</a:t>
            </a:r>
            <a:r>
              <a:rPr kumimoji="0" lang="en-US" sz="1200" b="0" i="0" u="sng" strike="noStrike" kern="1200" cap="none" spc="0" normalizeH="0" baseline="0" noProof="0" dirty="0" err="1">
                <a:ln>
                  <a:noFill/>
                </a:ln>
                <a:solidFill>
                  <a:prstClr val="black"/>
                </a:solidFill>
                <a:effectLst/>
                <a:uLnTx/>
                <a:uFillTx/>
                <a:latin typeface="Arial"/>
                <a:ea typeface="+mn-ea"/>
                <a:cs typeface="Arial"/>
              </a:rPr>
              <a:t>pubs.acs.org</a:t>
            </a:r>
            <a:r>
              <a:rPr kumimoji="0" lang="en-US" sz="1200" b="0" i="0" u="sng" strike="noStrike" kern="1200" cap="none" spc="0" normalizeH="0" baseline="0" noProof="0" dirty="0">
                <a:ln>
                  <a:noFill/>
                </a:ln>
                <a:solidFill>
                  <a:prstClr val="black"/>
                </a:solidFill>
                <a:effectLst/>
                <a:uLnTx/>
                <a:uFillTx/>
                <a:latin typeface="Arial"/>
                <a:ea typeface="+mn-ea"/>
                <a:cs typeface="Arial"/>
              </a:rPr>
              <a:t>/</a:t>
            </a:r>
            <a:r>
              <a:rPr kumimoji="0" lang="en-US" sz="1200" b="0" i="0" u="sng" strike="noStrike" kern="1200" cap="none" spc="0" normalizeH="0" baseline="0" noProof="0" dirty="0" err="1">
                <a:ln>
                  <a:noFill/>
                </a:ln>
                <a:solidFill>
                  <a:prstClr val="black"/>
                </a:solidFill>
                <a:effectLst/>
                <a:uLnTx/>
                <a:uFillTx/>
                <a:latin typeface="Arial"/>
                <a:ea typeface="+mn-ea"/>
                <a:cs typeface="Arial"/>
              </a:rPr>
              <a:t>doi</a:t>
            </a:r>
            <a:r>
              <a:rPr kumimoji="0" lang="en-US" sz="1200" b="0" i="0" u="sng" strike="noStrike" kern="1200" cap="none" spc="0" normalizeH="0" baseline="0" noProof="0" dirty="0">
                <a:ln>
                  <a:noFill/>
                </a:ln>
                <a:solidFill>
                  <a:prstClr val="black"/>
                </a:solidFill>
                <a:effectLst/>
                <a:uLnTx/>
                <a:uFillTx/>
                <a:latin typeface="Arial"/>
                <a:ea typeface="+mn-ea"/>
                <a:cs typeface="Arial"/>
              </a:rPr>
              <a:t>/full/10.1021/acs.nanolett.5c05802</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1/13/26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1/13/26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F8745FF-3D93-0946-4B56-94F146BCB1E9}"/>
              </a:ext>
            </a:extLst>
          </p:cNvPr>
          <p:cNvSpPr/>
          <p:nvPr/>
        </p:nvSpPr>
        <p:spPr>
          <a:xfrm>
            <a:off x="4367088" y="6302876"/>
            <a:ext cx="4801146"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a:bodyPr>
          <a:lstStyle/>
          <a:p>
            <a:pPr algn="ctr"/>
            <a:r>
              <a:rPr lang="en-US" sz="2800" dirty="0">
                <a:latin typeface="Calibri" panose="020F0502020204030204" pitchFamily="34" charset="0"/>
                <a:cs typeface="Calibri" panose="020F0502020204030204" pitchFamily="34" charset="0"/>
              </a:rPr>
              <a:t>Covalent Control of Excitonic Interactions: The Twist!</a:t>
            </a:r>
            <a:endParaRPr lang="en-US" sz="2800" dirty="0"/>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331866" y="737091"/>
            <a:ext cx="11422656" cy="1099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p>
            <a:r>
              <a:rPr lang="en-US" sz="2000" b="1" dirty="0">
                <a:latin typeface="+mj-lt"/>
                <a:ea typeface="Calibri" pitchFamily="34" charset="0"/>
                <a:cs typeface="Calibri"/>
              </a:rPr>
              <a:t>Scientific Achievement</a:t>
            </a:r>
          </a:p>
          <a:p>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A CINT User </a:t>
            </a:r>
            <a:r>
              <a:rPr lang="en-US" sz="1700" dirty="0">
                <a:solidFill>
                  <a:prstClr val="black"/>
                </a:solidFill>
                <a:latin typeface="AvenirNext LT Pro Bold"/>
              </a:rPr>
              <a:t>Team d</a:t>
            </a:r>
            <a:r>
              <a:rPr kumimoji="0" lang="en-US" sz="1700" b="0" i="0" u="none" strike="noStrike" kern="1200" cap="none" spc="0" normalizeH="0" baseline="0" noProof="0" dirty="0" err="1">
                <a:ln>
                  <a:noFill/>
                </a:ln>
                <a:solidFill>
                  <a:prstClr val="black"/>
                </a:solidFill>
                <a:effectLst/>
                <a:uLnTx/>
                <a:uFillTx/>
                <a:latin typeface="AvenirNext LT Pro Bold"/>
                <a:ea typeface="+mn-ea"/>
                <a:cs typeface="+mn-cs"/>
              </a:rPr>
              <a:t>emonstrated</a:t>
            </a:r>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 that molecular twist angles, not separation distance, control how efficiently energy moves between molecules. Chemical bonds that hold molecules in symmetric arrangements create uniform, efficient charge transfer. Without these bonds, molecules twist asymmetrically, creating diverse electronic behaviors useful for different applications.</a:t>
            </a:r>
          </a:p>
          <a:p>
            <a:endParaRPr lang="en-US" sz="2200" b="1" dirty="0">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5541759" y="3807020"/>
            <a:ext cx="6322956" cy="1869743"/>
          </a:xfrm>
          <a:prstGeom prst="rect">
            <a:avLst/>
          </a:prstGeom>
          <a:noFill/>
        </p:spPr>
        <p:txBody>
          <a:bodyPr wrap="square" lIns="0" tIns="0" rIns="0" bIns="0" rtlCol="0">
            <a:noAutofit/>
          </a:bodyPr>
          <a:lstStyle/>
          <a:p>
            <a:pPr>
              <a:spcAft>
                <a:spcPts val="100"/>
              </a:spcAft>
            </a:pPr>
            <a:r>
              <a:rPr lang="en-US" altLang="ja-JP" sz="2000" b="1" dirty="0">
                <a:latin typeface="+mj-lt"/>
                <a:ea typeface="Calibri" pitchFamily="34" charset="0"/>
                <a:cs typeface="Calibri"/>
              </a:rPr>
              <a:t>Research Details</a:t>
            </a:r>
          </a:p>
          <a:p>
            <a:pPr marL="182880" marR="0" lvl="1" indent="-137160" algn="l" defTabSz="914400" rtl="0" eaLnBrk="1" fontAlgn="base" latinLnBrk="0" hangingPunct="1">
              <a:lnSpc>
                <a:spcPct val="100000"/>
              </a:lnSpc>
              <a:spcBef>
                <a:spcPts val="0"/>
              </a:spcBef>
              <a:spcAft>
                <a:spcPts val="1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Used </a:t>
            </a:r>
            <a:r>
              <a:rPr kumimoji="0" lang="en-US" sz="1700" b="0" i="1" u="none" strike="noStrike" kern="1200" cap="none" spc="0" normalizeH="0" baseline="0" noProof="0" dirty="0">
                <a:ln>
                  <a:noFill/>
                </a:ln>
                <a:solidFill>
                  <a:prstClr val="black"/>
                </a:solidFill>
                <a:effectLst/>
                <a:uLnTx/>
                <a:uFillTx/>
                <a:latin typeface="AvenirNext LT Pro Bold"/>
                <a:ea typeface="+mn-ea"/>
                <a:cs typeface="+mn-cs"/>
              </a:rPr>
              <a:t>ab-initio</a:t>
            </a:r>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 methods to predict electronic properties and energy transfer in three different PDI architectures</a:t>
            </a:r>
          </a:p>
          <a:p>
            <a:pPr marL="182880" marR="0" lvl="1" indent="-137160" algn="l" defTabSz="914400" rtl="0" eaLnBrk="1" fontAlgn="base" latinLnBrk="0" hangingPunct="1">
              <a:lnSpc>
                <a:spcPct val="100000"/>
              </a:lnSpc>
              <a:spcBef>
                <a:spcPts val="0"/>
              </a:spcBef>
              <a:spcAft>
                <a:spcPts val="1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Analyzed how molecular geometry, particularly twist angles and alignments, affects energy and charge movement</a:t>
            </a:r>
          </a:p>
          <a:p>
            <a:pPr marL="182880" marR="0" lvl="1" indent="-137160" algn="l" defTabSz="914400" rtl="0" eaLnBrk="1" fontAlgn="base" latinLnBrk="0" hangingPunct="1">
              <a:lnSpc>
                <a:spcPct val="100000"/>
              </a:lnSpc>
              <a:spcBef>
                <a:spcPts val="0"/>
              </a:spcBef>
              <a:spcAft>
                <a:spcPts val="1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venirNext LT Pro Bold"/>
                <a:ea typeface="+mn-ea"/>
                <a:cs typeface="+mn-cs"/>
              </a:rPr>
              <a:t>Compared molecules without chemical bonds to those held together by different bonding strategies in water-like environments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541760" y="2037169"/>
            <a:ext cx="6322956" cy="1738938"/>
          </a:xfrm>
          <a:prstGeom prst="rect">
            <a:avLst/>
          </a:prstGeom>
          <a:noFill/>
        </p:spPr>
        <p:txBody>
          <a:bodyPr wrap="square" lIns="0" tIns="0" rIns="0" bIns="0" rtlCol="0">
            <a:noAutofit/>
          </a:bodyPr>
          <a:lstStyle/>
          <a:p>
            <a:r>
              <a:rPr lang="en-US" altLang="ja-JP" sz="2000" b="1" dirty="0">
                <a:latin typeface="+mj-lt"/>
                <a:ea typeface="Calibri" pitchFamily="34" charset="0"/>
                <a:cs typeface="Calibri"/>
              </a:rPr>
              <a:t>Significance and Impact</a:t>
            </a:r>
          </a:p>
          <a:p>
            <a:r>
              <a:rPr lang="en-US" sz="1700" dirty="0"/>
              <a:t>Provides design guidelines for creating better solar cells, organic electronics, and light-harvesting materials. By controlling molecular geometry through chemical bonds, researchers can engineer materials with specific properties for energy conversion, flexible electronics, and advanced photonic devices. </a:t>
            </a:r>
            <a:endParaRPr lang="en-US" altLang="ja-JP" sz="1700" dirty="0">
              <a:solidFill>
                <a:srgbClr val="000000"/>
              </a:solidFill>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541758" y="5972318"/>
            <a:ext cx="6322956" cy="400110"/>
          </a:xfrm>
          <a:prstGeom prst="rect">
            <a:avLst/>
          </a:prstGeom>
          <a:noFill/>
        </p:spPr>
        <p:txBody>
          <a:bodyPr wrap="square">
            <a:spAutoFit/>
          </a:bodyPr>
          <a:lstStyle/>
          <a:p>
            <a:r>
              <a:rPr lang="en-US" sz="1000" dirty="0"/>
              <a:t>Khanna, A.; Olivier, J.-H.; Fernandez-Alberti, S.; Tretiak, S. Covalent Control of Excitonic Interactions in </a:t>
            </a:r>
            <a:r>
              <a:rPr lang="en-US" sz="1000" dirty="0" err="1"/>
              <a:t>Perylenediimide</a:t>
            </a:r>
            <a:r>
              <a:rPr lang="en-US" sz="1000" dirty="0"/>
              <a:t> Trimers: A Computational Study. </a:t>
            </a:r>
            <a:r>
              <a:rPr lang="en-US" sz="1000" i="1" dirty="0"/>
              <a:t>Nano Letters.</a:t>
            </a:r>
            <a:r>
              <a:rPr lang="en-US" sz="1000" dirty="0"/>
              <a:t> 2026.</a:t>
            </a:r>
            <a:endParaRPr lang="en-US" sz="1000" dirty="0">
              <a:effectLst/>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327285" y="5555519"/>
            <a:ext cx="4942520" cy="400110"/>
          </a:xfrm>
          <a:prstGeom prst="rect">
            <a:avLst/>
          </a:prstGeom>
          <a:noFill/>
        </p:spPr>
        <p:txBody>
          <a:bodyPr wrap="square" rtlCol="0">
            <a:spAutoFit/>
          </a:bodyPr>
          <a:lstStyle/>
          <a:p>
            <a:r>
              <a:rPr lang="en-US" sz="1000" b="1" dirty="0"/>
              <a:t>Figure: </a:t>
            </a:r>
            <a:r>
              <a:rPr lang="en-US" sz="1000" dirty="0"/>
              <a:t>Molecular </a:t>
            </a:r>
            <a:r>
              <a:rPr lang="en-US" sz="1000" b="1" dirty="0"/>
              <a:t>twist</a:t>
            </a:r>
            <a:r>
              <a:rPr lang="en-US" sz="1000" dirty="0"/>
              <a:t> patterns provides design rules for building better organic solar cells and electronic devices.</a:t>
            </a:r>
          </a:p>
        </p:txBody>
      </p:sp>
      <p:pic>
        <p:nvPicPr>
          <p:cNvPr id="11" name="Picture 10" descr="Logo&#10;&#10;AI-generated content may be incorrect.">
            <a:extLst>
              <a:ext uri="{FF2B5EF4-FFF2-40B4-BE49-F238E27FC236}">
                <a16:creationId xmlns:a16="http://schemas.microsoft.com/office/drawing/2014/main" id="{438B8486-BD90-F4AF-F37E-7BD3B529D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231" y="6364270"/>
            <a:ext cx="486578" cy="486136"/>
          </a:xfrm>
          <a:prstGeom prst="rect">
            <a:avLst/>
          </a:prstGeom>
        </p:spPr>
      </p:pic>
      <p:sp>
        <p:nvSpPr>
          <p:cNvPr id="16" name="TextBox 3">
            <a:extLst>
              <a:ext uri="{FF2B5EF4-FFF2-40B4-BE49-F238E27FC236}">
                <a16:creationId xmlns:a16="http://schemas.microsoft.com/office/drawing/2014/main" id="{2B6F21C0-C739-F0DE-8F1E-963F56A3C68C}"/>
              </a:ext>
            </a:extLst>
          </p:cNvPr>
          <p:cNvSpPr txBox="1"/>
          <p:nvPr/>
        </p:nvSpPr>
        <p:spPr>
          <a:xfrm>
            <a:off x="178896" y="6110354"/>
            <a:ext cx="4367088" cy="25391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Work was performed, in part, at the Center for Integrated Nanotechnologies.</a:t>
            </a:r>
          </a:p>
        </p:txBody>
      </p:sp>
      <p:pic>
        <p:nvPicPr>
          <p:cNvPr id="19" name="Picture 18" descr="A picture containing text, writing implement&#10;&#10;AI-generated content may be incorrect.">
            <a:extLst>
              <a:ext uri="{FF2B5EF4-FFF2-40B4-BE49-F238E27FC236}">
                <a16:creationId xmlns:a16="http://schemas.microsoft.com/office/drawing/2014/main" id="{1D48E15F-BF5C-085F-F0B8-F9C46CEDF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84" y="2090450"/>
            <a:ext cx="4958245" cy="3432318"/>
          </a:xfrm>
          <a:prstGeom prst="rect">
            <a:avLst/>
          </a:prstGeom>
        </p:spPr>
      </p:pic>
      <p:pic>
        <p:nvPicPr>
          <p:cNvPr id="21" name="Picture 20" descr="A close-up of a logo&#10;&#10;AI-generated content may be incorrect.">
            <a:extLst>
              <a:ext uri="{FF2B5EF4-FFF2-40B4-BE49-F238E27FC236}">
                <a16:creationId xmlns:a16="http://schemas.microsoft.com/office/drawing/2014/main" id="{58C15A8B-0F2A-85AF-718B-F87CC5FF4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144" y="6475657"/>
            <a:ext cx="1267752" cy="263362"/>
          </a:xfrm>
          <a:prstGeom prst="rect">
            <a:avLst/>
          </a:prstGeom>
        </p:spPr>
      </p:pic>
      <p:pic>
        <p:nvPicPr>
          <p:cNvPr id="22" name="Picture 21">
            <a:extLst>
              <a:ext uri="{FF2B5EF4-FFF2-40B4-BE49-F238E27FC236}">
                <a16:creationId xmlns:a16="http://schemas.microsoft.com/office/drawing/2014/main" id="{78D3B9AA-B12F-F256-9D30-FE48243FE8E2}"/>
              </a:ext>
            </a:extLst>
          </p:cNvPr>
          <p:cNvPicPr>
            <a:picLocks noChangeAspect="1"/>
          </p:cNvPicPr>
          <p:nvPr/>
        </p:nvPicPr>
        <p:blipFill>
          <a:blip r:embed="rId6" cstate="print">
            <a:extLst>
              <a:ext uri="{28A0092B-C50C-407E-A947-70E740481C1C}">
                <a14:useLocalDpi xmlns:a14="http://schemas.microsoft.com/office/drawing/2010/main" val="0"/>
              </a:ext>
            </a:extLst>
          </a:blip>
          <a:srcRect t="20788" b="25185"/>
          <a:stretch>
            <a:fillRect/>
          </a:stretch>
        </p:blipFill>
        <p:spPr>
          <a:xfrm>
            <a:off x="4596124" y="6470889"/>
            <a:ext cx="1262782" cy="272898"/>
          </a:xfrm>
          <a:prstGeom prst="rect">
            <a:avLst/>
          </a:prstGeom>
        </p:spPr>
      </p:pic>
      <p:pic>
        <p:nvPicPr>
          <p:cNvPr id="24" name="Picture 4">
            <a:extLst>
              <a:ext uri="{FF2B5EF4-FFF2-40B4-BE49-F238E27FC236}">
                <a16:creationId xmlns:a16="http://schemas.microsoft.com/office/drawing/2014/main" id="{8A292046-746B-B0F1-853F-D2CC48234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9446" y="6420574"/>
            <a:ext cx="851457" cy="37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1331</TotalTime>
  <Words>534</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Covalent Control of Excitonic Interactions: The Twist!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Avery Marie Cole</cp:lastModifiedBy>
  <cp:revision>10</cp:revision>
  <dcterms:created xsi:type="dcterms:W3CDTF">2023-07-20T14:08:23Z</dcterms:created>
  <dcterms:modified xsi:type="dcterms:W3CDTF">2026-01-13T23:48:06Z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