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9" autoAdjust="0"/>
    <p:restoredTop sz="84425" autoAdjust="0"/>
  </p:normalViewPr>
  <p:slideViewPr>
    <p:cSldViewPr snapToGrid="0">
      <p:cViewPr varScale="1">
        <p:scale>
          <a:sx n="86" d="100"/>
          <a:sy n="86" d="100"/>
        </p:scale>
        <p:origin x="893" y="34"/>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4898"/>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8/23/2023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8/23/2023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dirty="0">
                <a:solidFill>
                  <a:srgbClr val="0D0D0D"/>
                </a:solidFill>
                <a:latin typeface="Arial"/>
                <a:ea typeface="Arial"/>
                <a:cs typeface="Arial"/>
                <a:sym typeface="Arial"/>
              </a:rPr>
              <a:t>The BES program investigates the behavior of grain boundaries and their role in controlling the mechanical behavior of nanocrystalline metals and alloys.  In the present study, we employed a rare Sandia/CINT capability to perform high-cycle fatigue tests on nanocrystalline, pure metal films in the microscope.  During cyclic loading, we observed several expected behaviors including stable crack propagation, crack deflection influenced by local microstructure, and crack arrest at particular microstructural features.    However, the astonishing observation, repeated twice in Pt, and once in Cu, was that the cracks would also sometimes ‘heal’ themselves locally, and subsequently propagate along an alternative crack path.  As we show through modeling, this unexpected behavior occurs when crack flanks undergo cold welding as they are pressed into contact, either due to grain boundary migration, or also potentially due to the local compressive stresses of a microstructural region.  This autonomous process that happens naturally in pure metals (and likely in other materials) is distinct from other reports of crack healing, where contrived, latent microstructural features (e.g., a low-melting point phase) are activated via external stimuli to weld shut previously formed cracks.  </a:t>
            </a: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dirty="0">
                <a:solidFill>
                  <a:srgbClr val="0D0D0D"/>
                </a:solidFill>
                <a:latin typeface="Arial"/>
                <a:ea typeface="Arial"/>
                <a:cs typeface="Arial"/>
                <a:sym typeface="Arial"/>
              </a:rPr>
              <a:t>   The observation was not rare or seemingly anomalous: happening three separate times in a total of &lt;10 successful experiments.  An open question is the extent to which the vacuum environment or the lack-of-constraint in the electron-transparent thin film plays a crucial role.  With regard to the effect of vacuum, we note that even in air, fatigue crack flanks in contact with one another can disrupt the oxide films and expose fresh metal.  With regard to the thin film effect, we note that crack flank contact, driven by either boundary migration or local compressive stresses, is expected to occur even in bulk films.   We also examine the question of which metals, and which microstructural configurations, give rise to this effect.  While there are notable differences, the analysis suggests that this effect occurs (to greater or lesser extent) in many metals, and in many (local) microstructural configurations.  Finally, we discuss how this healing process, may help explain a wide range of long-standing observations, ranging from the existence of fatigue-thresholds to the role maximum stress (load ratio) on fatigue resistance.  This new knowledge of the possibility of crack healing in pure metals may lead to new ideas for how to tailor microstructures for enhanced crack flank contact and improved fatigue resistance.       </a:t>
            </a: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lvl="0" indent="0" algn="l" rtl="0">
              <a:lnSpc>
                <a:spcPct val="80000"/>
              </a:lnSpc>
              <a:spcBef>
                <a:spcPts val="0"/>
              </a:spcBef>
              <a:spcAft>
                <a:spcPts val="0"/>
              </a:spcAft>
              <a:buNone/>
            </a:pPr>
            <a:r>
              <a:rPr lang="en-US" sz="1200" dirty="0">
                <a:solidFill>
                  <a:srgbClr val="0D0D0D"/>
                </a:solidFill>
                <a:latin typeface="Arial"/>
                <a:ea typeface="Arial"/>
                <a:cs typeface="Arial"/>
                <a:sym typeface="Arial"/>
              </a:rPr>
              <a:t>Sandia, Texas A&amp;M</a:t>
            </a:r>
          </a:p>
          <a:p>
            <a:pPr marL="0" lvl="0" indent="0" algn="l" rtl="0">
              <a:lnSpc>
                <a:spcPct val="80000"/>
              </a:lnSpc>
              <a:spcBef>
                <a:spcPts val="0"/>
              </a:spcBef>
              <a:spcAft>
                <a:spcPts val="0"/>
              </a:spcAft>
              <a:buNone/>
            </a:pP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Staff__, User &amp; </a:t>
            </a:r>
            <a:r>
              <a:rPr lang="en-US" sz="1200" dirty="0" err="1">
                <a:solidFill>
                  <a:srgbClr val="0D0D0D"/>
                </a:solidFill>
                <a:latin typeface="Arial"/>
                <a:ea typeface="Arial"/>
                <a:cs typeface="Arial"/>
                <a:sym typeface="Arial"/>
              </a:rPr>
              <a:t>Staff_X</a:t>
            </a:r>
            <a:r>
              <a:rPr lang="en-US" sz="1200" dirty="0">
                <a:solidFill>
                  <a:srgbClr val="0D0D0D"/>
                </a:solidFill>
                <a:latin typeface="Arial"/>
                <a:ea typeface="Arial"/>
                <a:cs typeface="Arial"/>
                <a:sym typeface="Arial"/>
              </a:rPr>
              <a:t>__</a:t>
            </a:r>
            <a:endParaRPr lang="en-US" dirty="0"/>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a:t>
            </a:r>
            <a:r>
              <a:rPr lang="en-US" b="1" dirty="0">
                <a:latin typeface="Arial"/>
                <a:cs typeface="Arial"/>
              </a:rPr>
              <a:t>MSED</a:t>
            </a:r>
            <a:r>
              <a:rPr lang="en-US" dirty="0">
                <a:latin typeface="Arial"/>
                <a:cs typeface="Arial"/>
              </a:rPr>
              <a:t>_X__, CSGB___, EFRC___, </a:t>
            </a:r>
            <a:r>
              <a:rPr lang="en-US" b="0" dirty="0">
                <a:latin typeface="Arial"/>
                <a:cs typeface="Arial"/>
              </a:rPr>
              <a:t>SUFD</a:t>
            </a:r>
            <a:r>
              <a:rPr lang="en-US" b="1" u="sng" dirty="0">
                <a:latin typeface="Arial"/>
                <a:cs typeface="Arial"/>
              </a:rPr>
              <a:t>___</a:t>
            </a:r>
          </a:p>
          <a:p>
            <a:pPr defTabSz="922264">
              <a:defRPr/>
            </a:pPr>
            <a:r>
              <a:rPr lang="en-US" dirty="0">
                <a:latin typeface="Arial"/>
                <a:cs typeface="Arial"/>
              </a:rPr>
              <a:t>SC Funding: ASCR___, </a:t>
            </a:r>
            <a:r>
              <a:rPr lang="en-US" b="1" dirty="0">
                <a:latin typeface="Arial"/>
                <a:cs typeface="Arial"/>
              </a:rPr>
              <a:t>BES__</a:t>
            </a:r>
            <a:r>
              <a:rPr lang="en-US" b="0" dirty="0">
                <a:latin typeface="Arial"/>
                <a:cs typeface="Arial"/>
              </a:rPr>
              <a:t>X</a:t>
            </a:r>
            <a:r>
              <a:rPr lang="en-US" b="1" dirty="0">
                <a:latin typeface="Arial"/>
                <a:cs typeface="Arial"/>
              </a:rPr>
              <a:t>_, </a:t>
            </a:r>
            <a:r>
              <a:rPr lang="en-US" dirty="0">
                <a:latin typeface="Arial"/>
                <a:cs typeface="Arial"/>
              </a:rPr>
              <a:t>BER___, FES___, HEP___, NP___, WDTS___, SBIR___, etc.</a:t>
            </a:r>
          </a:p>
          <a:p>
            <a:pPr defTabSz="922264">
              <a:defRPr/>
            </a:pPr>
            <a:r>
              <a:rPr lang="en-US" dirty="0">
                <a:latin typeface="Arial"/>
                <a:cs typeface="Arial"/>
              </a:rPr>
              <a:t>Other Funding: DOD___, DOE___, NIH___, NSF___,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C.M.B., D.C.B., N.H., D.P.A., K.H., and B.L.B. were supported by the DOE Office of Basic Energy Science, Materials Science and Engineering Division. The contributions of T.D. and M.J.D. were supported by the Department of Energy, National Nuclear Security Administration under award no. DE-NA0003857. A.M. and A.S. acknowledge support from the National Science Foundation, Division of Civil, Mechanical, and Manufacturing Innovation under award no. 1663130. This work was performed, in part, at the Center for Integrated Nanotechnologies, an Office of Science User Facility operated for the U.S. Department of Energy (DOE) Office of Science. Sandia National Laboratories is a </a:t>
            </a:r>
            <a:r>
              <a:rPr lang="en-US" sz="1800" dirty="0" err="1">
                <a:effectLst/>
                <a:latin typeface="Times New Roman" panose="02020603050405020304" pitchFamily="18" charset="0"/>
                <a:ea typeface="Calibri" panose="020F0502020204030204" pitchFamily="34" charset="0"/>
              </a:rPr>
              <a:t>multimission</a:t>
            </a:r>
            <a:r>
              <a:rPr lang="en-US" sz="1800" dirty="0">
                <a:effectLst/>
                <a:latin typeface="Times New Roman" panose="02020603050405020304" pitchFamily="18" charset="0"/>
                <a:ea typeface="Calibri" panose="020F0502020204030204" pitchFamily="34" charset="0"/>
              </a:rPr>
              <a:t> laboratory managed and operated by National Technology &amp; Engineering Solutions of Sandia, LLC, a wholly owned subsidiary of Honeywell International, Inc., for the U.S. DOE’s National Nuclear Security Administration under contract DE-NA-0003525. The views expressed in the article do not necessarily represent the views of the U.S. DOE or the United States Government.</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r>
              <a:rPr lang="en-US" dirty="0">
                <a:effectLst/>
              </a:rPr>
              <a:t>Barr, C. M.; Duong, T.; Bufford, D. C.; Milne, Z.; </a:t>
            </a:r>
            <a:r>
              <a:rPr lang="en-US" dirty="0" err="1">
                <a:effectLst/>
              </a:rPr>
              <a:t>Molkeri</a:t>
            </a:r>
            <a:r>
              <a:rPr lang="en-US" dirty="0">
                <a:effectLst/>
              </a:rPr>
              <a:t>, A.; Heckman, N. M.; Adams, D. P.; Srivastava, A.; Hattar, K.; </a:t>
            </a:r>
            <a:r>
              <a:rPr lang="en-US" dirty="0" err="1">
                <a:effectLst/>
              </a:rPr>
              <a:t>Demkowicz</a:t>
            </a:r>
            <a:r>
              <a:rPr lang="en-US" dirty="0">
                <a:effectLst/>
              </a:rPr>
              <a:t>, M. J.; Boyce, B. L. Autonomous Healing of Fatigue Cracks via Cold Welding. </a:t>
            </a:r>
            <a:r>
              <a:rPr lang="en-US" i="1" dirty="0">
                <a:effectLst/>
              </a:rPr>
              <a:t>Nature</a:t>
            </a:r>
            <a:r>
              <a:rPr lang="en-US" dirty="0">
                <a:effectLst/>
              </a:rPr>
              <a:t> </a:t>
            </a:r>
            <a:r>
              <a:rPr lang="en-US" b="1" dirty="0">
                <a:effectLst/>
              </a:rPr>
              <a:t>2023</a:t>
            </a:r>
            <a:r>
              <a:rPr lang="en-US" dirty="0">
                <a:effectLst/>
              </a:rPr>
              <a:t>, </a:t>
            </a:r>
            <a:r>
              <a:rPr lang="en-US" i="1" dirty="0">
                <a:effectLst/>
              </a:rPr>
              <a:t>620</a:t>
            </a:r>
            <a:r>
              <a:rPr lang="en-US" dirty="0">
                <a:effectLst/>
              </a:rPr>
              <a:t> (7974), 552–556. DOI:10.1038/s41586-023-06223-0. </a:t>
            </a: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225779" y="4"/>
            <a:ext cx="11787327" cy="846126"/>
          </a:xfrm>
        </p:spPr>
        <p:txBody>
          <a:bodyPr>
            <a:normAutofit/>
          </a:bodyPr>
          <a:lstStyle/>
          <a:p>
            <a:pPr lvl="0" algn="ctr">
              <a:spcBef>
                <a:spcPts val="0"/>
              </a:spcBef>
            </a:pPr>
            <a:r>
              <a:rPr lang="en-US" b="1" dirty="0">
                <a:latin typeface="Arial"/>
                <a:ea typeface="Arial"/>
                <a:cs typeface="Arial"/>
                <a:sym typeface="Arial"/>
              </a:rPr>
              <a:t>Autonomous healing of fatigue cracks in metals</a:t>
            </a:r>
            <a:endParaRPr lang="en-US" sz="3200" b="1" i="1" dirty="0">
              <a:latin typeface="Arial"/>
              <a:ea typeface="Arial"/>
              <a:cs typeface="Arial"/>
              <a:sym typeface="Arial"/>
            </a:endParaRPr>
          </a:p>
        </p:txBody>
      </p:sp>
      <p:sp>
        <p:nvSpPr>
          <p:cNvPr id="15" name="TextBox 14">
            <a:extLst>
              <a:ext uri="{FF2B5EF4-FFF2-40B4-BE49-F238E27FC236}">
                <a16:creationId xmlns:a16="http://schemas.microsoft.com/office/drawing/2014/main" id="{9AECE345-B1FD-175B-5595-1AFB94CC17E2}"/>
              </a:ext>
            </a:extLst>
          </p:cNvPr>
          <p:cNvSpPr txBox="1"/>
          <p:nvPr/>
        </p:nvSpPr>
        <p:spPr>
          <a:xfrm>
            <a:off x="2638489" y="3640599"/>
            <a:ext cx="3123192" cy="2218087"/>
          </a:xfrm>
          <a:prstGeom prst="rect">
            <a:avLst/>
          </a:prstGeom>
          <a:noFill/>
        </p:spPr>
        <p:txBody>
          <a:bodyPr wrap="square" rtlCol="0">
            <a:noAutofit/>
          </a:bodyPr>
          <a:lstStyle/>
          <a:p>
            <a:pPr lvl="0">
              <a:spcBef>
                <a:spcPts val="0"/>
              </a:spcBef>
              <a:spcAft>
                <a:spcPts val="0"/>
              </a:spcAft>
            </a:pPr>
            <a:r>
              <a:rPr lang="en-US" sz="1200" dirty="0">
                <a:solidFill>
                  <a:schemeClr val="dk1"/>
                </a:solidFill>
                <a:latin typeface="Calibri"/>
                <a:ea typeface="Calibri"/>
                <a:cs typeface="Calibri"/>
                <a:sym typeface="Calibri"/>
              </a:rPr>
              <a:t>Initial images (a-b), grain orientation map (c), and still images taken at intermediate steps during fatigue loading (d-h). The crack tip (orange arrow) propagates as a function of number of fatigue cycles (N) in the vicinity of Grains G1-G4.  Crack healing </a:t>
            </a:r>
            <a:r>
              <a:rPr lang="en-US" sz="1200" dirty="0" err="1">
                <a:solidFill>
                  <a:schemeClr val="dk1"/>
                </a:solidFill>
                <a:latin typeface="Calibri"/>
                <a:ea typeface="Calibri"/>
                <a:cs typeface="Calibri"/>
                <a:sym typeface="Calibri"/>
              </a:rPr>
              <a:t>occured</a:t>
            </a:r>
            <a:r>
              <a:rPr lang="en-US" sz="1200" dirty="0">
                <a:solidFill>
                  <a:schemeClr val="dk1"/>
                </a:solidFill>
                <a:latin typeface="Calibri"/>
                <a:ea typeface="Calibri"/>
                <a:cs typeface="Calibri"/>
                <a:sym typeface="Calibri"/>
              </a:rPr>
              <a:t> between 644K and 724K cycles, and subsequent regrowth in a new direction. Two additional confirmatory fatigue-crack healing experiments were performed in Pt and Cu. Scale bars: (a) 1000 nm, (b) 100 nm, and (c-h) 50 nm.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pic>
        <p:nvPicPr>
          <p:cNvPr id="10" name="Picture 9">
            <a:extLst>
              <a:ext uri="{FF2B5EF4-FFF2-40B4-BE49-F238E27FC236}">
                <a16:creationId xmlns:a16="http://schemas.microsoft.com/office/drawing/2014/main" id="{8D9C572B-AE0F-4016-878C-A254D53CD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8157" y="6164364"/>
            <a:ext cx="963922" cy="385569"/>
          </a:xfrm>
          <a:prstGeom prst="rect">
            <a:avLst/>
          </a:prstGeom>
        </p:spPr>
      </p:pic>
      <p:sp>
        <p:nvSpPr>
          <p:cNvPr id="11" name="Rectangle 35">
            <a:extLst>
              <a:ext uri="{FF2B5EF4-FFF2-40B4-BE49-F238E27FC236}">
                <a16:creationId xmlns:a16="http://schemas.microsoft.com/office/drawing/2014/main" id="{4AF986EF-296D-4FDA-BD3D-44E6C9343D61}"/>
              </a:ext>
            </a:extLst>
          </p:cNvPr>
          <p:cNvSpPr>
            <a:spLocks noChangeArrowheads="1"/>
          </p:cNvSpPr>
          <p:nvPr/>
        </p:nvSpPr>
        <p:spPr bwMode="auto">
          <a:xfrm>
            <a:off x="2873829" y="1036940"/>
            <a:ext cx="9048250" cy="94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dirty="0">
                <a:latin typeface="+mj-lt"/>
              </a:rPr>
              <a:t>Discovery that fatigue-cracks in metals heal themselves at the nanoscale via a process that involves crack-flank contact and cold welding. </a:t>
            </a:r>
          </a:p>
        </p:txBody>
      </p:sp>
      <p:sp>
        <p:nvSpPr>
          <p:cNvPr id="13" name="TextBox 12">
            <a:extLst>
              <a:ext uri="{FF2B5EF4-FFF2-40B4-BE49-F238E27FC236}">
                <a16:creationId xmlns:a16="http://schemas.microsoft.com/office/drawing/2014/main" id="{BA9A2567-AFA1-47A6-81D3-DBD23A40E89E}"/>
              </a:ext>
            </a:extLst>
          </p:cNvPr>
          <p:cNvSpPr txBox="1"/>
          <p:nvPr/>
        </p:nvSpPr>
        <p:spPr>
          <a:xfrm>
            <a:off x="5936479" y="3519508"/>
            <a:ext cx="5985600" cy="2433259"/>
          </a:xfrm>
          <a:prstGeom prst="rect">
            <a:avLst/>
          </a:prstGeom>
          <a:noFill/>
        </p:spPr>
        <p:txBody>
          <a:bodyPr wrap="square" rtlCol="0">
            <a:noAutofit/>
          </a:bodyPr>
          <a:lstStyle/>
          <a:p>
            <a:r>
              <a:rPr lang="en-US" altLang="ja-JP" b="1" dirty="0">
                <a:solidFill>
                  <a:srgbClr val="0F6636"/>
                </a:solidFill>
                <a:latin typeface="+mj-lt"/>
                <a:ea typeface="Calibri" pitchFamily="34" charset="0"/>
                <a:cs typeface="Calibri"/>
              </a:rPr>
              <a:t>Research Details</a:t>
            </a:r>
          </a:p>
          <a:p>
            <a:pPr marL="91440" lvl="1" indent="-91440" fontAlgn="base">
              <a:spcAft>
                <a:spcPts val="0"/>
              </a:spcAft>
              <a:buFont typeface="Arial" panose="020B0604020202020204" pitchFamily="34" charset="0"/>
              <a:buChar char="•"/>
            </a:pPr>
            <a:r>
              <a:rPr lang="en-US" sz="1400" dirty="0">
                <a:latin typeface="+mj-lt"/>
                <a:sym typeface="Symbol" panose="05050102010706020507" pitchFamily="18" charset="2"/>
              </a:rPr>
              <a:t>Sandia’s rare capability to perform high-cycle fatigue tests in the TEM was necessary to observe the healing phenomena.</a:t>
            </a:r>
          </a:p>
          <a:p>
            <a:pPr marL="91440" lvl="1" indent="-91440" fontAlgn="base">
              <a:spcAft>
                <a:spcPts val="0"/>
              </a:spcAft>
              <a:buFont typeface="Arial" panose="020B0604020202020204" pitchFamily="34" charset="0"/>
              <a:buChar char="•"/>
            </a:pPr>
            <a:r>
              <a:rPr lang="en-US" sz="1400" dirty="0">
                <a:latin typeface="+mj-lt"/>
              </a:rPr>
              <a:t>Grain boundary migration was shown to facilitate crack flank contact needed to induce cold welding.</a:t>
            </a:r>
          </a:p>
          <a:p>
            <a:pPr marL="91440" lvl="1" indent="-91440" fontAlgn="base">
              <a:spcAft>
                <a:spcPts val="0"/>
              </a:spcAft>
              <a:buFont typeface="Arial" panose="020B0604020202020204" pitchFamily="34" charset="0"/>
              <a:buChar char="•"/>
            </a:pPr>
            <a:r>
              <a:rPr lang="en-US" sz="1400" dirty="0">
                <a:latin typeface="+mj-lt"/>
              </a:rPr>
              <a:t>Modeling shows that only some local microstructural configurations are suitable to induce crack flank contact and cold welding.</a:t>
            </a:r>
          </a:p>
          <a:p>
            <a:pPr marL="91440" lvl="1" indent="-91440" fontAlgn="base">
              <a:spcAft>
                <a:spcPts val="0"/>
              </a:spcAft>
              <a:buFont typeface="Arial" panose="020B0604020202020204" pitchFamily="34" charset="0"/>
              <a:buChar char="•"/>
            </a:pPr>
            <a:r>
              <a:rPr lang="en-US" sz="1400" dirty="0">
                <a:latin typeface="+mj-lt"/>
              </a:rPr>
              <a:t> While the present observations were made in pure Pt and Cu, atomistic models of the process suggest that it could happen in many other metals.</a:t>
            </a:r>
          </a:p>
        </p:txBody>
      </p:sp>
      <p:sp>
        <p:nvSpPr>
          <p:cNvPr id="14" name="TextBox 13">
            <a:extLst>
              <a:ext uri="{FF2B5EF4-FFF2-40B4-BE49-F238E27FC236}">
                <a16:creationId xmlns:a16="http://schemas.microsoft.com/office/drawing/2014/main" id="{577DC417-4B74-40CA-8963-38CD49CCEE43}"/>
              </a:ext>
            </a:extLst>
          </p:cNvPr>
          <p:cNvSpPr txBox="1"/>
          <p:nvPr/>
        </p:nvSpPr>
        <p:spPr>
          <a:xfrm>
            <a:off x="2873829" y="2191063"/>
            <a:ext cx="9048250" cy="1237938"/>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Significance and Impact</a:t>
            </a:r>
          </a:p>
          <a:p>
            <a:r>
              <a:rPr lang="en-US" dirty="0">
                <a:latin typeface="+mj-lt"/>
              </a:rPr>
              <a:t>These results could motivate new strategies to tailor metals for fatigue-crack resistance and reframe the mechanistic interpretation of several prior observations, e.g., effects of vacuum &amp; mean stress on fatigue thresholds.</a:t>
            </a:r>
          </a:p>
        </p:txBody>
      </p:sp>
      <p:pic>
        <p:nvPicPr>
          <p:cNvPr id="9" name="Picture 8">
            <a:extLst>
              <a:ext uri="{FF2B5EF4-FFF2-40B4-BE49-F238E27FC236}">
                <a16:creationId xmlns:a16="http://schemas.microsoft.com/office/drawing/2014/main" id="{BF676BD3-2679-45F3-B6F7-593320584217}"/>
              </a:ext>
            </a:extLst>
          </p:cNvPr>
          <p:cNvPicPr>
            <a:picLocks noChangeAspect="1"/>
          </p:cNvPicPr>
          <p:nvPr/>
        </p:nvPicPr>
        <p:blipFill>
          <a:blip r:embed="rId5"/>
          <a:stretch>
            <a:fillRect/>
          </a:stretch>
        </p:blipFill>
        <p:spPr>
          <a:xfrm>
            <a:off x="225779" y="1072461"/>
            <a:ext cx="2412710" cy="4846827"/>
          </a:xfrm>
          <a:prstGeom prst="rect">
            <a:avLst/>
          </a:prstGeom>
        </p:spPr>
      </p:pic>
      <p:sp>
        <p:nvSpPr>
          <p:cNvPr id="18" name="Rectangle 17">
            <a:extLst>
              <a:ext uri="{FF2B5EF4-FFF2-40B4-BE49-F238E27FC236}">
                <a16:creationId xmlns:a16="http://schemas.microsoft.com/office/drawing/2014/main" id="{F542B03A-69D5-4804-BC58-CC514438F323}"/>
              </a:ext>
            </a:extLst>
          </p:cNvPr>
          <p:cNvSpPr/>
          <p:nvPr/>
        </p:nvSpPr>
        <p:spPr>
          <a:xfrm>
            <a:off x="4871021" y="6182778"/>
            <a:ext cx="6149448" cy="501870"/>
          </a:xfrm>
          <a:prstGeom prst="rect">
            <a:avLst/>
          </a:prstGeom>
          <a:noFill/>
        </p:spPr>
        <p:txBody>
          <a:bodyPr wrap="square" lIns="0" tIns="0" rIns="0" bIns="0">
            <a:noAutofit/>
          </a:bodyPr>
          <a:lstStyle/>
          <a:p>
            <a:pPr>
              <a:spcBef>
                <a:spcPts val="0"/>
              </a:spcBef>
              <a:spcAft>
                <a:spcPts val="0"/>
              </a:spcAft>
            </a:pPr>
            <a:r>
              <a:rPr lang="en-US" sz="1000" dirty="0"/>
              <a:t>Barr, C. M.; Duong, T.; Bufford, D. C.; Milne, Z.; </a:t>
            </a:r>
            <a:r>
              <a:rPr lang="en-US" sz="1000" dirty="0" err="1"/>
              <a:t>Molkeri</a:t>
            </a:r>
            <a:r>
              <a:rPr lang="en-US" sz="1000" dirty="0"/>
              <a:t>, A.; Heckman, N. M.; Adams, D. P.; Srivastava, A.; Hattar, K.; </a:t>
            </a:r>
            <a:r>
              <a:rPr lang="en-US" sz="1000" dirty="0" err="1"/>
              <a:t>Demkowicz</a:t>
            </a:r>
            <a:r>
              <a:rPr lang="en-US" sz="1000" dirty="0"/>
              <a:t>, M. J.; Boyce, B. L. Autonomous Healing of Fatigue Cracks via Cold Welding. Nature 2023, 620 (7974), 552–556. DOI:10.1038/s41586-023-06223-0.</a:t>
            </a:r>
            <a:endParaRPr lang="en-US" sz="1000" dirty="0">
              <a:latin typeface="Calibri"/>
              <a:ea typeface="Calibri"/>
              <a:cs typeface="Calibri"/>
              <a:sym typeface="Calibri"/>
            </a:endParaRPr>
          </a:p>
        </p:txBody>
      </p:sp>
      <p:sp>
        <p:nvSpPr>
          <p:cNvPr id="3" name="Rectangle 2">
            <a:extLst>
              <a:ext uri="{FF2B5EF4-FFF2-40B4-BE49-F238E27FC236}">
                <a16:creationId xmlns:a16="http://schemas.microsoft.com/office/drawing/2014/main" id="{B1B97DD9-0E46-63B3-AAA4-CE5E9714F3C1}"/>
              </a:ext>
            </a:extLst>
          </p:cNvPr>
          <p:cNvSpPr/>
          <p:nvPr/>
        </p:nvSpPr>
        <p:spPr>
          <a:xfrm>
            <a:off x="85099" y="6021552"/>
            <a:ext cx="4582111" cy="154683"/>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16191</TotalTime>
  <Words>1213</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Corbel</vt:lpstr>
      <vt:lpstr>Times New Roman</vt:lpstr>
      <vt:lpstr>Verdana</vt:lpstr>
      <vt:lpstr>Wingdings 3</vt:lpstr>
      <vt:lpstr>DOE SC Theme - Green v13 (16x9)</vt:lpstr>
      <vt:lpstr>Autonomous healing of fatigue cracks in metals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483</cp:revision>
  <cp:lastPrinted>2023-02-27T23:28:28Z</cp:lastPrinted>
  <dcterms:created xsi:type="dcterms:W3CDTF">2020-04-15T21:20:35Z</dcterms:created>
  <dcterms:modified xsi:type="dcterms:W3CDTF">2023-08-23T19:11:18Z</dcterms:modified>
</cp:coreProperties>
</file>