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2" r:id="rId1"/>
  </p:sldMasterIdLst>
  <p:notesMasterIdLst>
    <p:notesMasterId r:id="rId3"/>
  </p:notesMasterIdLst>
  <p:handoutMasterIdLst>
    <p:handoutMasterId r:id="rId4"/>
  </p:handoutMasterIdLst>
  <p:sldIdLst>
    <p:sldId id="1940" r:id="rId2"/>
  </p:sldIdLst>
  <p:sldSz cx="12192000" cy="6858000"/>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12" userDrawn="1">
          <p15:clr>
            <a:srgbClr val="A4A3A4"/>
          </p15:clr>
        </p15:guide>
        <p15:guide id="2" pos="3843"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D407453-F421-697E-314F-71F6B863C7A3}" name="Bachand, George D" initials="BGD" userId="S::gdbacha@sandia.gov::3c7ec09e-f496-4698-a3ca-81639d651b9d" providerId="AD"/>
  <p188:author id="{E503B791-8B45-4171-EB2B-B05E13B27C35}" name="Brady, Nathan Gallagher" initials="BNG" userId="S::ngbrady@sandia.gov::63bb50dc-3b74-4a86-b586-516b2900344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carruju" initials="" lastIdx="3" clrIdx="0"/>
  <p:cmAuthor id="7" name="Office of Science" initials="SC" lastIdx="1" clrIdx="7">
    <p:extLst>
      <p:ext uri="{19B8F6BF-5375-455C-9EA6-DF929625EA0E}">
        <p15:presenceInfo xmlns:p15="http://schemas.microsoft.com/office/powerpoint/2012/main" userId="Office of Science" providerId="None"/>
      </p:ext>
    </p:extLst>
  </p:cmAuthor>
  <p:cmAuthor id="1" name="OMB28" initials="OMB28" lastIdx="3" clrIdx="1"/>
  <p:cmAuthor id="8" name="BES" initials="HL" lastIdx="10" clrIdx="8">
    <p:extLst>
      <p:ext uri="{19B8F6BF-5375-455C-9EA6-DF929625EA0E}">
        <p15:presenceInfo xmlns:p15="http://schemas.microsoft.com/office/powerpoint/2012/main" userId="BES" providerId="None"/>
      </p:ext>
    </p:extLst>
  </p:cmAuthor>
  <p:cmAuthor id="2" name="Lisa Yost" initials="LY" lastIdx="1" clrIdx="2">
    <p:extLst>
      <p:ext uri="{19B8F6BF-5375-455C-9EA6-DF929625EA0E}">
        <p15:presenceInfo xmlns:p15="http://schemas.microsoft.com/office/powerpoint/2012/main" userId="Lisa Yost" providerId="None"/>
      </p:ext>
    </p:extLst>
  </p:cmAuthor>
  <p:cmAuthor id="9" name="hortlin" initials="h" lastIdx="4" clrIdx="9"/>
  <p:cmAuthor id="3" name="Pham, Sandra" initials="PS" lastIdx="47" clrIdx="3">
    <p:extLst>
      <p:ext uri="{19B8F6BF-5375-455C-9EA6-DF929625EA0E}">
        <p15:presenceInfo xmlns:p15="http://schemas.microsoft.com/office/powerpoint/2012/main" userId="Pham, Sandra" providerId="None"/>
      </p:ext>
    </p:extLst>
  </p:cmAuthor>
  <p:cmAuthor id="4" name="Sandra Pham" initials="LY" lastIdx="7" clrIdx="4">
    <p:extLst>
      <p:ext uri="{19B8F6BF-5375-455C-9EA6-DF929625EA0E}">
        <p15:presenceInfo xmlns:p15="http://schemas.microsoft.com/office/powerpoint/2012/main" userId="Sandra Pham" providerId="None"/>
      </p:ext>
    </p:extLst>
  </p:cmAuthor>
  <p:cmAuthor id="5" name="Klausing, Kathleen" initials="KK" lastIdx="1" clrIdx="5">
    <p:extLst>
      <p:ext uri="{19B8F6BF-5375-455C-9EA6-DF929625EA0E}">
        <p15:presenceInfo xmlns:p15="http://schemas.microsoft.com/office/powerpoint/2012/main" userId="Klausing, Kathleen" providerId="None"/>
      </p:ext>
    </p:extLst>
  </p:cmAuthor>
  <p:cmAuthor id="6" name="Allen, Denise" initials="DA" lastIdx="1" clrIdx="6">
    <p:extLst>
      <p:ext uri="{19B8F6BF-5375-455C-9EA6-DF929625EA0E}">
        <p15:presenceInfo xmlns:p15="http://schemas.microsoft.com/office/powerpoint/2012/main" userId="Allen, Denis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6636"/>
    <a:srgbClr val="106636"/>
    <a:srgbClr val="000000"/>
    <a:srgbClr val="0000FF"/>
    <a:srgbClr val="F2F2F2"/>
    <a:srgbClr val="5AE838"/>
    <a:srgbClr val="9966FF"/>
    <a:srgbClr val="0099FF"/>
    <a:srgbClr val="33CCFF"/>
    <a:srgbClr val="404040"/>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839" autoAdjust="0"/>
    <p:restoredTop sz="85466" autoAdjust="0"/>
  </p:normalViewPr>
  <p:slideViewPr>
    <p:cSldViewPr snapToGrid="0">
      <p:cViewPr varScale="1">
        <p:scale>
          <a:sx n="136" d="100"/>
          <a:sy n="136" d="100"/>
        </p:scale>
        <p:origin x="942" y="114"/>
      </p:cViewPr>
      <p:guideLst>
        <p:guide orient="horz" pos="312"/>
        <p:guide pos="3843"/>
      </p:guideLst>
    </p:cSldViewPr>
  </p:slideViewPr>
  <p:outlineViewPr>
    <p:cViewPr>
      <p:scale>
        <a:sx n="33" d="100"/>
        <a:sy n="33" d="100"/>
      </p:scale>
      <p:origin x="0" y="-20126"/>
    </p:cViewPr>
  </p:outlineViewPr>
  <p:notesTextViewPr>
    <p:cViewPr>
      <p:scale>
        <a:sx n="144" d="100"/>
        <a:sy n="144" d="100"/>
      </p:scale>
      <p:origin x="0" y="-4212"/>
    </p:cViewPr>
  </p:notesTextViewPr>
  <p:sorterViewPr>
    <p:cViewPr>
      <p:scale>
        <a:sx n="60" d="100"/>
        <a:sy n="60" d="100"/>
      </p:scale>
      <p:origin x="0" y="-6096"/>
    </p:cViewPr>
  </p:sorterViewPr>
  <p:notesViewPr>
    <p:cSldViewPr snapToGrid="0" showGuides="1">
      <p:cViewPr>
        <p:scale>
          <a:sx n="110" d="100"/>
          <a:sy n="110" d="100"/>
        </p:scale>
        <p:origin x="172" y="-1980"/>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8/10/relationships/authors" Targe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1"/>
            <a:ext cx="2982380" cy="464900"/>
          </a:xfrm>
          <a:prstGeom prst="rect">
            <a:avLst/>
          </a:prstGeom>
        </p:spPr>
        <p:txBody>
          <a:bodyPr vert="horz" lIns="91847" tIns="45921" rIns="91847" bIns="45921" rtlCol="0"/>
          <a:lstStyle>
            <a:lvl1pPr algn="l">
              <a:defRPr sz="1200"/>
            </a:lvl1pPr>
          </a:lstStyle>
          <a:p>
            <a:endParaRPr lang="en-US"/>
          </a:p>
        </p:txBody>
      </p:sp>
      <p:sp>
        <p:nvSpPr>
          <p:cNvPr id="3" name="Date Placeholder 2"/>
          <p:cNvSpPr>
            <a:spLocks noGrp="1"/>
          </p:cNvSpPr>
          <p:nvPr>
            <p:ph type="dt" sz="quarter" idx="1"/>
          </p:nvPr>
        </p:nvSpPr>
        <p:spPr>
          <a:xfrm>
            <a:off x="3897882" y="11"/>
            <a:ext cx="2982379" cy="464900"/>
          </a:xfrm>
          <a:prstGeom prst="rect">
            <a:avLst/>
          </a:prstGeom>
        </p:spPr>
        <p:txBody>
          <a:bodyPr vert="horz" lIns="91847" tIns="45921" rIns="91847" bIns="45921" rtlCol="0"/>
          <a:lstStyle>
            <a:lvl1pPr algn="r">
              <a:defRPr sz="1200"/>
            </a:lvl1pPr>
          </a:lstStyle>
          <a:p>
            <a:fld id="{B17554D1-967C-4C6D-9F2D-48B3C2720170}" type="datetimeFigureOut">
              <a:rPr lang="en-US" smtClean="0"/>
              <a:t>4/4/2023</a:t>
            </a:fld>
            <a:endParaRPr lang="en-US"/>
          </a:p>
        </p:txBody>
      </p:sp>
      <p:sp>
        <p:nvSpPr>
          <p:cNvPr id="4" name="Footer Placeholder 3"/>
          <p:cNvSpPr>
            <a:spLocks noGrp="1"/>
          </p:cNvSpPr>
          <p:nvPr>
            <p:ph type="ftr" sz="quarter" idx="2"/>
          </p:nvPr>
        </p:nvSpPr>
        <p:spPr>
          <a:xfrm>
            <a:off x="1" y="8829911"/>
            <a:ext cx="2982380" cy="464900"/>
          </a:xfrm>
          <a:prstGeom prst="rect">
            <a:avLst/>
          </a:prstGeom>
        </p:spPr>
        <p:txBody>
          <a:bodyPr vert="horz" lIns="91847" tIns="45921" rIns="91847" bIns="45921" rtlCol="0" anchor="b"/>
          <a:lstStyle>
            <a:lvl1pPr algn="l">
              <a:defRPr sz="1200"/>
            </a:lvl1pPr>
          </a:lstStyle>
          <a:p>
            <a:endParaRPr lang="en-US"/>
          </a:p>
        </p:txBody>
      </p:sp>
      <p:sp>
        <p:nvSpPr>
          <p:cNvPr id="5" name="Slide Number Placeholder 4"/>
          <p:cNvSpPr>
            <a:spLocks noGrp="1"/>
          </p:cNvSpPr>
          <p:nvPr>
            <p:ph type="sldNum" sz="quarter" idx="3"/>
          </p:nvPr>
        </p:nvSpPr>
        <p:spPr>
          <a:xfrm>
            <a:off x="3897882" y="8829911"/>
            <a:ext cx="2982379" cy="464900"/>
          </a:xfrm>
          <a:prstGeom prst="rect">
            <a:avLst/>
          </a:prstGeom>
        </p:spPr>
        <p:txBody>
          <a:bodyPr vert="horz" lIns="91847" tIns="45921" rIns="91847" bIns="45921" rtlCol="0" anchor="b"/>
          <a:lstStyle>
            <a:lvl1pPr algn="r">
              <a:defRPr sz="1200"/>
            </a:lvl1pPr>
          </a:lstStyle>
          <a:p>
            <a:fld id="{AA47E720-93EF-483D-84A7-F39F5B8DBC9A}" type="slidenum">
              <a:rPr lang="en-US" smtClean="0"/>
              <a:t>‹#›</a:t>
            </a:fld>
            <a:endParaRPr lang="en-US"/>
          </a:p>
        </p:txBody>
      </p:sp>
    </p:spTree>
    <p:extLst>
      <p:ext uri="{BB962C8B-B14F-4D97-AF65-F5344CB8AC3E}">
        <p14:creationId xmlns:p14="http://schemas.microsoft.com/office/powerpoint/2010/main" val="38397499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1"/>
            <a:ext cx="2981912" cy="464820"/>
          </a:xfrm>
          <a:prstGeom prst="rect">
            <a:avLst/>
          </a:prstGeom>
        </p:spPr>
        <p:txBody>
          <a:bodyPr vert="horz" lIns="92628" tIns="46311" rIns="92628" bIns="46311"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98353" y="11"/>
            <a:ext cx="2981912" cy="464820"/>
          </a:xfrm>
          <a:prstGeom prst="rect">
            <a:avLst/>
          </a:prstGeom>
        </p:spPr>
        <p:txBody>
          <a:bodyPr vert="horz" lIns="92628" tIns="46311" rIns="92628" bIns="46311" rtlCol="0"/>
          <a:lstStyle>
            <a:lvl1pPr algn="r" fontAlgn="auto">
              <a:spcBef>
                <a:spcPts val="0"/>
              </a:spcBef>
              <a:spcAft>
                <a:spcPts val="0"/>
              </a:spcAft>
              <a:defRPr sz="1200">
                <a:latin typeface="+mn-lt"/>
              </a:defRPr>
            </a:lvl1pPr>
          </a:lstStyle>
          <a:p>
            <a:pPr>
              <a:defRPr/>
            </a:pPr>
            <a:fld id="{36962A90-C2A2-4CDF-8D04-DA2BD430AAAB}" type="datetimeFigureOut">
              <a:rPr lang="en-US"/>
              <a:pPr>
                <a:defRPr/>
              </a:pPr>
              <a:t>4/4/2023</a:t>
            </a:fld>
            <a:endParaRPr lang="en-US"/>
          </a:p>
        </p:txBody>
      </p:sp>
      <p:sp>
        <p:nvSpPr>
          <p:cNvPr id="4" name="Slide Image Placeholder 3"/>
          <p:cNvSpPr>
            <a:spLocks noGrp="1" noRot="1" noChangeAspect="1"/>
          </p:cNvSpPr>
          <p:nvPr>
            <p:ph type="sldImg" idx="2"/>
          </p:nvPr>
        </p:nvSpPr>
        <p:spPr>
          <a:xfrm>
            <a:off x="344488" y="698500"/>
            <a:ext cx="6192837" cy="3484563"/>
          </a:xfrm>
          <a:prstGeom prst="rect">
            <a:avLst/>
          </a:prstGeom>
          <a:noFill/>
          <a:ln w="12700">
            <a:solidFill>
              <a:prstClr val="black"/>
            </a:solidFill>
          </a:ln>
        </p:spPr>
        <p:txBody>
          <a:bodyPr vert="horz" lIns="92628" tIns="46311" rIns="92628" bIns="46311" rtlCol="0" anchor="ctr"/>
          <a:lstStyle/>
          <a:p>
            <a:pPr lvl="0"/>
            <a:endParaRPr lang="en-US" noProof="0"/>
          </a:p>
        </p:txBody>
      </p:sp>
      <p:sp>
        <p:nvSpPr>
          <p:cNvPr id="5" name="Notes Placeholder 4"/>
          <p:cNvSpPr>
            <a:spLocks noGrp="1"/>
          </p:cNvSpPr>
          <p:nvPr>
            <p:ph type="body" sz="quarter" idx="3"/>
          </p:nvPr>
        </p:nvSpPr>
        <p:spPr>
          <a:xfrm>
            <a:off x="688503" y="4415791"/>
            <a:ext cx="5504827" cy="4183380"/>
          </a:xfrm>
          <a:prstGeom prst="rect">
            <a:avLst/>
          </a:prstGeom>
        </p:spPr>
        <p:txBody>
          <a:bodyPr vert="horz" lIns="92628" tIns="46311" rIns="92628" bIns="4631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4" y="8829994"/>
            <a:ext cx="2981912" cy="464820"/>
          </a:xfrm>
          <a:prstGeom prst="rect">
            <a:avLst/>
          </a:prstGeom>
        </p:spPr>
        <p:txBody>
          <a:bodyPr vert="horz" lIns="92628" tIns="46311" rIns="92628" bIns="46311"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98353" y="8829994"/>
            <a:ext cx="2981912" cy="464820"/>
          </a:xfrm>
          <a:prstGeom prst="rect">
            <a:avLst/>
          </a:prstGeom>
        </p:spPr>
        <p:txBody>
          <a:bodyPr vert="horz" lIns="92628" tIns="46311" rIns="92628" bIns="46311" rtlCol="0" anchor="b"/>
          <a:lstStyle>
            <a:lvl1pPr algn="r" fontAlgn="auto">
              <a:spcBef>
                <a:spcPts val="0"/>
              </a:spcBef>
              <a:spcAft>
                <a:spcPts val="0"/>
              </a:spcAft>
              <a:defRPr sz="1200">
                <a:latin typeface="+mn-lt"/>
              </a:defRPr>
            </a:lvl1pPr>
          </a:lstStyle>
          <a:p>
            <a:pPr>
              <a:defRPr/>
            </a:pPr>
            <a:fld id="{F876D4B8-3D7E-42E7-AF06-6D9133F7F081}" type="slidenum">
              <a:rPr lang="en-US"/>
              <a:pPr>
                <a:defRPr/>
              </a:pPr>
              <a:t>‹#›</a:t>
            </a:fld>
            <a:endParaRPr lang="en-US"/>
          </a:p>
        </p:txBody>
      </p:sp>
    </p:spTree>
    <p:extLst>
      <p:ext uri="{BB962C8B-B14F-4D97-AF65-F5344CB8AC3E}">
        <p14:creationId xmlns:p14="http://schemas.microsoft.com/office/powerpoint/2010/main" val="10140265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pPr marL="0" marR="0" lvl="0" indent="0" algn="l" rtl="0">
              <a:lnSpc>
                <a:spcPct val="80000"/>
              </a:lnSpc>
              <a:spcBef>
                <a:spcPts val="0"/>
              </a:spcBef>
              <a:spcAft>
                <a:spcPts val="0"/>
              </a:spcAft>
              <a:buClr>
                <a:srgbClr val="0D0D0D"/>
              </a:buClr>
              <a:buSzPts val="1020"/>
              <a:buFont typeface="Arial"/>
              <a:buNone/>
            </a:pPr>
            <a:r>
              <a:rPr lang="en-US" sz="1200" u="sng" dirty="0">
                <a:solidFill>
                  <a:srgbClr val="0D0D0D"/>
                </a:solidFill>
                <a:latin typeface="Arial"/>
                <a:ea typeface="Arial"/>
                <a:cs typeface="Arial"/>
                <a:sym typeface="Arial"/>
              </a:rPr>
              <a:t>HL Type (place “X” where appropriate):</a:t>
            </a:r>
            <a:r>
              <a:rPr lang="en-US" sz="1200" dirty="0">
                <a:solidFill>
                  <a:srgbClr val="0D0D0D"/>
                </a:solidFill>
                <a:latin typeface="Arial"/>
                <a:ea typeface="Arial"/>
                <a:cs typeface="Arial"/>
                <a:sym typeface="Arial"/>
              </a:rPr>
              <a:t> User___, </a:t>
            </a:r>
            <a:r>
              <a:rPr lang="en-US" sz="1200" dirty="0" err="1">
                <a:solidFill>
                  <a:srgbClr val="0D0D0D"/>
                </a:solidFill>
                <a:latin typeface="Arial"/>
                <a:ea typeface="Arial"/>
                <a:cs typeface="Arial"/>
                <a:sym typeface="Arial"/>
              </a:rPr>
              <a:t>Staff_X</a:t>
            </a:r>
            <a:r>
              <a:rPr lang="en-US" sz="1200" dirty="0">
                <a:solidFill>
                  <a:srgbClr val="0D0D0D"/>
                </a:solidFill>
                <a:latin typeface="Arial"/>
                <a:ea typeface="Arial"/>
                <a:cs typeface="Arial"/>
                <a:sym typeface="Arial"/>
              </a:rPr>
              <a:t>_, User &amp; Staff___</a:t>
            </a:r>
            <a:endParaRPr lang="en-US" dirty="0"/>
          </a:p>
          <a:p>
            <a:pPr marL="0" marR="0" lvl="0" indent="0" algn="l" rtl="0">
              <a:lnSpc>
                <a:spcPct val="80000"/>
              </a:lnSpc>
              <a:spcBef>
                <a:spcPts val="0"/>
              </a:spcBef>
              <a:spcAft>
                <a:spcPts val="0"/>
              </a:spcAft>
              <a:buClr>
                <a:schemeClr val="dk1"/>
              </a:buClr>
              <a:buSzPts val="1020"/>
              <a:buFont typeface="Calibri"/>
              <a:buNone/>
            </a:pPr>
            <a:endParaRPr lang="en-US" sz="1200" dirty="0">
              <a:solidFill>
                <a:srgbClr val="0D0D0D"/>
              </a:solidFill>
              <a:latin typeface="Arial"/>
              <a:ea typeface="Arial"/>
              <a:cs typeface="Arial"/>
              <a:sym typeface="Arial"/>
            </a:endParaRPr>
          </a:p>
          <a:p>
            <a:pPr marL="0" lvl="0" indent="0" algn="l" rtl="0">
              <a:lnSpc>
                <a:spcPct val="80000"/>
              </a:lnSpc>
              <a:spcBef>
                <a:spcPts val="0"/>
              </a:spcBef>
              <a:spcAft>
                <a:spcPts val="0"/>
              </a:spcAft>
              <a:buNone/>
            </a:pPr>
            <a:r>
              <a:rPr lang="en-US" sz="1200" u="sng" dirty="0">
                <a:latin typeface="Arial"/>
                <a:ea typeface="Arial"/>
                <a:cs typeface="Arial"/>
                <a:sym typeface="Arial"/>
              </a:rPr>
              <a:t>1-2 paragraph description of highlight</a:t>
            </a:r>
            <a:r>
              <a:rPr lang="en-US" sz="1200" dirty="0">
                <a:latin typeface="Arial"/>
                <a:ea typeface="Arial"/>
                <a:cs typeface="Arial"/>
                <a:sym typeface="Arial"/>
              </a:rPr>
              <a:t> </a:t>
            </a:r>
            <a:endParaRPr lang="en-US" sz="1200" dirty="0">
              <a:solidFill>
                <a:srgbClr val="0D0D0D"/>
              </a:solidFill>
              <a:latin typeface="Arial"/>
              <a:ea typeface="Arial"/>
              <a:cs typeface="Arial"/>
              <a:sym typeface="Arial"/>
            </a:endParaRPr>
          </a:p>
          <a:p>
            <a:pPr marL="0" marR="0" lvl="0" indent="0" algn="l" defTabSz="914400" rtl="0" eaLnBrk="0" fontAlgn="base" latinLnBrk="0" hangingPunct="0">
              <a:lnSpc>
                <a:spcPct val="80000"/>
              </a:lnSpc>
              <a:spcBef>
                <a:spcPts val="0"/>
              </a:spcBef>
              <a:spcAft>
                <a:spcPts val="0"/>
              </a:spcAft>
              <a:buClrTx/>
              <a:buSzTx/>
              <a:buFontTx/>
              <a:buNone/>
              <a:tabLst/>
              <a:defRPr/>
            </a:pPr>
            <a:r>
              <a:rPr lang="en-US" sz="1800" dirty="0">
                <a:effectLst/>
                <a:latin typeface="Times New Roman" panose="02020603050405020304" pitchFamily="18" charset="0"/>
                <a:ea typeface="Times New Roman" panose="02020603050405020304" pitchFamily="18" charset="0"/>
              </a:rPr>
              <a:t>Nanoparticles (NPs) s of various elemental composition, size, and shape have been synthesized using chemical (i.e., bottom-up), physical (i.e., top-down), and biological techniques.</a:t>
            </a:r>
            <a:r>
              <a:rPr lang="en-US" sz="1800" baseline="300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While chemical and physical techniques are effective and most common, the former often requires high heat treatment, hazardous chemical inputs, and/or produces toxic byproducts, and the latter commonly requires enormous energy inputs to drive processes such as crushing, milling, or laser ablation. For these reasons, the biological synthesis of inorganic compounds has continued to gain interest in recent years as a means to produce nanomaterials with little energy input. </a:t>
            </a:r>
            <a:r>
              <a:rPr lang="en-US" sz="1800" dirty="0">
                <a:solidFill>
                  <a:srgbClr val="000000"/>
                </a:solidFill>
                <a:effectLst/>
                <a:latin typeface="Times New Roman" panose="02020603050405020304" pitchFamily="18" charset="0"/>
                <a:ea typeface="Times New Roman" panose="02020603050405020304" pitchFamily="18" charset="0"/>
              </a:rPr>
              <a:t>Filamentous fungi can synthesize a variety of nanoparticles (NPs), a process referred to as mycosynthesis, that does not require the use of harsh chemicals, occurs at near neutral pH, and does not produce toxic byproducts. While NP synthesis involves reactions between metal ions and exudates produced by the fungi, the chemical and biochemical parameters underlying this process remain poorly understood. Here, we investigated the role of fungal species and precursor salt on the mycosynthesis of zinc oxide (ZnO) NPs. Our data demonstrates that all five fungal species tested are able to produce ZnO structures that can be morphologically classified into (</a:t>
            </a:r>
            <a:r>
              <a:rPr lang="en-US" sz="1800" dirty="0" err="1">
                <a:solidFill>
                  <a:srgbClr val="000000"/>
                </a:solidFill>
                <a:effectLst/>
                <a:latin typeface="Times New Roman" panose="02020603050405020304" pitchFamily="18" charset="0"/>
                <a:ea typeface="Times New Roman" panose="02020603050405020304" pitchFamily="18" charset="0"/>
              </a:rPr>
              <a:t>i</a:t>
            </a:r>
            <a:r>
              <a:rPr lang="en-US" sz="1800" dirty="0">
                <a:solidFill>
                  <a:srgbClr val="000000"/>
                </a:solidFill>
                <a:effectLst/>
                <a:latin typeface="Times New Roman" panose="02020603050405020304" pitchFamily="18" charset="0"/>
                <a:ea typeface="Times New Roman" panose="02020603050405020304" pitchFamily="18" charset="0"/>
              </a:rPr>
              <a:t>) well-defined NPs, (ii) coalesced/dissolving NPs, and (iii) micron-sized square plates. Further, species dependent preferences for these morphologies were observed, suggesting potential differences in the profile or concentration of the biochemical constituents in their individual exudates. Our data also demonstrates that mycosynthesis of ZnO NPs was independent of the anion species, with nitrate, sulfate, and chloride showing no effect on NP production. These results enhance our understanding of factors controlling the mycosynthesis of ceramic NPs, supporting future studies that can enable control over the physical and chemical properties of NPs formed through this “green” synthesis method.</a:t>
            </a:r>
            <a:endParaRPr lang="en-US" sz="1800" dirty="0">
              <a:effectLst/>
              <a:latin typeface="Times New Roman" panose="02020603050405020304" pitchFamily="18" charset="0"/>
              <a:ea typeface="Times New Roman" panose="02020603050405020304" pitchFamily="18" charset="0"/>
            </a:endParaRPr>
          </a:p>
          <a:p>
            <a:pPr marL="0" marR="0" lvl="0" indent="0" algn="l" defTabSz="914400" rtl="0" eaLnBrk="0" fontAlgn="base" latinLnBrk="0" hangingPunct="0">
              <a:lnSpc>
                <a:spcPct val="80000"/>
              </a:lnSpc>
              <a:spcBef>
                <a:spcPts val="0"/>
              </a:spcBef>
              <a:spcAft>
                <a:spcPts val="0"/>
              </a:spcAft>
              <a:buClrTx/>
              <a:buSzTx/>
              <a:buFontTx/>
              <a:buNone/>
              <a:tabLst/>
              <a:defRPr/>
            </a:pPr>
            <a:endParaRPr lang="en-US" sz="1200" dirty="0">
              <a:solidFill>
                <a:srgbClr val="0D0D0D"/>
              </a:solidFill>
              <a:latin typeface="Arial"/>
              <a:ea typeface="Arial"/>
              <a:cs typeface="Arial"/>
              <a:sym typeface="Arial"/>
            </a:endParaRPr>
          </a:p>
          <a:p>
            <a:pPr marL="0" marR="0" lvl="0" indent="0" algn="l" defTabSz="914400" rtl="0" eaLnBrk="0" fontAlgn="base" latinLnBrk="0" hangingPunct="0">
              <a:lnSpc>
                <a:spcPct val="80000"/>
              </a:lnSpc>
              <a:spcBef>
                <a:spcPts val="0"/>
              </a:spcBef>
              <a:spcAft>
                <a:spcPts val="0"/>
              </a:spcAft>
              <a:buClrTx/>
              <a:buSzTx/>
              <a:buFontTx/>
              <a:buNone/>
              <a:tabLst/>
              <a:defRPr/>
            </a:pPr>
            <a:endParaRPr lang="en-US" sz="1200" dirty="0">
              <a:solidFill>
                <a:srgbClr val="0D0D0D"/>
              </a:solidFill>
              <a:latin typeface="Arial"/>
              <a:ea typeface="Arial"/>
              <a:cs typeface="Arial"/>
              <a:sym typeface="Arial"/>
            </a:endParaRPr>
          </a:p>
          <a:p>
            <a:pPr marL="0" lvl="0" indent="0" algn="l" rtl="0">
              <a:lnSpc>
                <a:spcPct val="80000"/>
              </a:lnSpc>
              <a:spcBef>
                <a:spcPts val="0"/>
              </a:spcBef>
              <a:spcAft>
                <a:spcPts val="0"/>
              </a:spcAft>
              <a:buNone/>
            </a:pPr>
            <a:r>
              <a:rPr lang="en-US" sz="1200" u="sng" dirty="0">
                <a:solidFill>
                  <a:srgbClr val="0D0D0D"/>
                </a:solidFill>
                <a:latin typeface="Arial"/>
                <a:ea typeface="Arial"/>
                <a:cs typeface="Arial"/>
                <a:sym typeface="Arial"/>
              </a:rPr>
              <a:t>Collaborating Institutions</a:t>
            </a:r>
          </a:p>
          <a:p>
            <a:pPr marL="0" lvl="0" indent="0" algn="l" rtl="0">
              <a:lnSpc>
                <a:spcPct val="80000"/>
              </a:lnSpc>
              <a:spcBef>
                <a:spcPts val="0"/>
              </a:spcBef>
              <a:spcAft>
                <a:spcPts val="0"/>
              </a:spcAft>
              <a:buNone/>
            </a:pPr>
            <a:r>
              <a:rPr lang="en-US" sz="1200" dirty="0">
                <a:solidFill>
                  <a:srgbClr val="0D0D0D"/>
                </a:solidFill>
                <a:latin typeface="Arial"/>
                <a:ea typeface="Arial"/>
                <a:cs typeface="Arial"/>
                <a:sym typeface="Arial"/>
              </a:rPr>
              <a:t>Sandia National Laboratories</a:t>
            </a:r>
          </a:p>
          <a:p>
            <a:pPr marL="0" lvl="0" indent="0" algn="l" rtl="0">
              <a:lnSpc>
                <a:spcPct val="80000"/>
              </a:lnSpc>
              <a:spcBef>
                <a:spcPts val="0"/>
              </a:spcBef>
              <a:spcAft>
                <a:spcPts val="0"/>
              </a:spcAft>
              <a:buNone/>
            </a:pPr>
            <a:endParaRPr lang="en-US" sz="1200" dirty="0">
              <a:solidFill>
                <a:srgbClr val="0D0D0D"/>
              </a:solidFill>
              <a:latin typeface="Arial"/>
              <a:ea typeface="Arial"/>
              <a:cs typeface="Arial"/>
              <a:sym typeface="Arial"/>
            </a:endParaRPr>
          </a:p>
          <a:p>
            <a:endParaRPr lang="en-US" dirty="0">
              <a:solidFill>
                <a:srgbClr val="0D0D0D"/>
              </a:solidFill>
              <a:latin typeface="Arial"/>
              <a:cs typeface="Arial"/>
            </a:endParaRPr>
          </a:p>
          <a:p>
            <a:pPr defTabSz="922264">
              <a:defRPr/>
            </a:pPr>
            <a:r>
              <a:rPr lang="en-US" u="sng" dirty="0">
                <a:latin typeface="Arial"/>
                <a:cs typeface="Arial"/>
              </a:rPr>
              <a:t>Funding Overview Section (place “X” for all relevant sources)</a:t>
            </a:r>
          </a:p>
          <a:p>
            <a:pPr defTabSz="922264">
              <a:defRPr/>
            </a:pPr>
            <a:r>
              <a:rPr lang="en-US" dirty="0">
                <a:latin typeface="Arial"/>
                <a:cs typeface="Arial"/>
              </a:rPr>
              <a:t>BES Funding: MSED___, CSGB___, EFRC___, </a:t>
            </a:r>
            <a:r>
              <a:rPr lang="en-US" b="1" dirty="0">
                <a:latin typeface="Arial"/>
                <a:cs typeface="Arial"/>
              </a:rPr>
              <a:t>SUFD</a:t>
            </a:r>
            <a:r>
              <a:rPr lang="en-US" b="1" u="sng" dirty="0">
                <a:latin typeface="Arial"/>
                <a:cs typeface="Arial"/>
              </a:rPr>
              <a:t>_X__</a:t>
            </a:r>
          </a:p>
          <a:p>
            <a:pPr defTabSz="922264">
              <a:defRPr/>
            </a:pPr>
            <a:r>
              <a:rPr lang="en-US" dirty="0">
                <a:latin typeface="Arial"/>
                <a:cs typeface="Arial"/>
              </a:rPr>
              <a:t>SC Funding: ASCR___, </a:t>
            </a:r>
            <a:r>
              <a:rPr lang="en-US" b="1" dirty="0">
                <a:latin typeface="Arial"/>
                <a:cs typeface="Arial"/>
              </a:rPr>
              <a:t>BES_</a:t>
            </a:r>
            <a:r>
              <a:rPr lang="en-US" b="1" u="sng" dirty="0">
                <a:latin typeface="Arial"/>
                <a:cs typeface="Arial"/>
              </a:rPr>
              <a:t>X</a:t>
            </a:r>
            <a:r>
              <a:rPr lang="en-US" b="1" dirty="0">
                <a:latin typeface="Arial"/>
                <a:cs typeface="Arial"/>
              </a:rPr>
              <a:t>__, </a:t>
            </a:r>
            <a:r>
              <a:rPr lang="en-US" dirty="0">
                <a:latin typeface="Arial"/>
                <a:cs typeface="Arial"/>
              </a:rPr>
              <a:t>BER___, FES___, HEP___, NP___, WDTS___, SBIR___, etc.</a:t>
            </a:r>
          </a:p>
          <a:p>
            <a:pPr defTabSz="922264">
              <a:defRPr/>
            </a:pPr>
            <a:r>
              <a:rPr lang="en-US" dirty="0">
                <a:latin typeface="Arial"/>
                <a:cs typeface="Arial"/>
              </a:rPr>
              <a:t>Other Funding: DOD___, DOE___, NIH___, NSF___, etc.</a:t>
            </a:r>
          </a:p>
          <a:p>
            <a:endParaRPr lang="en-US" dirty="0">
              <a:solidFill>
                <a:srgbClr val="0D0D0D"/>
              </a:solidFill>
              <a:latin typeface="Arial"/>
              <a:cs typeface="Arial"/>
            </a:endParaRPr>
          </a:p>
          <a:p>
            <a:r>
              <a:rPr lang="en-US" u="sng" dirty="0">
                <a:solidFill>
                  <a:srgbClr val="0D0D0D"/>
                </a:solidFill>
                <a:latin typeface="Arial"/>
                <a:cs typeface="Arial"/>
              </a:rPr>
              <a:t>Funding details for all sources: (example)</a:t>
            </a:r>
          </a:p>
          <a:p>
            <a:pPr defTabSz="922264">
              <a:defRPr/>
            </a:pPr>
            <a:r>
              <a:rPr lang="en-US" b="0" i="0" dirty="0">
                <a:solidFill>
                  <a:srgbClr val="1C1D1E"/>
                </a:solidFill>
                <a:effectLst/>
                <a:latin typeface="Open Sans" panose="020B0606030504020204" pitchFamily="34" charset="0"/>
              </a:rPr>
              <a:t>This work was performed, in part, at the Center for Integrated Nanotechnologies, an Office of Science User Facility operated for the U.S. Department of Energy (DOE) Office of Science. Sandia National Laboratories is a </a:t>
            </a:r>
            <a:r>
              <a:rPr lang="en-US" b="0" i="0" dirty="0" err="1">
                <a:solidFill>
                  <a:srgbClr val="1C1D1E"/>
                </a:solidFill>
                <a:effectLst/>
                <a:latin typeface="Open Sans" panose="020B0606030504020204" pitchFamily="34" charset="0"/>
              </a:rPr>
              <a:t>multimission</a:t>
            </a:r>
            <a:r>
              <a:rPr lang="en-US" b="0" i="0" dirty="0">
                <a:solidFill>
                  <a:srgbClr val="1C1D1E"/>
                </a:solidFill>
                <a:effectLst/>
                <a:latin typeface="Open Sans" panose="020B0606030504020204" pitchFamily="34" charset="0"/>
              </a:rPr>
              <a:t> laboratory managed and operated by National Technology &amp; Engineering Solutions of Sandia, LLC, a wholly owned subsidiary of Honeywell International, Inc., for the U.S. DOE's National Nuclear Security Administration under contract DE-NA-0003525. The views expressed in the article do not necessarily represent the views of the U.S. DOE or the United States Government. Los Alamos National Laboratory, an affirmative action equal opportunity employer, is managed by Triad National Security, LLC for the U.S. Department of Energy's NNSA, under contract 89233218CNA000001.</a:t>
            </a:r>
            <a:r>
              <a:rPr lang="en-US" dirty="0">
                <a:latin typeface="Arial"/>
                <a:cs typeface="Arial"/>
              </a:rPr>
              <a:t> </a:t>
            </a:r>
          </a:p>
          <a:p>
            <a:pPr marL="0" marR="0" lvl="0" indent="0" algn="l" defTabSz="922264"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dirty="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Arial"/>
                <a:ea typeface="+mn-ea"/>
                <a:cs typeface="Arial"/>
              </a:rPr>
              <a:t>Publication/ press releases/ related links:</a:t>
            </a:r>
            <a:endParaRPr kumimoji="0" lang="en-US" sz="1200" b="0" i="0" u="none" strike="noStrike" kern="1200" cap="none" spc="0" normalizeH="0" baseline="0" noProof="0" dirty="0">
              <a:ln>
                <a:noFill/>
              </a:ln>
              <a:solidFill>
                <a:prstClr val="black"/>
              </a:solidFill>
              <a:effectLst/>
              <a:uLnTx/>
              <a:uFillTx/>
              <a:latin typeface="Arial"/>
              <a:ea typeface="+mn-ea"/>
              <a:cs typeface="Arial"/>
            </a:endParaRPr>
          </a:p>
          <a:p>
            <a:endParaRPr lang="en-US" sz="1200" b="0" i="0" u="none" strike="noStrike" dirty="0">
              <a:solidFill>
                <a:srgbClr val="106636"/>
              </a:solidFill>
              <a:effectLst/>
            </a:endParaRPr>
          </a:p>
          <a:p>
            <a:r>
              <a:rPr lang="en-US" sz="1200" b="0" i="0" u="none" strike="noStrike" dirty="0">
                <a:solidFill>
                  <a:srgbClr val="106636"/>
                </a:solidFill>
                <a:effectLst/>
              </a:rPr>
              <a:t>Brady, N.G., O’Leary, S.L., Moormann, G.C., Singh, M.K., Watt, J., and Bachand, G.D. Mycosynthesis of zinc oxide nanoparticles exhibits fungal species dependent </a:t>
            </a:r>
            <a:r>
              <a:rPr lang="en-US" sz="1200" dirty="0">
                <a:solidFill>
                  <a:srgbClr val="106636"/>
                </a:solidFill>
              </a:rPr>
              <a:t>m</a:t>
            </a:r>
            <a:r>
              <a:rPr lang="en-US" sz="1200" b="0" i="0" u="none" strike="noStrike" dirty="0">
                <a:solidFill>
                  <a:srgbClr val="106636"/>
                </a:solidFill>
                <a:effectLst/>
              </a:rPr>
              <a:t>orphological </a:t>
            </a:r>
            <a:r>
              <a:rPr lang="en-US" sz="1200" dirty="0">
                <a:solidFill>
                  <a:srgbClr val="106636"/>
                </a:solidFill>
              </a:rPr>
              <a:t>p</a:t>
            </a:r>
            <a:r>
              <a:rPr lang="en-US" sz="1200" b="0" i="0" u="none" strike="noStrike" dirty="0">
                <a:solidFill>
                  <a:srgbClr val="106636"/>
                </a:solidFill>
                <a:effectLst/>
              </a:rPr>
              <a:t>reference </a:t>
            </a:r>
            <a:r>
              <a:rPr lang="en-US" sz="1200" b="0" i="1" u="none" strike="noStrike" dirty="0">
                <a:solidFill>
                  <a:srgbClr val="106636"/>
                </a:solidFill>
                <a:effectLst/>
              </a:rPr>
              <a:t>Small</a:t>
            </a:r>
            <a:r>
              <a:rPr lang="en-US" sz="1200" b="0" u="none" strike="noStrike" dirty="0">
                <a:solidFill>
                  <a:srgbClr val="106636"/>
                </a:solidFill>
                <a:effectLst/>
              </a:rPr>
              <a:t>, </a:t>
            </a:r>
            <a:r>
              <a:rPr lang="en-US" sz="1200" b="1" u="none" strike="noStrike" dirty="0">
                <a:solidFill>
                  <a:srgbClr val="106636"/>
                </a:solidFill>
                <a:effectLst/>
              </a:rPr>
              <a:t>2023</a:t>
            </a:r>
            <a:r>
              <a:rPr lang="en-US" sz="1200" u="none" strike="noStrike" dirty="0">
                <a:solidFill>
                  <a:srgbClr val="106636"/>
                </a:solidFill>
                <a:effectLst/>
              </a:rPr>
              <a:t>, 2205799.</a:t>
            </a:r>
          </a:p>
          <a:p>
            <a:r>
              <a:rPr lang="en-US" sz="1200" dirty="0">
                <a:solidFill>
                  <a:srgbClr val="106636"/>
                </a:solidFill>
              </a:rPr>
              <a:t>https://onlinelibrary.wiley.com/doi/full/10.1002/smll.202205799</a:t>
            </a:r>
            <a:r>
              <a:rPr lang="en-US" sz="1200" u="none" strike="noStrike" dirty="0">
                <a:solidFill>
                  <a:srgbClr val="106636"/>
                </a:solidFill>
                <a:effectLst/>
              </a:rPr>
              <a:t> </a:t>
            </a:r>
          </a:p>
          <a:p>
            <a:endParaRPr lang="en-US" sz="1200" dirty="0">
              <a:solidFill>
                <a:srgbClr val="106636"/>
              </a:solidFill>
            </a:endParaRPr>
          </a:p>
          <a:p>
            <a:endParaRPr lang="en-US" dirty="0"/>
          </a:p>
        </p:txBody>
      </p:sp>
      <p:sp>
        <p:nvSpPr>
          <p:cNvPr id="4" name="Slide Number Placeholder 3"/>
          <p:cNvSpPr>
            <a:spLocks noGrp="1"/>
          </p:cNvSpPr>
          <p:nvPr>
            <p:ph type="sldNum" sz="quarter" idx="5"/>
          </p:nvPr>
        </p:nvSpPr>
        <p:spPr/>
        <p:txBody>
          <a:bodyPr/>
          <a:lstStyle/>
          <a:p>
            <a:pPr>
              <a:defRPr/>
            </a:pPr>
            <a:fld id="{F876D4B8-3D7E-42E7-AF06-6D9133F7F081}" type="slidenum">
              <a:rPr lang="en-US" smtClean="0"/>
              <a:pPr>
                <a:defRPr/>
              </a:pPr>
              <a:t>1</a:t>
            </a:fld>
            <a:endParaRPr lang="en-US"/>
          </a:p>
        </p:txBody>
      </p:sp>
    </p:spTree>
    <p:extLst>
      <p:ext uri="{BB962C8B-B14F-4D97-AF65-F5344CB8AC3E}">
        <p14:creationId xmlns:p14="http://schemas.microsoft.com/office/powerpoint/2010/main" val="14143953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7" name="Rectangle 6"/>
          <p:cNvSpPr/>
          <p:nvPr/>
        </p:nvSpPr>
        <p:spPr>
          <a:xfrm>
            <a:off x="243839" y="182879"/>
            <a:ext cx="11704320" cy="6492240"/>
          </a:xfrm>
          <a:prstGeom prst="rect">
            <a:avLst/>
          </a:prstGeom>
          <a:blipFill>
            <a:blip r:embed="rId2">
              <a:extLst>
                <a:ext uri="{28A0092B-C50C-407E-A947-70E740481C1C}">
                  <a14:useLocalDpi xmlns:a14="http://schemas.microsoft.com/office/drawing/2010/main" val="0"/>
                </a:ext>
              </a:extLst>
            </a:blip>
            <a:stretch>
              <a:fillRect/>
            </a:stretch>
          </a:blip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1656819"/>
            <a:ext cx="9966960" cy="2076983"/>
          </a:xfrm>
        </p:spPr>
        <p:txBody>
          <a:bodyPr anchor="b">
            <a:normAutofit/>
          </a:bodyPr>
          <a:lstStyle>
            <a:lvl1pPr algn="ctr">
              <a:lnSpc>
                <a:spcPct val="85000"/>
              </a:lnSpc>
              <a:defRPr sz="4800" b="1" cap="none"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709531" y="3869638"/>
            <a:ext cx="8767860"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dirty="0"/>
              <a:t>Click to edit Master subtitle style</a:t>
            </a:r>
          </a:p>
        </p:txBody>
      </p:sp>
      <p:cxnSp>
        <p:nvCxnSpPr>
          <p:cNvPr id="8" name="Straight Connector 7"/>
          <p:cNvCxnSpPr/>
          <p:nvPr/>
        </p:nvCxnSpPr>
        <p:spPr>
          <a:xfrm>
            <a:off x="1978662"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3310640" y="586505"/>
            <a:ext cx="5565639" cy="935227"/>
          </a:xfrm>
          <a:prstGeom prst="rect">
            <a:avLst/>
          </a:prstGeom>
        </p:spPr>
      </p:pic>
      <p:sp>
        <p:nvSpPr>
          <p:cNvPr id="13" name="Text Placeholder 12"/>
          <p:cNvSpPr>
            <a:spLocks noGrp="1"/>
          </p:cNvSpPr>
          <p:nvPr>
            <p:ph type="body" sz="quarter" idx="13"/>
          </p:nvPr>
        </p:nvSpPr>
        <p:spPr>
          <a:xfrm>
            <a:off x="1710268" y="5257801"/>
            <a:ext cx="8767233" cy="1417319"/>
          </a:xfrm>
        </p:spPr>
        <p:txBody>
          <a:bodyPr anchor="ctr">
            <a:normAutofit/>
          </a:bodyPr>
          <a:lstStyle>
            <a:lvl1pPr marL="34290" indent="0" algn="ctr">
              <a:buNone/>
              <a:defRPr sz="1800" i="1">
                <a:solidFill>
                  <a:schemeClr val="accent2">
                    <a:lumMod val="60000"/>
                    <a:lumOff val="40000"/>
                  </a:schemeClr>
                </a:solidFill>
              </a:defRPr>
            </a:lvl1pPr>
          </a:lstStyle>
          <a:p>
            <a:pPr lvl="0"/>
            <a:r>
              <a:rPr lang="en-US" dirty="0"/>
              <a:t>Click to edit Master text styles</a:t>
            </a:r>
          </a:p>
        </p:txBody>
      </p:sp>
    </p:spTree>
    <p:extLst>
      <p:ext uri="{BB962C8B-B14F-4D97-AF65-F5344CB8AC3E}">
        <p14:creationId xmlns:p14="http://schemas.microsoft.com/office/powerpoint/2010/main" val="226335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77952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58812" y="1069850"/>
            <a:ext cx="5676937" cy="5065906"/>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143000" y="2834639"/>
            <a:ext cx="3779520" cy="3301117"/>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
        <p:nvSpPr>
          <p:cNvPr id="8" name="Title 1">
            <a:extLst>
              <a:ext uri="{FF2B5EF4-FFF2-40B4-BE49-F238E27FC236}">
                <a16:creationId xmlns:a16="http://schemas.microsoft.com/office/drawing/2014/main" id="{9EC3F3F8-FB97-4CA2-B020-4BFF49CE1262}"/>
              </a:ext>
            </a:extLst>
          </p:cNvPr>
          <p:cNvSpPr txBox="1">
            <a:spLocks/>
          </p:cNvSpPr>
          <p:nvPr/>
        </p:nvSpPr>
        <p:spPr>
          <a:xfrm>
            <a:off x="225779" y="3"/>
            <a:ext cx="11787327" cy="90252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600" kern="1200">
                <a:solidFill>
                  <a:schemeClr val="bg1"/>
                </a:solidFill>
                <a:latin typeface="+mj-lt"/>
                <a:ea typeface="+mj-ea"/>
                <a:cs typeface="+mj-cs"/>
              </a:defRPr>
            </a:lvl1pPr>
          </a:lstStyle>
          <a:p>
            <a:r>
              <a:rPr lang="en-US"/>
              <a:t>Click to edit Master title style</a:t>
            </a:r>
            <a:endParaRPr lang="en-US" dirty="0"/>
          </a:p>
        </p:txBody>
      </p:sp>
    </p:spTree>
    <p:extLst>
      <p:ext uri="{BB962C8B-B14F-4D97-AF65-F5344CB8AC3E}">
        <p14:creationId xmlns:p14="http://schemas.microsoft.com/office/powerpoint/2010/main" val="91830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21F062FA-AF45-4321-8D16-B5AE092183F5}"/>
              </a:ext>
            </a:extLst>
          </p:cNvPr>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28169532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7" name="Rectangle 6"/>
          <p:cNvSpPr/>
          <p:nvPr/>
        </p:nvSpPr>
        <p:spPr>
          <a:xfrm>
            <a:off x="243839" y="182879"/>
            <a:ext cx="11704320" cy="6492240"/>
          </a:xfrm>
          <a:prstGeom prst="rect">
            <a:avLst/>
          </a:prstGeom>
          <a:blipFill>
            <a:blip r:embed="rId2">
              <a:extLst>
                <a:ext uri="{28A0092B-C50C-407E-A947-70E740481C1C}">
                  <a14:useLocalDpi xmlns:a14="http://schemas.microsoft.com/office/drawing/2010/main" val="0"/>
                </a:ext>
              </a:extLst>
            </a:blip>
            <a:stretch>
              <a:fillRect/>
            </a:stretch>
          </a:blip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p:cNvPicPr>
          <p:nvPr/>
        </p:nvPicPr>
        <p:blipFill>
          <a:blip r:embed="rId3" cstate="print">
            <a:extLst>
              <a:ext uri="{28A0092B-C50C-407E-A947-70E740481C1C}">
                <a14:useLocalDpi xmlns:a14="http://schemas.microsoft.com/office/drawing/2010/main"/>
              </a:ext>
            </a:extLst>
          </a:blip>
          <a:stretch>
            <a:fillRect/>
          </a:stretch>
        </p:blipFill>
        <p:spPr>
          <a:xfrm>
            <a:off x="2283536" y="2788248"/>
            <a:ext cx="7624925" cy="1281502"/>
          </a:xfrm>
          <a:prstGeom prst="rect">
            <a:avLst/>
          </a:prstGeom>
        </p:spPr>
      </p:pic>
    </p:spTree>
    <p:extLst>
      <p:ext uri="{BB962C8B-B14F-4D97-AF65-F5344CB8AC3E}">
        <p14:creationId xmlns:p14="http://schemas.microsoft.com/office/powerpoint/2010/main" val="3077835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6000" b="1" cap="none" baseline="0">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1800">
                <a:solidFill>
                  <a:schemeClr val="accent1">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pPr>
              <a:defRPr/>
            </a:pPr>
            <a:fld id="{56929663-6CA7-4931-8F5D-849FE6A4CD44}" type="slidenum">
              <a:rPr lang="en-US" smtClean="0"/>
              <a:pPr>
                <a:defRPr/>
              </a:pPr>
              <a:t>‹#›</a:t>
            </a:fld>
            <a:endParaRPr lang="en-US"/>
          </a:p>
        </p:txBody>
      </p:sp>
      <p:cxnSp>
        <p:nvCxnSpPr>
          <p:cNvPr id="7" name="Straight Connector 6"/>
          <p:cNvCxnSpPr/>
          <p:nvPr/>
        </p:nvCxnSpPr>
        <p:spPr>
          <a:xfrm>
            <a:off x="1981202"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5969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p>
        </p:txBody>
      </p:sp>
      <p:sp>
        <p:nvSpPr>
          <p:cNvPr id="3" name="Content Placeholder 2"/>
          <p:cNvSpPr>
            <a:spLocks noGrp="1"/>
          </p:cNvSpPr>
          <p:nvPr>
            <p:ph idx="1"/>
          </p:nvPr>
        </p:nvSpPr>
        <p:spPr>
          <a:xfrm>
            <a:off x="623035" y="1017332"/>
            <a:ext cx="11390071" cy="5221425"/>
          </a:xfrm>
        </p:spPr>
        <p:txBody>
          <a:bodyPr/>
          <a:lstStyle>
            <a:lvl1pPr>
              <a:spcBef>
                <a:spcPts val="1000"/>
              </a:spcBef>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p>
            <a:fld id="{26CA2777-A89F-4130-B308-73BB65955918}" type="slidenum">
              <a:rPr lang="en-US" smtClean="0"/>
              <a:pPr/>
              <a:t>‹#›</a:t>
            </a:fld>
            <a:endParaRPr lang="en-US"/>
          </a:p>
        </p:txBody>
      </p:sp>
    </p:spTree>
    <p:extLst>
      <p:ext uri="{BB962C8B-B14F-4D97-AF65-F5344CB8AC3E}">
        <p14:creationId xmlns:p14="http://schemas.microsoft.com/office/powerpoint/2010/main" val="2542884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 No Footer">
    <p:spTree>
      <p:nvGrpSpPr>
        <p:cNvPr id="1" name=""/>
        <p:cNvGrpSpPr/>
        <p:nvPr/>
      </p:nvGrpSpPr>
      <p:grpSpPr>
        <a:xfrm>
          <a:off x="0" y="0"/>
          <a:ext cx="0" cy="0"/>
          <a:chOff x="0" y="0"/>
          <a:chExt cx="0" cy="0"/>
        </a:xfrm>
      </p:grpSpPr>
      <p:sp>
        <p:nvSpPr>
          <p:cNvPr id="4" name="Rectangle 3"/>
          <p:cNvSpPr/>
          <p:nvPr/>
        </p:nvSpPr>
        <p:spPr>
          <a:xfrm>
            <a:off x="0" y="6127846"/>
            <a:ext cx="12192000" cy="7301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623035" y="1017332"/>
            <a:ext cx="11390071" cy="5601833"/>
          </a:xfrm>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11436808" y="6619164"/>
            <a:ext cx="576296" cy="231440"/>
          </a:xfrm>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875886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Small Header No Footer">
    <p:spTree>
      <p:nvGrpSpPr>
        <p:cNvPr id="1" name=""/>
        <p:cNvGrpSpPr/>
        <p:nvPr/>
      </p:nvGrpSpPr>
      <p:grpSpPr>
        <a:xfrm>
          <a:off x="0" y="0"/>
          <a:ext cx="0" cy="0"/>
          <a:chOff x="0" y="0"/>
          <a:chExt cx="0" cy="0"/>
        </a:xfrm>
      </p:grpSpPr>
      <p:sp>
        <p:nvSpPr>
          <p:cNvPr id="4" name="Rectangle 3"/>
          <p:cNvSpPr/>
          <p:nvPr/>
        </p:nvSpPr>
        <p:spPr>
          <a:xfrm>
            <a:off x="0" y="6127846"/>
            <a:ext cx="12192000" cy="7301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title"/>
          </p:nvPr>
        </p:nvSpPr>
        <p:spPr>
          <a:xfrm>
            <a:off x="225779" y="3"/>
            <a:ext cx="11787327" cy="577564"/>
          </a:xfrm>
        </p:spPr>
        <p:txBody>
          <a:bodyPr/>
          <a:lstStyle>
            <a:lvl1pPr>
              <a:defRPr sz="3600"/>
            </a:lvl1pPr>
          </a:lstStyle>
          <a:p>
            <a:r>
              <a:rPr lang="en-US"/>
              <a:t>Click to edit Master title style</a:t>
            </a:r>
            <a:endParaRPr lang="en-US" dirty="0"/>
          </a:p>
        </p:txBody>
      </p:sp>
      <p:grpSp>
        <p:nvGrpSpPr>
          <p:cNvPr id="14" name="Group 13"/>
          <p:cNvGrpSpPr/>
          <p:nvPr/>
        </p:nvGrpSpPr>
        <p:grpSpPr>
          <a:xfrm>
            <a:off x="1" y="7702"/>
            <a:ext cx="12192001" cy="6858063"/>
            <a:chOff x="0" y="7701"/>
            <a:chExt cx="9144001" cy="6858063"/>
          </a:xfrm>
        </p:grpSpPr>
        <p:sp>
          <p:nvSpPr>
            <p:cNvPr id="15" name="Right Triangle 14"/>
            <p:cNvSpPr/>
            <p:nvPr/>
          </p:nvSpPr>
          <p:spPr>
            <a:xfrm rot="10800000">
              <a:off x="8676725" y="596874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ight Triangle 15"/>
            <p:cNvSpPr/>
            <p:nvPr/>
          </p:nvSpPr>
          <p:spPr>
            <a:xfrm rot="10800000">
              <a:off x="2825194" y="5776157"/>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nvGrpSpPr>
            <p:cNvPr id="17" name="Group 16"/>
            <p:cNvGrpSpPr/>
            <p:nvPr/>
          </p:nvGrpSpPr>
          <p:grpSpPr>
            <a:xfrm>
              <a:off x="0" y="7701"/>
              <a:ext cx="9144001" cy="6665477"/>
              <a:chOff x="0" y="7701"/>
              <a:chExt cx="9144001" cy="6665477"/>
            </a:xfrm>
          </p:grpSpPr>
          <p:sp>
            <p:nvSpPr>
              <p:cNvPr id="18" name="Rectangle 17"/>
              <p:cNvSpPr/>
              <p:nvPr/>
            </p:nvSpPr>
            <p:spPr>
              <a:xfrm flipV="1">
                <a:off x="3292469" y="6096000"/>
                <a:ext cx="5851531" cy="57717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9" name="Right Triangle 18"/>
              <p:cNvSpPr/>
              <p:nvPr/>
            </p:nvSpPr>
            <p:spPr>
              <a:xfrm flipH="1">
                <a:off x="8676725" y="770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0" name="Right Triangle 19"/>
              <p:cNvSpPr/>
              <p:nvPr/>
            </p:nvSpPr>
            <p:spPr>
              <a:xfrm flipH="1">
                <a:off x="1" y="902526"/>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1" name="Rectangle 20"/>
              <p:cNvSpPr/>
              <p:nvPr/>
            </p:nvSpPr>
            <p:spPr>
              <a:xfrm>
                <a:off x="0" y="1787093"/>
                <a:ext cx="9144000" cy="4446321"/>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0" y="597965"/>
                <a:ext cx="9144001" cy="551073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grpSp>
      </p:grpSp>
      <p:cxnSp>
        <p:nvCxnSpPr>
          <p:cNvPr id="25" name="Straight Connector 24"/>
          <p:cNvCxnSpPr/>
          <p:nvPr/>
        </p:nvCxnSpPr>
        <p:spPr>
          <a:xfrm flipH="1">
            <a:off x="1" y="593401"/>
            <a:ext cx="11780713" cy="0"/>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26" name="Straight Connector 25"/>
          <p:cNvCxnSpPr/>
          <p:nvPr/>
        </p:nvCxnSpPr>
        <p:spPr>
          <a:xfrm flipV="1">
            <a:off x="11787949" y="2393"/>
            <a:ext cx="408044" cy="587485"/>
          </a:xfrm>
          <a:prstGeom prst="line">
            <a:avLst/>
          </a:prstGeom>
          <a:ln cap="rnd"/>
        </p:spPr>
        <p:style>
          <a:lnRef idx="2">
            <a:schemeClr val="accent2"/>
          </a:lnRef>
          <a:fillRef idx="0">
            <a:schemeClr val="accent2"/>
          </a:fillRef>
          <a:effectRef idx="1">
            <a:schemeClr val="accent2"/>
          </a:effectRef>
          <a:fontRef idx="minor">
            <a:schemeClr val="tx1"/>
          </a:fontRef>
        </p:style>
      </p:cxnSp>
      <p:sp>
        <p:nvSpPr>
          <p:cNvPr id="9" name="Slide Number Placeholder 8"/>
          <p:cNvSpPr>
            <a:spLocks noGrp="1"/>
          </p:cNvSpPr>
          <p:nvPr>
            <p:ph type="sldNum" sz="quarter" idx="12"/>
          </p:nvPr>
        </p:nvSpPr>
        <p:spPr>
          <a:xfrm>
            <a:off x="11436808" y="6619164"/>
            <a:ext cx="576296" cy="231440"/>
          </a:xfrm>
        </p:spPr>
        <p:txBody>
          <a:bodyPr/>
          <a:lstStyle>
            <a:lvl1pPr>
              <a:defRPr>
                <a:solidFill>
                  <a:schemeClr val="accent1">
                    <a:lumMod val="75000"/>
                  </a:schemeClr>
                </a:solidFill>
              </a:defRPr>
            </a:lvl1pPr>
          </a:lstStyle>
          <a:p>
            <a:fld id="{600448BA-62AF-4340-AB5F-316C0E06117B}" type="slidenum">
              <a:rPr lang="en-US" smtClean="0">
                <a:solidFill>
                  <a:srgbClr val="0F3F66"/>
                </a:solidFill>
              </a:rPr>
              <a:pPr/>
              <a:t>‹#›</a:t>
            </a:fld>
            <a:endParaRPr lang="en-US" dirty="0">
              <a:solidFill>
                <a:srgbClr val="0F3F66"/>
              </a:solidFill>
            </a:endParaRPr>
          </a:p>
        </p:txBody>
      </p:sp>
      <p:sp>
        <p:nvSpPr>
          <p:cNvPr id="3" name="Content Placeholder 2"/>
          <p:cNvSpPr>
            <a:spLocks noGrp="1"/>
          </p:cNvSpPr>
          <p:nvPr>
            <p:ph idx="1"/>
          </p:nvPr>
        </p:nvSpPr>
        <p:spPr>
          <a:xfrm>
            <a:off x="623035" y="749296"/>
            <a:ext cx="11390071" cy="5869869"/>
          </a:xfrm>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82494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30306" y="1277471"/>
            <a:ext cx="5467574" cy="4803289"/>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1277471"/>
            <a:ext cx="5592694" cy="4803289"/>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013064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454716" y="1031624"/>
            <a:ext cx="5468112"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4716" y="1808546"/>
            <a:ext cx="5468112" cy="4293738"/>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031624"/>
            <a:ext cx="5468112"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269173" y="1808864"/>
            <a:ext cx="5468112" cy="4293738"/>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430721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3959071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77952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5505753" y="1097280"/>
            <a:ext cx="5532851" cy="50252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779520" cy="3287864"/>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
        <p:nvSpPr>
          <p:cNvPr id="8" name="Title 1">
            <a:extLst>
              <a:ext uri="{FF2B5EF4-FFF2-40B4-BE49-F238E27FC236}">
                <a16:creationId xmlns:a16="http://schemas.microsoft.com/office/drawing/2014/main" id="{FB37B8B0-5783-417D-8EB4-D2892ACD842A}"/>
              </a:ext>
            </a:extLst>
          </p:cNvPr>
          <p:cNvSpPr txBox="1">
            <a:spLocks/>
          </p:cNvSpPr>
          <p:nvPr/>
        </p:nvSpPr>
        <p:spPr>
          <a:xfrm>
            <a:off x="225779" y="3"/>
            <a:ext cx="11787327" cy="90252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600" kern="1200">
                <a:solidFill>
                  <a:schemeClr val="bg1"/>
                </a:solidFill>
                <a:latin typeface="+mj-lt"/>
                <a:ea typeface="+mj-ea"/>
                <a:cs typeface="+mj-cs"/>
              </a:defRPr>
            </a:lvl1pPr>
          </a:lstStyle>
          <a:p>
            <a:r>
              <a:rPr lang="en-US"/>
              <a:t>Click to edit Master title style</a:t>
            </a:r>
            <a:endParaRPr lang="en-US" dirty="0"/>
          </a:p>
        </p:txBody>
      </p:sp>
    </p:spTree>
    <p:extLst>
      <p:ext uri="{BB962C8B-B14F-4D97-AF65-F5344CB8AC3E}">
        <p14:creationId xmlns:p14="http://schemas.microsoft.com/office/powerpoint/2010/main" val="79528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75000"/>
              </a:schemeClr>
            </a:gs>
            <a:gs pos="74000">
              <a:schemeClr val="accent1"/>
            </a:gs>
            <a:gs pos="83000">
              <a:schemeClr val="accent1">
                <a:lumMod val="60000"/>
                <a:lumOff val="40000"/>
              </a:schemeClr>
            </a:gs>
            <a:gs pos="100000">
              <a:schemeClr val="accent1">
                <a:lumMod val="75000"/>
              </a:schemeClr>
            </a:gs>
          </a:gsLst>
          <a:lin ang="1200000" scaled="0"/>
        </a:gradFill>
        <a:effectLst/>
      </p:bgPr>
    </p:bg>
    <p:spTree>
      <p:nvGrpSpPr>
        <p:cNvPr id="1" name=""/>
        <p:cNvGrpSpPr/>
        <p:nvPr/>
      </p:nvGrpSpPr>
      <p:grpSpPr>
        <a:xfrm>
          <a:off x="0" y="0"/>
          <a:ext cx="0" cy="0"/>
          <a:chOff x="0" y="0"/>
          <a:chExt cx="0" cy="0"/>
        </a:xfrm>
      </p:grpSpPr>
      <p:grpSp>
        <p:nvGrpSpPr>
          <p:cNvPr id="14" name="Group 13"/>
          <p:cNvGrpSpPr/>
          <p:nvPr userDrawn="1"/>
        </p:nvGrpSpPr>
        <p:grpSpPr>
          <a:xfrm>
            <a:off x="1" y="7702"/>
            <a:ext cx="12192001" cy="6858063"/>
            <a:chOff x="0" y="7701"/>
            <a:chExt cx="9144001" cy="6858063"/>
          </a:xfrm>
        </p:grpSpPr>
        <p:sp>
          <p:nvSpPr>
            <p:cNvPr id="20" name="Right Triangle 19"/>
            <p:cNvSpPr/>
            <p:nvPr/>
          </p:nvSpPr>
          <p:spPr>
            <a:xfrm rot="10800000">
              <a:off x="8676725" y="596874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Right Triangle 18"/>
            <p:cNvSpPr/>
            <p:nvPr/>
          </p:nvSpPr>
          <p:spPr>
            <a:xfrm rot="10800000">
              <a:off x="2825194" y="5776157"/>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8" name="Group 7"/>
            <p:cNvGrpSpPr/>
            <p:nvPr/>
          </p:nvGrpSpPr>
          <p:grpSpPr>
            <a:xfrm>
              <a:off x="0" y="7701"/>
              <a:ext cx="9144001" cy="6858063"/>
              <a:chOff x="0" y="7701"/>
              <a:chExt cx="9144001" cy="6858063"/>
            </a:xfrm>
          </p:grpSpPr>
          <p:sp>
            <p:nvSpPr>
              <p:cNvPr id="13" name="Rectangle 12"/>
              <p:cNvSpPr/>
              <p:nvPr/>
            </p:nvSpPr>
            <p:spPr>
              <a:xfrm flipV="1">
                <a:off x="3292469" y="6096000"/>
                <a:ext cx="5851531" cy="57717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8" name="Right Triangle 17"/>
              <p:cNvSpPr/>
              <p:nvPr/>
            </p:nvSpPr>
            <p:spPr>
              <a:xfrm flipH="1">
                <a:off x="8676725" y="770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ight Triangle 9"/>
              <p:cNvSpPr/>
              <p:nvPr/>
            </p:nvSpPr>
            <p:spPr>
              <a:xfrm flipH="1">
                <a:off x="1" y="902526"/>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0" y="1787093"/>
                <a:ext cx="9144000" cy="4446321"/>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467276" y="902527"/>
                <a:ext cx="8676725" cy="5193475"/>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cxnSp>
            <p:nvCxnSpPr>
              <p:cNvPr id="32" name="Straight Connector 31"/>
              <p:cNvCxnSpPr>
                <a:cxnSpLocks/>
                <a:endCxn id="20" idx="0"/>
              </p:cNvCxnSpPr>
              <p:nvPr/>
            </p:nvCxnSpPr>
            <p:spPr>
              <a:xfrm>
                <a:off x="9034983" y="6670981"/>
                <a:ext cx="109017" cy="194783"/>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26" name="Straight Connector 25"/>
              <p:cNvCxnSpPr>
                <a:cxnSpLocks/>
                <a:stCxn id="19" idx="0"/>
              </p:cNvCxnSpPr>
              <p:nvPr/>
            </p:nvCxnSpPr>
            <p:spPr>
              <a:xfrm flipH="1" flipV="1">
                <a:off x="3058832" y="6235098"/>
                <a:ext cx="233637" cy="438082"/>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grpSp>
      </p:grpSp>
      <p:sp>
        <p:nvSpPr>
          <p:cNvPr id="2" name="Title Placeholder 1"/>
          <p:cNvSpPr>
            <a:spLocks noGrp="1"/>
          </p:cNvSpPr>
          <p:nvPr>
            <p:ph type="title"/>
          </p:nvPr>
        </p:nvSpPr>
        <p:spPr>
          <a:xfrm>
            <a:off x="225779" y="3"/>
            <a:ext cx="11787327" cy="90252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3035" y="1017332"/>
            <a:ext cx="11390071" cy="507867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11436808" y="6308056"/>
            <a:ext cx="576296" cy="365125"/>
          </a:xfrm>
          <a:prstGeom prst="rect">
            <a:avLst/>
          </a:prstGeom>
        </p:spPr>
        <p:txBody>
          <a:bodyPr vert="horz" lIns="91440" tIns="45720" rIns="91440" bIns="45720" rtlCol="0" anchor="ctr"/>
          <a:lstStyle>
            <a:lvl1pPr algn="r">
              <a:defRPr sz="1000">
                <a:solidFill>
                  <a:schemeClr val="accent1">
                    <a:lumMod val="75000"/>
                  </a:schemeClr>
                </a:solidFill>
              </a:defRPr>
            </a:lvl1pPr>
          </a:lstStyle>
          <a:p>
            <a:fld id="{26CA2777-A89F-4130-B308-73BB65955918}" type="slidenum">
              <a:rPr lang="en-US" smtClean="0"/>
              <a:pPr/>
              <a:t>‹#›</a:t>
            </a:fld>
            <a:endParaRPr lang="en-US" dirty="0"/>
          </a:p>
        </p:txBody>
      </p:sp>
      <p:pic>
        <p:nvPicPr>
          <p:cNvPr id="9" name="Picture 8"/>
          <p:cNvPicPr>
            <a:picLocks/>
          </p:cNvPicPr>
          <p:nvPr/>
        </p:nvPicPr>
        <p:blipFill>
          <a:blip r:embed="rId14" cstate="print">
            <a:extLst>
              <a:ext uri="{28A0092B-C50C-407E-A947-70E740481C1C}">
                <a14:useLocalDpi xmlns:a14="http://schemas.microsoft.com/office/drawing/2010/main" val="0"/>
              </a:ext>
            </a:extLst>
          </a:blip>
          <a:stretch>
            <a:fillRect/>
          </a:stretch>
        </p:blipFill>
        <p:spPr>
          <a:xfrm>
            <a:off x="727825" y="6316801"/>
            <a:ext cx="2622792" cy="440596"/>
          </a:xfrm>
          <a:prstGeom prst="rect">
            <a:avLst/>
          </a:prstGeom>
        </p:spPr>
      </p:pic>
      <p:cxnSp>
        <p:nvCxnSpPr>
          <p:cNvPr id="21" name="Straight Connector 20"/>
          <p:cNvCxnSpPr>
            <a:cxnSpLocks/>
            <a:stCxn id="18" idx="4"/>
            <a:endCxn id="18" idx="0"/>
          </p:cNvCxnSpPr>
          <p:nvPr/>
        </p:nvCxnSpPr>
        <p:spPr>
          <a:xfrm flipV="1">
            <a:off x="11568968" y="7702"/>
            <a:ext cx="623033" cy="897023"/>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29" name="Straight Connector 28"/>
          <p:cNvCxnSpPr>
            <a:cxnSpLocks/>
            <a:stCxn id="19" idx="0"/>
          </p:cNvCxnSpPr>
          <p:nvPr/>
        </p:nvCxnSpPr>
        <p:spPr>
          <a:xfrm flipV="1">
            <a:off x="4389959" y="6673178"/>
            <a:ext cx="7662341" cy="2"/>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23" name="Straight Connector 22"/>
          <p:cNvCxnSpPr/>
          <p:nvPr/>
        </p:nvCxnSpPr>
        <p:spPr>
          <a:xfrm>
            <a:off x="0" y="6233414"/>
            <a:ext cx="4078443" cy="0"/>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17" name="Straight Connector 16"/>
          <p:cNvCxnSpPr>
            <a:cxnSpLocks/>
            <a:endCxn id="10" idx="0"/>
          </p:cNvCxnSpPr>
          <p:nvPr/>
        </p:nvCxnSpPr>
        <p:spPr>
          <a:xfrm flipH="1">
            <a:off x="623035" y="902526"/>
            <a:ext cx="10945932" cy="0"/>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11" name="Straight Connector 10"/>
          <p:cNvCxnSpPr>
            <a:cxnSpLocks/>
            <a:endCxn id="10" idx="0"/>
          </p:cNvCxnSpPr>
          <p:nvPr/>
        </p:nvCxnSpPr>
        <p:spPr>
          <a:xfrm flipV="1">
            <a:off x="0" y="902527"/>
            <a:ext cx="623035" cy="897023"/>
          </a:xfrm>
          <a:prstGeom prst="line">
            <a:avLst/>
          </a:prstGeom>
          <a:ln cap="rnd"/>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3884628084"/>
      </p:ext>
    </p:extLst>
  </p:cSld>
  <p:clrMap bg1="lt1" tx1="dk1" bg2="lt2" tx2="dk2" accent1="accent1" accent2="accent2" accent3="accent3" accent4="accent4" accent5="accent5" accent6="accent6" hlink="hlink" folHlink="folHlink"/>
  <p:sldLayoutIdLst>
    <p:sldLayoutId id="2147483763" r:id="rId1"/>
    <p:sldLayoutId id="214748377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4" r:id="rId12"/>
  </p:sldLayoutIdLst>
  <p:hf hdr="0"/>
  <p:txStyles>
    <p:titleStyle>
      <a:lvl1pPr algn="l" defTabSz="685800" rtl="0" eaLnBrk="1" latinLnBrk="0" hangingPunct="1">
        <a:lnSpc>
          <a:spcPct val="90000"/>
        </a:lnSpc>
        <a:spcBef>
          <a:spcPct val="0"/>
        </a:spcBef>
        <a:buNone/>
        <a:defRPr sz="3600" kern="1200">
          <a:solidFill>
            <a:schemeClr val="bg1"/>
          </a:solidFill>
          <a:latin typeface="+mj-lt"/>
          <a:ea typeface="+mj-ea"/>
          <a:cs typeface="+mj-cs"/>
        </a:defRPr>
      </a:lvl1pPr>
    </p:titleStyle>
    <p:bodyStyle>
      <a:lvl1pPr marL="227013" indent="-173038" algn="l" defTabSz="685800" rtl="0" eaLnBrk="1" latinLnBrk="0" hangingPunct="1">
        <a:lnSpc>
          <a:spcPct val="120000"/>
        </a:lnSpc>
        <a:spcBef>
          <a:spcPts val="1000"/>
        </a:spcBef>
        <a:buClr>
          <a:schemeClr val="accent1"/>
        </a:buClr>
        <a:buSzPct val="80000"/>
        <a:buFont typeface="Wingdings 3" panose="05040102010807070707" pitchFamily="18" charset="2"/>
        <a:buChar char=""/>
        <a:defRPr sz="2800" kern="1200">
          <a:solidFill>
            <a:schemeClr val="tx1"/>
          </a:solidFill>
          <a:latin typeface="+mn-lt"/>
          <a:ea typeface="+mn-ea"/>
          <a:cs typeface="+mn-cs"/>
        </a:defRPr>
      </a:lvl1pPr>
      <a:lvl2pPr marL="398463"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2400" kern="1200">
          <a:solidFill>
            <a:schemeClr val="tx1">
              <a:lumMod val="75000"/>
              <a:lumOff val="25000"/>
            </a:schemeClr>
          </a:solidFill>
          <a:latin typeface="+mn-lt"/>
          <a:ea typeface="+mn-ea"/>
          <a:cs typeface="+mn-cs"/>
        </a:defRPr>
      </a:lvl2pPr>
      <a:lvl3pPr marL="569913"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2000" kern="1200">
          <a:solidFill>
            <a:schemeClr val="tx1">
              <a:lumMod val="75000"/>
              <a:lumOff val="25000"/>
            </a:schemeClr>
          </a:solidFill>
          <a:latin typeface="+mn-lt"/>
          <a:ea typeface="+mn-ea"/>
          <a:cs typeface="+mn-cs"/>
        </a:defRPr>
      </a:lvl3pPr>
      <a:lvl4pPr marL="742950" indent="-173038"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1800" kern="1200">
          <a:solidFill>
            <a:schemeClr val="tx1">
              <a:lumMod val="75000"/>
              <a:lumOff val="25000"/>
            </a:schemeClr>
          </a:solidFill>
          <a:latin typeface="+mn-lt"/>
          <a:ea typeface="+mn-ea"/>
          <a:cs typeface="+mn-cs"/>
        </a:defRPr>
      </a:lvl4pPr>
      <a:lvl5pPr marL="914400"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1800" kern="1200">
          <a:solidFill>
            <a:schemeClr val="tx1">
              <a:lumMod val="75000"/>
              <a:lumOff val="25000"/>
            </a:schemeClr>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D11C0-0B4E-4A9B-9978-226831B3CF02}"/>
              </a:ext>
            </a:extLst>
          </p:cNvPr>
          <p:cNvSpPr>
            <a:spLocks noGrp="1"/>
          </p:cNvSpPr>
          <p:nvPr>
            <p:ph type="title"/>
          </p:nvPr>
        </p:nvSpPr>
        <p:spPr>
          <a:xfrm>
            <a:off x="225779" y="4"/>
            <a:ext cx="11787327" cy="846126"/>
          </a:xfrm>
        </p:spPr>
        <p:txBody>
          <a:bodyPr>
            <a:normAutofit/>
          </a:bodyPr>
          <a:lstStyle/>
          <a:p>
            <a:pPr lvl="0" algn="ctr">
              <a:spcBef>
                <a:spcPts val="0"/>
              </a:spcBef>
            </a:pPr>
            <a:r>
              <a:rPr lang="en-US" b="1" dirty="0">
                <a:latin typeface="Arial"/>
                <a:ea typeface="Arial"/>
                <a:cs typeface="Arial"/>
                <a:sym typeface="Arial"/>
              </a:rPr>
              <a:t>Filamentous fungi synthesize ZnO nanoparticles</a:t>
            </a:r>
            <a:endParaRPr lang="en-US" sz="3200" b="1" i="1" dirty="0">
              <a:latin typeface="Arial"/>
              <a:ea typeface="Arial"/>
              <a:cs typeface="Arial"/>
              <a:sym typeface="Arial"/>
            </a:endParaRPr>
          </a:p>
        </p:txBody>
      </p:sp>
      <p:sp>
        <p:nvSpPr>
          <p:cNvPr id="5" name="Rectangle 35">
            <a:extLst>
              <a:ext uri="{FF2B5EF4-FFF2-40B4-BE49-F238E27FC236}">
                <a16:creationId xmlns:a16="http://schemas.microsoft.com/office/drawing/2014/main" id="{8E58DAE7-FAC5-48B9-861C-1B01EB5A8193}"/>
              </a:ext>
            </a:extLst>
          </p:cNvPr>
          <p:cNvSpPr>
            <a:spLocks noChangeArrowheads="1"/>
          </p:cNvSpPr>
          <p:nvPr/>
        </p:nvSpPr>
        <p:spPr bwMode="auto">
          <a:xfrm>
            <a:off x="709573" y="996705"/>
            <a:ext cx="11378349" cy="113764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oAutofit/>
          </a:bodyPr>
          <a:lstStyle/>
          <a:p>
            <a:r>
              <a:rPr lang="en-US" sz="2000" b="1" dirty="0">
                <a:solidFill>
                  <a:srgbClr val="0F6636"/>
                </a:solidFill>
                <a:latin typeface="+mj-lt"/>
                <a:ea typeface="Calibri" pitchFamily="34" charset="0"/>
                <a:cs typeface="Calibri"/>
              </a:rPr>
              <a:t>Scientific Achievement</a:t>
            </a:r>
          </a:p>
          <a:p>
            <a:pPr marL="114300"/>
            <a:r>
              <a:rPr lang="en-US" dirty="0">
                <a:latin typeface="+mj-lt"/>
              </a:rPr>
              <a:t>We demonstrate that biochemical constituents (e.g., organic acids, proteins) secreted by filamentous fungi may be used to synthesize zinc oxide (ZnO) nanoparticles (NPs) with species-dependent morphologies.  </a:t>
            </a:r>
          </a:p>
        </p:txBody>
      </p:sp>
      <p:sp>
        <p:nvSpPr>
          <p:cNvPr id="6" name="TextBox 5">
            <a:extLst>
              <a:ext uri="{FF2B5EF4-FFF2-40B4-BE49-F238E27FC236}">
                <a16:creationId xmlns:a16="http://schemas.microsoft.com/office/drawing/2014/main" id="{5B5AB4DC-C268-4277-A54D-5E68D1711C3C}"/>
              </a:ext>
            </a:extLst>
          </p:cNvPr>
          <p:cNvSpPr txBox="1"/>
          <p:nvPr/>
        </p:nvSpPr>
        <p:spPr>
          <a:xfrm>
            <a:off x="4705814" y="4052649"/>
            <a:ext cx="7218963" cy="2198641"/>
          </a:xfrm>
          <a:prstGeom prst="rect">
            <a:avLst/>
          </a:prstGeom>
          <a:noFill/>
        </p:spPr>
        <p:txBody>
          <a:bodyPr wrap="square" rtlCol="0">
            <a:noAutofit/>
          </a:bodyPr>
          <a:lstStyle/>
          <a:p>
            <a:r>
              <a:rPr lang="en-US" altLang="ja-JP" b="1" dirty="0">
                <a:solidFill>
                  <a:srgbClr val="0F6636"/>
                </a:solidFill>
                <a:latin typeface="+mj-lt"/>
                <a:ea typeface="Calibri" pitchFamily="34" charset="0"/>
                <a:cs typeface="Calibri"/>
              </a:rPr>
              <a:t>Research Details</a:t>
            </a:r>
            <a:endParaRPr lang="en-US" sz="1600" dirty="0">
              <a:latin typeface="+mj-lt"/>
            </a:endParaRPr>
          </a:p>
          <a:p>
            <a:pPr marL="182880" lvl="1" indent="-182880">
              <a:spcAft>
                <a:spcPts val="0"/>
              </a:spcAft>
              <a:buFont typeface="Arial" panose="020B0604020202020204" pitchFamily="34" charset="0"/>
              <a:buChar char="•"/>
            </a:pPr>
            <a:r>
              <a:rPr lang="en-US" sz="1600" dirty="0">
                <a:latin typeface="+mj-lt"/>
              </a:rPr>
              <a:t>ZnO nanoparticles were produced by all five fungi screened as well as three different precursor zinc salts. </a:t>
            </a:r>
          </a:p>
          <a:p>
            <a:pPr marL="182880" lvl="1" indent="-182880">
              <a:spcAft>
                <a:spcPts val="0"/>
              </a:spcAft>
              <a:buFont typeface="Arial" panose="020B0604020202020204" pitchFamily="34" charset="0"/>
              <a:buChar char="•"/>
            </a:pPr>
            <a:r>
              <a:rPr lang="en-US" sz="1600" dirty="0">
                <a:latin typeface="+mj-lt"/>
              </a:rPr>
              <a:t>Three distinct morphologies were observed, and were directly correlated to fungal species used in synthesis.</a:t>
            </a:r>
          </a:p>
          <a:p>
            <a:pPr marL="182880" lvl="1" indent="-182880">
              <a:spcAft>
                <a:spcPts val="0"/>
              </a:spcAft>
              <a:buFont typeface="Arial" panose="020B0604020202020204" pitchFamily="34" charset="0"/>
              <a:buChar char="•"/>
            </a:pPr>
            <a:r>
              <a:rPr lang="en-US" sz="1600" dirty="0">
                <a:latin typeface="+mj-lt"/>
              </a:rPr>
              <a:t>Mycosynthesized ZnO demonstrates controlled nucleation and growth compared to control.</a:t>
            </a:r>
          </a:p>
        </p:txBody>
      </p:sp>
      <p:sp>
        <p:nvSpPr>
          <p:cNvPr id="12" name="TextBox 11">
            <a:extLst>
              <a:ext uri="{FF2B5EF4-FFF2-40B4-BE49-F238E27FC236}">
                <a16:creationId xmlns:a16="http://schemas.microsoft.com/office/drawing/2014/main" id="{59E5A144-7E9E-487C-8E31-0FE4415AA73E}"/>
              </a:ext>
            </a:extLst>
          </p:cNvPr>
          <p:cNvSpPr txBox="1"/>
          <p:nvPr/>
        </p:nvSpPr>
        <p:spPr>
          <a:xfrm>
            <a:off x="4705815" y="1974400"/>
            <a:ext cx="7258259" cy="2078249"/>
          </a:xfrm>
          <a:prstGeom prst="rect">
            <a:avLst/>
          </a:prstGeom>
          <a:noFill/>
        </p:spPr>
        <p:txBody>
          <a:bodyPr wrap="square" lIns="0" tIns="0" rIns="0" bIns="0" rtlCol="0">
            <a:noAutofit/>
          </a:bodyPr>
          <a:lstStyle/>
          <a:p>
            <a:r>
              <a:rPr lang="en-US" altLang="ja-JP" sz="2000" b="1" dirty="0">
                <a:solidFill>
                  <a:srgbClr val="0F6636"/>
                </a:solidFill>
                <a:latin typeface="+mj-lt"/>
                <a:ea typeface="Calibri" pitchFamily="34" charset="0"/>
                <a:cs typeface="Calibri"/>
              </a:rPr>
              <a:t>Significance and Impact</a:t>
            </a:r>
          </a:p>
          <a:p>
            <a:pPr marL="114300"/>
            <a:r>
              <a:rPr lang="en-US" dirty="0">
                <a:latin typeface="+mj-lt"/>
              </a:rPr>
              <a:t>The response of fungi to metal stress produces biochemical exudates that enable the synthesis of ZnO-NPs from various precursor salts. This green synthesis method, deemed mycosynthesis, occurs at room temperature and pressure with little chemical input, allowing for a sustainable, scalable, and environmentally benign strategy for NP synthesis.</a:t>
            </a:r>
          </a:p>
        </p:txBody>
      </p:sp>
      <p:sp>
        <p:nvSpPr>
          <p:cNvPr id="23" name="Rectangle 22">
            <a:extLst>
              <a:ext uri="{FF2B5EF4-FFF2-40B4-BE49-F238E27FC236}">
                <a16:creationId xmlns:a16="http://schemas.microsoft.com/office/drawing/2014/main" id="{61E319B0-40C1-4006-BDAD-053C6FD8ABA8}"/>
              </a:ext>
            </a:extLst>
          </p:cNvPr>
          <p:cNvSpPr/>
          <p:nvPr/>
        </p:nvSpPr>
        <p:spPr>
          <a:xfrm>
            <a:off x="84406" y="6005567"/>
            <a:ext cx="4582111" cy="200765"/>
          </a:xfrm>
          <a:prstGeom prst="rect">
            <a:avLst/>
          </a:prstGeom>
          <a:noFill/>
        </p:spPr>
        <p:txBody>
          <a:bodyPr wrap="square" lIns="0" tIns="0" rIns="0" bIns="0">
            <a:noAutofit/>
          </a:bodyPr>
          <a:lstStyle/>
          <a:p>
            <a:pPr lvl="0">
              <a:spcBef>
                <a:spcPts val="0"/>
              </a:spcBef>
              <a:spcAft>
                <a:spcPts val="0"/>
              </a:spcAft>
            </a:pPr>
            <a:r>
              <a:rPr lang="en-US" sz="1100" dirty="0">
                <a:solidFill>
                  <a:srgbClr val="106600"/>
                </a:solidFill>
                <a:latin typeface="Calibri"/>
                <a:ea typeface="Calibri"/>
                <a:cs typeface="Calibri"/>
                <a:sym typeface="Calibri"/>
              </a:rPr>
              <a:t>This work was performed in part at The Center for Integrated Nanotechnologies.</a:t>
            </a:r>
          </a:p>
        </p:txBody>
      </p:sp>
      <p:sp>
        <p:nvSpPr>
          <p:cNvPr id="20" name="Rectangle 19">
            <a:extLst>
              <a:ext uri="{FF2B5EF4-FFF2-40B4-BE49-F238E27FC236}">
                <a16:creationId xmlns:a16="http://schemas.microsoft.com/office/drawing/2014/main" id="{61E319B0-40C1-4006-BDAD-053C6FD8ABA8}"/>
              </a:ext>
            </a:extLst>
          </p:cNvPr>
          <p:cNvSpPr/>
          <p:nvPr/>
        </p:nvSpPr>
        <p:spPr>
          <a:xfrm>
            <a:off x="4788218" y="5902641"/>
            <a:ext cx="7319375" cy="701011"/>
          </a:xfrm>
          <a:prstGeom prst="rect">
            <a:avLst/>
          </a:prstGeom>
          <a:noFill/>
        </p:spPr>
        <p:txBody>
          <a:bodyPr wrap="square" lIns="0" tIns="0" rIns="0" bIns="0">
            <a:noAutofit/>
          </a:bodyPr>
          <a:lstStyle/>
          <a:p>
            <a:r>
              <a:rPr lang="en-US" sz="1200" b="0" i="0" u="none" strike="noStrike" dirty="0">
                <a:solidFill>
                  <a:srgbClr val="106636"/>
                </a:solidFill>
                <a:effectLst/>
              </a:rPr>
              <a:t>Brady, N.G., O’Leary, S.L., Moormann, G.C., Singh, M.K., Watt, J., and Bachand, G.D. Mycosynthesis of zinc oxide nanoparticles exhibits fungal species dependent </a:t>
            </a:r>
            <a:r>
              <a:rPr lang="en-US" sz="1200" dirty="0">
                <a:solidFill>
                  <a:srgbClr val="106636"/>
                </a:solidFill>
              </a:rPr>
              <a:t>m</a:t>
            </a:r>
            <a:r>
              <a:rPr lang="en-US" sz="1200" b="0" i="0" u="none" strike="noStrike" dirty="0">
                <a:solidFill>
                  <a:srgbClr val="106636"/>
                </a:solidFill>
                <a:effectLst/>
              </a:rPr>
              <a:t>orphological </a:t>
            </a:r>
            <a:r>
              <a:rPr lang="en-US" sz="1200" dirty="0">
                <a:solidFill>
                  <a:srgbClr val="106636"/>
                </a:solidFill>
              </a:rPr>
              <a:t>p</a:t>
            </a:r>
            <a:r>
              <a:rPr lang="en-US" sz="1200" b="0" i="0" u="none" strike="noStrike" dirty="0">
                <a:solidFill>
                  <a:srgbClr val="106636"/>
                </a:solidFill>
                <a:effectLst/>
              </a:rPr>
              <a:t>reference </a:t>
            </a:r>
            <a:r>
              <a:rPr lang="en-US" sz="1200" b="0" i="1" u="none" strike="noStrike" dirty="0">
                <a:solidFill>
                  <a:srgbClr val="106636"/>
                </a:solidFill>
                <a:effectLst/>
              </a:rPr>
              <a:t>Small</a:t>
            </a:r>
            <a:r>
              <a:rPr lang="en-US" sz="1200" b="0" u="none" strike="noStrike" dirty="0">
                <a:solidFill>
                  <a:srgbClr val="106636"/>
                </a:solidFill>
                <a:effectLst/>
              </a:rPr>
              <a:t>, </a:t>
            </a:r>
            <a:r>
              <a:rPr lang="en-US" sz="1200" b="1" u="none" strike="noStrike" dirty="0">
                <a:solidFill>
                  <a:srgbClr val="106636"/>
                </a:solidFill>
                <a:effectLst/>
              </a:rPr>
              <a:t>2023</a:t>
            </a:r>
            <a:r>
              <a:rPr lang="en-US" sz="1200" u="none" strike="noStrike" dirty="0">
                <a:solidFill>
                  <a:srgbClr val="106636"/>
                </a:solidFill>
                <a:effectLst/>
              </a:rPr>
              <a:t>, 2205799.</a:t>
            </a:r>
            <a:endParaRPr lang="en-US" sz="1200" dirty="0">
              <a:solidFill>
                <a:srgbClr val="106636"/>
              </a:solidFill>
            </a:endParaRPr>
          </a:p>
        </p:txBody>
      </p:sp>
      <p:sp>
        <p:nvSpPr>
          <p:cNvPr id="15" name="TextBox 14">
            <a:extLst>
              <a:ext uri="{FF2B5EF4-FFF2-40B4-BE49-F238E27FC236}">
                <a16:creationId xmlns:a16="http://schemas.microsoft.com/office/drawing/2014/main" id="{9AECE345-B1FD-175B-5595-1AFB94CC17E2}"/>
              </a:ext>
            </a:extLst>
          </p:cNvPr>
          <p:cNvSpPr txBox="1"/>
          <p:nvPr/>
        </p:nvSpPr>
        <p:spPr>
          <a:xfrm>
            <a:off x="122608" y="4896723"/>
            <a:ext cx="4378554" cy="1005918"/>
          </a:xfrm>
          <a:prstGeom prst="rect">
            <a:avLst/>
          </a:prstGeom>
          <a:noFill/>
        </p:spPr>
        <p:txBody>
          <a:bodyPr wrap="square" rtlCol="0">
            <a:noAutofit/>
          </a:bodyPr>
          <a:lstStyle/>
          <a:p>
            <a:pPr lvl="0" algn="just">
              <a:spcBef>
                <a:spcPts val="0"/>
              </a:spcBef>
              <a:spcAft>
                <a:spcPts val="0"/>
              </a:spcAft>
            </a:pPr>
            <a:r>
              <a:rPr lang="en-US" sz="1200" dirty="0">
                <a:solidFill>
                  <a:schemeClr val="dk1"/>
                </a:solidFill>
                <a:latin typeface="Calibri"/>
                <a:ea typeface="Calibri"/>
                <a:cs typeface="Calibri"/>
                <a:sym typeface="Calibri"/>
              </a:rPr>
              <a:t>(</a:t>
            </a:r>
            <a:r>
              <a:rPr lang="en-US" sz="1200" i="1" dirty="0">
                <a:solidFill>
                  <a:schemeClr val="dk1"/>
                </a:solidFill>
                <a:latin typeface="Calibri"/>
                <a:ea typeface="Calibri"/>
                <a:cs typeface="Calibri"/>
                <a:sym typeface="Calibri"/>
              </a:rPr>
              <a:t>Top</a:t>
            </a:r>
            <a:r>
              <a:rPr lang="en-US" sz="1200" dirty="0">
                <a:solidFill>
                  <a:schemeClr val="dk1"/>
                </a:solidFill>
                <a:latin typeface="Calibri"/>
                <a:ea typeface="Calibri"/>
                <a:cs typeface="Calibri"/>
                <a:sym typeface="Calibri"/>
              </a:rPr>
              <a:t>) Transmission electron microscopy images of three distinct particle morphologies formed through mycosynthesis. (</a:t>
            </a:r>
            <a:r>
              <a:rPr lang="en-US" sz="1200" i="1" dirty="0">
                <a:solidFill>
                  <a:schemeClr val="dk1"/>
                </a:solidFill>
                <a:latin typeface="Calibri"/>
                <a:ea typeface="Calibri"/>
                <a:cs typeface="Calibri"/>
                <a:sym typeface="Calibri"/>
              </a:rPr>
              <a:t>Bottom</a:t>
            </a:r>
            <a:r>
              <a:rPr lang="en-US" sz="1200" dirty="0">
                <a:solidFill>
                  <a:schemeClr val="dk1"/>
                </a:solidFill>
                <a:latin typeface="Calibri"/>
                <a:ea typeface="Calibri"/>
                <a:cs typeface="Calibri"/>
                <a:sym typeface="Calibri"/>
              </a:rPr>
              <a:t>) Scanning electron microscopy image (</a:t>
            </a:r>
            <a:r>
              <a:rPr lang="en-US" sz="1200" i="1" dirty="0">
                <a:solidFill>
                  <a:schemeClr val="dk1"/>
                </a:solidFill>
                <a:latin typeface="Calibri"/>
                <a:ea typeface="Calibri"/>
                <a:cs typeface="Calibri"/>
                <a:sym typeface="Calibri"/>
              </a:rPr>
              <a:t>Left</a:t>
            </a:r>
            <a:r>
              <a:rPr lang="en-US" sz="1200" dirty="0">
                <a:solidFill>
                  <a:schemeClr val="dk1"/>
                </a:solidFill>
                <a:latin typeface="Calibri"/>
                <a:ea typeface="Calibri"/>
                <a:cs typeface="Calibri"/>
                <a:sym typeface="Calibri"/>
              </a:rPr>
              <a:t>), coupled with Elemental mapping via Energy Dispersive X-ray show signals from zinc (</a:t>
            </a:r>
            <a:r>
              <a:rPr lang="en-US" sz="1200" i="1" dirty="0">
                <a:solidFill>
                  <a:schemeClr val="dk1"/>
                </a:solidFill>
                <a:latin typeface="Calibri"/>
                <a:ea typeface="Calibri"/>
                <a:cs typeface="Calibri"/>
                <a:sym typeface="Calibri"/>
              </a:rPr>
              <a:t>blue</a:t>
            </a:r>
            <a:r>
              <a:rPr lang="en-US" sz="1200" dirty="0">
                <a:solidFill>
                  <a:schemeClr val="dk1"/>
                </a:solidFill>
                <a:latin typeface="Calibri"/>
                <a:ea typeface="Calibri"/>
                <a:cs typeface="Calibri"/>
                <a:sym typeface="Calibri"/>
              </a:rPr>
              <a:t>) and oxygen (</a:t>
            </a:r>
            <a:r>
              <a:rPr lang="en-US" sz="1200" i="1" dirty="0">
                <a:solidFill>
                  <a:schemeClr val="dk1"/>
                </a:solidFill>
                <a:latin typeface="Calibri"/>
                <a:ea typeface="Calibri"/>
                <a:cs typeface="Calibri"/>
                <a:sym typeface="Calibri"/>
              </a:rPr>
              <a:t>red</a:t>
            </a:r>
            <a:r>
              <a:rPr lang="en-US" sz="1200" dirty="0">
                <a:solidFill>
                  <a:schemeClr val="dk1"/>
                </a:solidFill>
                <a:latin typeface="Calibri"/>
                <a:ea typeface="Calibri"/>
                <a:cs typeface="Calibri"/>
                <a:sym typeface="Calibri"/>
              </a:rPr>
              <a:t>) are strongly correlated to the square plate feature. </a:t>
            </a:r>
          </a:p>
        </p:txBody>
      </p:sp>
      <p:pic>
        <p:nvPicPr>
          <p:cNvPr id="1028" name="Picture 4" descr="LANL introduces sleek new look and logo">
            <a:extLst>
              <a:ext uri="{FF2B5EF4-FFF2-40B4-BE49-F238E27FC236}">
                <a16:creationId xmlns:a16="http://schemas.microsoft.com/office/drawing/2014/main" id="{273299A9-B2FD-4D46-AE75-50F576B26632}"/>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10221159" y="6338151"/>
            <a:ext cx="1075491" cy="282228"/>
          </a:xfrm>
          <a:prstGeom prst="rect">
            <a:avLst/>
          </a:prstGeom>
          <a:solidFill>
            <a:schemeClr val="bg1"/>
          </a:solidFill>
        </p:spPr>
      </p:pic>
      <p:pic>
        <p:nvPicPr>
          <p:cNvPr id="1030" name="Picture 6">
            <a:extLst>
              <a:ext uri="{FF2B5EF4-FFF2-40B4-BE49-F238E27FC236}">
                <a16:creationId xmlns:a16="http://schemas.microsoft.com/office/drawing/2014/main" id="{0F9FD219-432F-42C1-ABA9-6C7144291C40}"/>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31265" b="35195"/>
          <a:stretch/>
        </p:blipFill>
        <p:spPr bwMode="auto">
          <a:xfrm>
            <a:off x="8439150" y="6338621"/>
            <a:ext cx="1551504" cy="28909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76309" y="6182778"/>
            <a:ext cx="593512" cy="592973"/>
          </a:xfrm>
          <a:prstGeom prst="rect">
            <a:avLst/>
          </a:prstGeom>
        </p:spPr>
      </p:pic>
      <p:pic>
        <p:nvPicPr>
          <p:cNvPr id="3" name="Picture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85279" y="2194582"/>
            <a:ext cx="4053212" cy="2702141"/>
          </a:xfrm>
          <a:prstGeom prst="rect">
            <a:avLst/>
          </a:prstGeom>
        </p:spPr>
      </p:pic>
    </p:spTree>
    <p:extLst>
      <p:ext uri="{BB962C8B-B14F-4D97-AF65-F5344CB8AC3E}">
        <p14:creationId xmlns:p14="http://schemas.microsoft.com/office/powerpoint/2010/main" val="1930651402"/>
      </p:ext>
    </p:extLst>
  </p:cSld>
  <p:clrMapOvr>
    <a:masterClrMapping/>
  </p:clrMapOvr>
  <p:timing>
    <p:tnLst>
      <p:par>
        <p:cTn id="1" dur="indefinite" restart="never" nodeType="tmRoot"/>
      </p:par>
    </p:tnLst>
  </p:timing>
</p:sld>
</file>

<file path=ppt/theme/theme1.xml><?xml version="1.0" encoding="utf-8"?>
<a:theme xmlns:a="http://schemas.openxmlformats.org/drawingml/2006/main" name="DOE SC Theme - Green v13 (16x9)">
  <a:themeElements>
    <a:clrScheme name="DOE SC Colors">
      <a:dk1>
        <a:sysClr val="windowText" lastClr="000000"/>
      </a:dk1>
      <a:lt1>
        <a:sysClr val="window" lastClr="FFFFFF"/>
      </a:lt1>
      <a:dk2>
        <a:srgbClr val="0F3F66"/>
      </a:dk2>
      <a:lt2>
        <a:srgbClr val="EEECE1"/>
      </a:lt2>
      <a:accent1>
        <a:srgbClr val="0F6636"/>
      </a:accent1>
      <a:accent2>
        <a:srgbClr val="F3C727"/>
      </a:accent2>
      <a:accent3>
        <a:srgbClr val="4F81BD"/>
      </a:accent3>
      <a:accent4>
        <a:srgbClr val="C0504D"/>
      </a:accent4>
      <a:accent5>
        <a:srgbClr val="9BBB59"/>
      </a:accent5>
      <a:accent6>
        <a:srgbClr val="8064A2"/>
      </a:accent6>
      <a:hlink>
        <a:srgbClr val="0000FF"/>
      </a:hlink>
      <a:folHlink>
        <a:srgbClr val="800080"/>
      </a:folHlink>
    </a:clrScheme>
    <a:fontScheme name="Verdana">
      <a:majorFont>
        <a:latin typeface="Verdana"/>
        <a:ea typeface=""/>
        <a:cs typeface=""/>
      </a:majorFont>
      <a:minorFont>
        <a:latin typeface="Verdana"/>
        <a:ea typeface=""/>
        <a:cs typeface=""/>
      </a:minorFont>
    </a:fontScheme>
    <a:fmtScheme name="Reflection">
      <a:fillStyleLst>
        <a:solidFill>
          <a:schemeClr val="phClr"/>
        </a:solidFill>
        <a:gradFill rotWithShape="1">
          <a:gsLst>
            <a:gs pos="0">
              <a:schemeClr val="phClr">
                <a:tint val="50000"/>
                <a:alpha val="100000"/>
                <a:satMod val="140000"/>
                <a:lumMod val="105000"/>
              </a:schemeClr>
            </a:gs>
            <a:gs pos="41000">
              <a:schemeClr val="phClr">
                <a:tint val="57000"/>
                <a:satMod val="160000"/>
                <a:lumMod val="99000"/>
              </a:schemeClr>
            </a:gs>
            <a:gs pos="100000">
              <a:schemeClr val="phClr">
                <a:tint val="80000"/>
                <a:satMod val="180000"/>
                <a:lumMod val="104000"/>
              </a:schemeClr>
            </a:gs>
          </a:gsLst>
          <a:lin ang="5400000" scaled="1"/>
        </a:gradFill>
        <a:gradFill rotWithShape="1">
          <a:gsLst>
            <a:gs pos="0">
              <a:schemeClr val="phClr">
                <a:tint val="97000"/>
                <a:satMod val="115000"/>
                <a:lumMod val="114000"/>
              </a:schemeClr>
            </a:gs>
            <a:gs pos="60000">
              <a:schemeClr val="phClr">
                <a:tint val="100000"/>
                <a:shade val="96000"/>
                <a:satMod val="100000"/>
                <a:lumMod val="108000"/>
              </a:schemeClr>
            </a:gs>
            <a:gs pos="100000">
              <a:schemeClr val="phClr">
                <a:shade val="91000"/>
                <a:sat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38100" dist="25400" dir="5400000" rotWithShape="0">
              <a:srgbClr val="000000">
                <a:alpha val="28000"/>
              </a:srgbClr>
            </a:outerShdw>
          </a:effectLst>
        </a:effectStyle>
        <a:effectStyle>
          <a:effectLst>
            <a:outerShdw blurRad="50800" dist="31750" dir="5400000" sy="98000" rotWithShape="0">
              <a:srgbClr val="000000">
                <a:alpha val="47000"/>
              </a:srgbClr>
            </a:outerShdw>
          </a:effectLst>
          <a:scene3d>
            <a:camera prst="orthographicFront">
              <a:rot lat="0" lon="0" rev="0"/>
            </a:camera>
            <a:lightRig rig="twoPt" dir="t">
              <a:rot lat="0" lon="0" rev="4800000"/>
            </a:lightRig>
          </a:scene3d>
          <a:sp3d prstMaterial="matte">
            <a:bevelT w="25400" h="44450"/>
          </a:sp3d>
        </a:effectStyle>
        <a:effectStyle>
          <a:effectLst>
            <a:reflection blurRad="25400" stA="32000" endPos="28000" dist="8889" dir="5400000" sy="-100000" rotWithShape="0"/>
          </a:effectLst>
          <a:scene3d>
            <a:camera prst="orthographicFront">
              <a:rot lat="0" lon="0" rev="0"/>
            </a:camera>
            <a:lightRig rig="threePt" dir="t">
              <a:rot lat="0" lon="0" rev="4800000"/>
            </a:lightRig>
          </a:scene3d>
          <a:sp3d>
            <a:bevelT w="50800" h="25400"/>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DOE SC Theme - Green v13 (16x9)" id="{E04E78B8-D2A2-4C96-9874-3B47B781C56C}" vid="{E444A822-5044-46D6-8A64-7A315606C22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9131</TotalTime>
  <Words>883</Words>
  <Application>Microsoft Office PowerPoint</Application>
  <PresentationFormat>Widescreen</PresentationFormat>
  <Paragraphs>35</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Corbel</vt:lpstr>
      <vt:lpstr>Open Sans</vt:lpstr>
      <vt:lpstr>Times New Roman</vt:lpstr>
      <vt:lpstr>Verdana</vt:lpstr>
      <vt:lpstr>Wingdings 3</vt:lpstr>
      <vt:lpstr>DOE SC Theme - Green v13 (16x9)</vt:lpstr>
      <vt:lpstr>Filamentous fungi synthesize ZnO nanoparticles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Science Update</dc:title>
  <dc:creator>Kung, Harriet</dc:creator>
  <cp:lastModifiedBy>Baker, Stacy Leigh</cp:lastModifiedBy>
  <cp:revision>474</cp:revision>
  <cp:lastPrinted>2023-02-27T23:28:28Z</cp:lastPrinted>
  <dcterms:created xsi:type="dcterms:W3CDTF">2020-04-15T21:20:35Z</dcterms:created>
  <dcterms:modified xsi:type="dcterms:W3CDTF">2023-04-04T15:34:30Z</dcterms:modified>
</cp:coreProperties>
</file>