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1803" r:id="rId2"/>
    <p:sldId id="1801" r:id="rId3"/>
    <p:sldId id="1804" r:id="rId4"/>
    <p:sldId id="1815" r:id="rId5"/>
    <p:sldId id="1805" r:id="rId6"/>
    <p:sldId id="1806" r:id="rId7"/>
    <p:sldId id="1816" r:id="rId8"/>
    <p:sldId id="1817" r:id="rId9"/>
    <p:sldId id="1819" r:id="rId10"/>
    <p:sldId id="1807" r:id="rId11"/>
    <p:sldId id="1814" r:id="rId12"/>
    <p:sldId id="1809" r:id="rId13"/>
    <p:sldId id="1822" r:id="rId14"/>
    <p:sldId id="1824" r:id="rId15"/>
    <p:sldId id="1820" r:id="rId16"/>
    <p:sldId id="1821" r:id="rId17"/>
    <p:sldId id="1826" r:id="rId18"/>
    <p:sldId id="1812" r:id="rId19"/>
  </p:sldIdLst>
  <p:sldSz cx="12192000" cy="6858000"/>
  <p:notesSz cx="6858000" cy="9144000"/>
  <p:embeddedFontLst>
    <p:embeddedFont>
      <p:font typeface="Abadi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Open Sans" panose="020B0606030504020204"/>
      <p:regular r:id="rId31"/>
      <p:bold r:id="rId32"/>
      <p:italic r:id="rId33"/>
      <p:boldItalic r:id="rId34"/>
    </p:embeddedFont>
    <p:embeddedFont>
      <p:font typeface="Open Sans bold"/>
      <p:regular r:id="rId35"/>
      <p:bold r:id="rId36"/>
      <p:italic r:id="rId37"/>
      <p:boldItalic r:id="rId38"/>
    </p:embeddedFont>
    <p:embeddedFont>
      <p:font typeface="Open Sans Light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D"/>
    <a:srgbClr val="00AFD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72493-261D-43E0-A82A-7D2FF139EA84}" v="1" dt="2023-03-21T04:02:45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7176" autoAdjust="0"/>
  </p:normalViewPr>
  <p:slideViewPr>
    <p:cSldViewPr snapToGrid="0" showGuides="1">
      <p:cViewPr varScale="1">
        <p:scale>
          <a:sx n="63" d="100"/>
          <a:sy n="63" d="100"/>
        </p:scale>
        <p:origin x="72" y="102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notesMaster" Target="notesMasters/notesMaster1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4/19/2023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 descr="CINT">
            <a:extLst>
              <a:ext uri="{FF2B5EF4-FFF2-40B4-BE49-F238E27FC236}">
                <a16:creationId xmlns:a16="http://schemas.microsoft.com/office/drawing/2014/main" id="{AEC027F3-A44D-4119-917F-001B8E9E8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20" y="219091"/>
            <a:ext cx="695159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B0C3F-F222-4489-903B-C39D2B767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Basics of Nanofabrication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7A497D-6550-48A7-8636-B6BD188E8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719997"/>
            <a:ext cx="5243147" cy="667120"/>
          </a:xfrm>
        </p:spPr>
        <p:txBody>
          <a:bodyPr/>
          <a:lstStyle/>
          <a:p>
            <a:r>
              <a:rPr lang="en-US" sz="2000" dirty="0"/>
              <a:t>Keshab Sapkota </a:t>
            </a:r>
            <a:endParaRPr lang="en-US" dirty="0"/>
          </a:p>
          <a:p>
            <a:r>
              <a:rPr lang="en-US" dirty="0"/>
              <a:t>(krsapko@sandia.gov)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0929-D0C3-49DE-A777-A216DC9ACC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0600" y="4509920"/>
            <a:ext cx="4297393" cy="772965"/>
          </a:xfrm>
        </p:spPr>
        <p:txBody>
          <a:bodyPr>
            <a:normAutofit/>
          </a:bodyPr>
          <a:lstStyle/>
          <a:p>
            <a:r>
              <a:rPr lang="en-US" sz="1800" i="1" dirty="0"/>
              <a:t>February 28, 3:30 - 4:30pm </a:t>
            </a:r>
          </a:p>
          <a:p>
            <a:r>
              <a:rPr lang="en-US" sz="1800" i="1" dirty="0"/>
              <a:t>1026/518 (CINT)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D3463-91C8-49D1-801A-DBB8859B03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A22BD46-C551-46D5-9D20-92E3F595E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103" y="5593067"/>
            <a:ext cx="8833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CINT Nanofabrication Workshop Series (CNWS)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8" descr="CINT">
            <a:extLst>
              <a:ext uri="{FF2B5EF4-FFF2-40B4-BE49-F238E27FC236}">
                <a16:creationId xmlns:a16="http://schemas.microsoft.com/office/drawing/2014/main" id="{683BC3DA-F258-4835-9DFB-37E345BD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26" y="5528332"/>
            <a:ext cx="566626" cy="5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4D8270-0EAD-4C0F-A1C0-8120506ABD1A}"/>
              </a:ext>
            </a:extLst>
          </p:cNvPr>
          <p:cNvSpPr txBox="1"/>
          <p:nvPr/>
        </p:nvSpPr>
        <p:spPr>
          <a:xfrm>
            <a:off x="990600" y="6337888"/>
            <a:ext cx="3346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SAND No. 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SAND2023-00047PE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grpSp>
        <p:nvGrpSpPr>
          <p:cNvPr id="7172" name="Group 7171">
            <a:extLst>
              <a:ext uri="{FF2B5EF4-FFF2-40B4-BE49-F238E27FC236}">
                <a16:creationId xmlns:a16="http://schemas.microsoft.com/office/drawing/2014/main" id="{0E7A500B-0098-40F9-879F-100DE5A26E18}"/>
              </a:ext>
            </a:extLst>
          </p:cNvPr>
          <p:cNvGrpSpPr/>
          <p:nvPr/>
        </p:nvGrpSpPr>
        <p:grpSpPr>
          <a:xfrm>
            <a:off x="7952256" y="3041755"/>
            <a:ext cx="3478308" cy="2979577"/>
            <a:chOff x="4438202" y="5167617"/>
            <a:chExt cx="2373661" cy="1507588"/>
          </a:xfrm>
        </p:grpSpPr>
        <p:sp>
          <p:nvSpPr>
            <p:cNvPr id="7169" name="Freeform: Shape 7168">
              <a:extLst>
                <a:ext uri="{FF2B5EF4-FFF2-40B4-BE49-F238E27FC236}">
                  <a16:creationId xmlns:a16="http://schemas.microsoft.com/office/drawing/2014/main" id="{4FB8DBDC-D153-4B2F-A2A3-1EE1D07846F4}"/>
                </a:ext>
              </a:extLst>
            </p:cNvPr>
            <p:cNvSpPr/>
            <p:nvPr/>
          </p:nvSpPr>
          <p:spPr>
            <a:xfrm rot="18929812" flipH="1">
              <a:off x="5176675" y="5512769"/>
              <a:ext cx="973347" cy="1074655"/>
            </a:xfrm>
            <a:custGeom>
              <a:avLst/>
              <a:gdLst>
                <a:gd name="connsiteX0" fmla="*/ 679508 w 679508"/>
                <a:gd name="connsiteY0" fmla="*/ 0 h 1015068"/>
                <a:gd name="connsiteX1" fmla="*/ 503339 w 679508"/>
                <a:gd name="connsiteY1" fmla="*/ 469783 h 1015068"/>
                <a:gd name="connsiteX2" fmla="*/ 0 w 679508"/>
                <a:gd name="connsiteY2" fmla="*/ 1015068 h 1015068"/>
                <a:gd name="connsiteX3" fmla="*/ 0 w 679508"/>
                <a:gd name="connsiteY3" fmla="*/ 1015068 h 10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508" h="1015068">
                  <a:moveTo>
                    <a:pt x="679508" y="0"/>
                  </a:moveTo>
                  <a:cubicBezTo>
                    <a:pt x="648049" y="150302"/>
                    <a:pt x="616590" y="300605"/>
                    <a:pt x="503339" y="469783"/>
                  </a:cubicBezTo>
                  <a:cubicBezTo>
                    <a:pt x="390088" y="638961"/>
                    <a:pt x="0" y="1015068"/>
                    <a:pt x="0" y="1015068"/>
                  </a:cubicBezTo>
                  <a:lnTo>
                    <a:pt x="0" y="1015068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71" name="Group 7170">
              <a:extLst>
                <a:ext uri="{FF2B5EF4-FFF2-40B4-BE49-F238E27FC236}">
                  <a16:creationId xmlns:a16="http://schemas.microsoft.com/office/drawing/2014/main" id="{C7FD4FD0-1AC3-4A7C-AD82-3931B55D31AD}"/>
                </a:ext>
              </a:extLst>
            </p:cNvPr>
            <p:cNvGrpSpPr/>
            <p:nvPr/>
          </p:nvGrpSpPr>
          <p:grpSpPr>
            <a:xfrm>
              <a:off x="4438202" y="5167617"/>
              <a:ext cx="2373661" cy="1507588"/>
              <a:chOff x="4438201" y="5167618"/>
              <a:chExt cx="2373661" cy="1507588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AC611B-081F-4ABB-BF24-00CD21DA6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1725" y="5167618"/>
                <a:ext cx="0" cy="12247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4176F15-90A4-49B2-AC71-603A65EA7A0F}"/>
                  </a:ext>
                </a:extLst>
              </p:cNvPr>
              <p:cNvCxnSpPr/>
              <p:nvPr/>
            </p:nvCxnSpPr>
            <p:spPr>
              <a:xfrm>
                <a:off x="4781725" y="6392411"/>
                <a:ext cx="17700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BD04D5-93DC-40B2-9287-8C2B3AD32E63}"/>
                  </a:ext>
                </a:extLst>
              </p:cNvPr>
              <p:cNvSpPr txBox="1"/>
              <p:nvPr/>
            </p:nvSpPr>
            <p:spPr>
              <a:xfrm rot="16200000">
                <a:off x="4192272" y="5461996"/>
                <a:ext cx="751917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C00000"/>
                    </a:solidFill>
                  </a:rPr>
                  <a:t>Error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D51530-FDA9-4D0D-861B-4DE9E9389F94}"/>
                  </a:ext>
                </a:extLst>
              </p:cNvPr>
              <p:cNvSpPr txBox="1"/>
              <p:nvPr/>
            </p:nvSpPr>
            <p:spPr>
              <a:xfrm rot="16200000">
                <a:off x="6305874" y="5493466"/>
                <a:ext cx="751917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00B050"/>
                    </a:solidFill>
                  </a:rPr>
                  <a:t>Yield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6B0D58C-B1A7-4C9E-BB04-25F27F4F8134}"/>
                  </a:ext>
                </a:extLst>
              </p:cNvPr>
              <p:cNvCxnSpPr/>
              <p:nvPr/>
            </p:nvCxnSpPr>
            <p:spPr>
              <a:xfrm>
                <a:off x="4773336" y="5167618"/>
                <a:ext cx="17700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ABB6EEE-F568-4A14-8630-969D52A92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3413" y="5167618"/>
                <a:ext cx="0" cy="12247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77400F-7BDF-4984-8232-BA483C21064E}"/>
                  </a:ext>
                </a:extLst>
              </p:cNvPr>
              <p:cNvSpPr/>
              <p:nvPr/>
            </p:nvSpPr>
            <p:spPr>
              <a:xfrm rot="2734140" flipH="1" flipV="1">
                <a:off x="5328028" y="4880102"/>
                <a:ext cx="654153" cy="1516216"/>
              </a:xfrm>
              <a:custGeom>
                <a:avLst/>
                <a:gdLst>
                  <a:gd name="connsiteX0" fmla="*/ 679508 w 679508"/>
                  <a:gd name="connsiteY0" fmla="*/ 0 h 1015068"/>
                  <a:gd name="connsiteX1" fmla="*/ 503339 w 679508"/>
                  <a:gd name="connsiteY1" fmla="*/ 469783 h 1015068"/>
                  <a:gd name="connsiteX2" fmla="*/ 0 w 679508"/>
                  <a:gd name="connsiteY2" fmla="*/ 1015068 h 1015068"/>
                  <a:gd name="connsiteX3" fmla="*/ 0 w 679508"/>
                  <a:gd name="connsiteY3" fmla="*/ 1015068 h 101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508" h="1015068">
                    <a:moveTo>
                      <a:pt x="679508" y="0"/>
                    </a:moveTo>
                    <a:cubicBezTo>
                      <a:pt x="648049" y="150302"/>
                      <a:pt x="616590" y="300605"/>
                      <a:pt x="503339" y="469783"/>
                    </a:cubicBezTo>
                    <a:cubicBezTo>
                      <a:pt x="390088" y="638961"/>
                      <a:pt x="0" y="1015068"/>
                      <a:pt x="0" y="1015068"/>
                    </a:cubicBezTo>
                    <a:lnTo>
                      <a:pt x="0" y="1015068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BC5B53-A804-4663-A521-055C13D40C1F}"/>
                  </a:ext>
                </a:extLst>
              </p:cNvPr>
              <p:cNvSpPr txBox="1"/>
              <p:nvPr/>
            </p:nvSpPr>
            <p:spPr>
              <a:xfrm>
                <a:off x="5178683" y="6415147"/>
                <a:ext cx="1159864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0070C0"/>
                    </a:solidFill>
                  </a:rPr>
                  <a:t>Iteration</a:t>
                </a:r>
              </a:p>
            </p:txBody>
          </p:sp>
        </p:grpSp>
      </p:grpSp>
      <p:grpSp>
        <p:nvGrpSpPr>
          <p:cNvPr id="7183" name="Group 7182">
            <a:extLst>
              <a:ext uri="{FF2B5EF4-FFF2-40B4-BE49-F238E27FC236}">
                <a16:creationId xmlns:a16="http://schemas.microsoft.com/office/drawing/2014/main" id="{1E74A7C9-E211-4FBD-90D6-7261A255D76F}"/>
              </a:ext>
            </a:extLst>
          </p:cNvPr>
          <p:cNvGrpSpPr/>
          <p:nvPr/>
        </p:nvGrpSpPr>
        <p:grpSpPr>
          <a:xfrm>
            <a:off x="528164" y="1435777"/>
            <a:ext cx="7068681" cy="5152567"/>
            <a:chOff x="177917" y="1057242"/>
            <a:chExt cx="7068681" cy="51525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B43C6D-A37B-4375-9581-F33295B47A89}"/>
                </a:ext>
              </a:extLst>
            </p:cNvPr>
            <p:cNvGrpSpPr/>
            <p:nvPr/>
          </p:nvGrpSpPr>
          <p:grpSpPr>
            <a:xfrm>
              <a:off x="177917" y="1569526"/>
              <a:ext cx="3963562" cy="4446636"/>
              <a:chOff x="485617" y="1556404"/>
              <a:chExt cx="3963562" cy="444663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9CBDDA-F6A6-41E1-8A17-3AF83DB6781E}"/>
                  </a:ext>
                </a:extLst>
              </p:cNvPr>
              <p:cNvSpPr/>
              <p:nvPr/>
            </p:nvSpPr>
            <p:spPr>
              <a:xfrm>
                <a:off x="2398189" y="1556404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problem, set goals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E4BB7B-69B0-4FF8-ABBC-2E6DFB50254E}"/>
                  </a:ext>
                </a:extLst>
              </p:cNvPr>
              <p:cNvSpPr/>
              <p:nvPr/>
            </p:nvSpPr>
            <p:spPr>
              <a:xfrm>
                <a:off x="2398189" y="2518175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parameters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34E16A-1329-491F-9078-3DCF62AD008C}"/>
                  </a:ext>
                </a:extLst>
              </p:cNvPr>
              <p:cNvSpPr/>
              <p:nvPr/>
            </p:nvSpPr>
            <p:spPr>
              <a:xfrm>
                <a:off x="2398189" y="3431317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Fab process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2DA8488-C862-4398-AFE4-55068B44DAFA}"/>
                  </a:ext>
                </a:extLst>
              </p:cNvPr>
              <p:cNvSpPr/>
              <p:nvPr/>
            </p:nvSpPr>
            <p:spPr>
              <a:xfrm>
                <a:off x="2398189" y="4393088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Execute Fab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A53710-14A6-4B8D-A0CF-C8BBDF772471}"/>
                  </a:ext>
                </a:extLst>
              </p:cNvPr>
              <p:cNvSpPr/>
              <p:nvPr/>
            </p:nvSpPr>
            <p:spPr>
              <a:xfrm>
                <a:off x="2398189" y="5306230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Measurement &amp; Analysis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2808104-27C6-47E8-9D3D-EEF53B8DF8C2}"/>
                  </a:ext>
                </a:extLst>
              </p:cNvPr>
              <p:cNvGrpSpPr/>
              <p:nvPr/>
            </p:nvGrpSpPr>
            <p:grpSpPr>
              <a:xfrm flipH="1">
                <a:off x="1235458" y="1973881"/>
                <a:ext cx="1162728" cy="3701826"/>
                <a:chOff x="3097984" y="1997882"/>
                <a:chExt cx="1162728" cy="370182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9044BCD-EE82-4260-84AF-C5EBB589265D}"/>
                    </a:ext>
                  </a:extLst>
                </p:cNvPr>
                <p:cNvCxnSpPr>
                  <a:cxnSpLocks/>
                  <a:stCxn id="20" idx="3"/>
                </p:cNvCxnSpPr>
                <p:nvPr/>
              </p:nvCxnSpPr>
              <p:spPr>
                <a:xfrm>
                  <a:off x="3097984" y="5699708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3B94ABC-DA06-4F02-878C-85818F98C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0712" y="1997882"/>
                  <a:ext cx="0" cy="3701826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7CFD6AB-8C60-441D-8446-FE18FBC4F5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7984" y="1997882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69F697-44B5-4639-B49E-10DB371EEC67}"/>
                  </a:ext>
                </a:extLst>
              </p:cNvPr>
              <p:cNvSpPr/>
              <p:nvPr/>
            </p:nvSpPr>
            <p:spPr>
              <a:xfrm>
                <a:off x="485617" y="3539468"/>
                <a:ext cx="1568741" cy="5285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Feedback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807F68C5-4656-48EE-B44E-E1F46F27E15B}"/>
                  </a:ext>
                </a:extLst>
              </p:cNvPr>
              <p:cNvSpPr/>
              <p:nvPr/>
            </p:nvSpPr>
            <p:spPr>
              <a:xfrm>
                <a:off x="3276876" y="2266679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Arrow: Down 23">
                <a:extLst>
                  <a:ext uri="{FF2B5EF4-FFF2-40B4-BE49-F238E27FC236}">
                    <a16:creationId xmlns:a16="http://schemas.microsoft.com/office/drawing/2014/main" id="{2CCE5338-B706-4824-BEA4-652F72C40053}"/>
                  </a:ext>
                </a:extLst>
              </p:cNvPr>
              <p:cNvSpPr/>
              <p:nvPr/>
            </p:nvSpPr>
            <p:spPr>
              <a:xfrm>
                <a:off x="3288948" y="3214985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08D843B1-BD55-4BE0-9F8B-609A7A2AE4C6}"/>
                  </a:ext>
                </a:extLst>
              </p:cNvPr>
              <p:cNvSpPr/>
              <p:nvPr/>
            </p:nvSpPr>
            <p:spPr>
              <a:xfrm>
                <a:off x="3276875" y="41281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2A12BE97-7321-47AA-8272-A0B48EFD3E13}"/>
                  </a:ext>
                </a:extLst>
              </p:cNvPr>
              <p:cNvSpPr/>
              <p:nvPr/>
            </p:nvSpPr>
            <p:spPr>
              <a:xfrm>
                <a:off x="3288947" y="50920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182" name="Group 7181">
              <a:extLst>
                <a:ext uri="{FF2B5EF4-FFF2-40B4-BE49-F238E27FC236}">
                  <a16:creationId xmlns:a16="http://schemas.microsoft.com/office/drawing/2014/main" id="{D9CE98D4-C134-46A0-B091-196D28EA38E7}"/>
                </a:ext>
              </a:extLst>
            </p:cNvPr>
            <p:cNvGrpSpPr/>
            <p:nvPr/>
          </p:nvGrpSpPr>
          <p:grpSpPr>
            <a:xfrm>
              <a:off x="1995540" y="1057242"/>
              <a:ext cx="5251058" cy="5152567"/>
              <a:chOff x="1995540" y="1057242"/>
              <a:chExt cx="5251058" cy="515256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AF966C-394C-4A89-9A13-B4CD9BC17121}"/>
                  </a:ext>
                </a:extLst>
              </p:cNvPr>
              <p:cNvSpPr txBox="1"/>
              <p:nvPr/>
            </p:nvSpPr>
            <p:spPr>
              <a:xfrm>
                <a:off x="1995540" y="1057242"/>
                <a:ext cx="2265028" cy="3964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u="sng" dirty="0"/>
                  <a:t>Design of Fabrication </a:t>
                </a:r>
              </a:p>
            </p:txBody>
          </p:sp>
          <p:cxnSp>
            <p:nvCxnSpPr>
              <p:cNvPr id="7176" name="Straight Connector 7175">
                <a:extLst>
                  <a:ext uri="{FF2B5EF4-FFF2-40B4-BE49-F238E27FC236}">
                    <a16:creationId xmlns:a16="http://schemas.microsoft.com/office/drawing/2014/main" id="{D09A8ECD-7245-436C-8BA0-E0AFF1984E06}"/>
                  </a:ext>
                </a:extLst>
              </p:cNvPr>
              <p:cNvCxnSpPr>
                <a:stCxn id="19" idx="3"/>
              </p:cNvCxnSpPr>
              <p:nvPr/>
            </p:nvCxnSpPr>
            <p:spPr>
              <a:xfrm>
                <a:off x="4141479" y="4754615"/>
                <a:ext cx="858360" cy="0"/>
              </a:xfrm>
              <a:prstGeom prst="line">
                <a:avLst/>
              </a:prstGeom>
              <a:ln w="28575">
                <a:prstDash val="sysDot"/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0002A9B-3BC7-4781-A4A4-93A380777D59}"/>
                  </a:ext>
                </a:extLst>
              </p:cNvPr>
              <p:cNvCxnSpPr/>
              <p:nvPr/>
            </p:nvCxnSpPr>
            <p:spPr>
              <a:xfrm>
                <a:off x="4126092" y="3754126"/>
                <a:ext cx="858360" cy="0"/>
              </a:xfrm>
              <a:prstGeom prst="line">
                <a:avLst/>
              </a:prstGeom>
              <a:ln w="28575">
                <a:prstDash val="sysDot"/>
                <a:headEnd type="arrow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8" name="Straight Connector 7177">
                <a:extLst>
                  <a:ext uri="{FF2B5EF4-FFF2-40B4-BE49-F238E27FC236}">
                    <a16:creationId xmlns:a16="http://schemas.microsoft.com/office/drawing/2014/main" id="{8EA45CA5-5132-45B8-887D-2B33E213AB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4452" y="3753106"/>
                <a:ext cx="0" cy="101828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E8D26FF-E1A5-49E2-913A-F83C0A54F4F8}"/>
                  </a:ext>
                </a:extLst>
              </p:cNvPr>
              <p:cNvGrpSpPr/>
              <p:nvPr/>
            </p:nvGrpSpPr>
            <p:grpSpPr>
              <a:xfrm>
                <a:off x="4772242" y="3593655"/>
                <a:ext cx="1631870" cy="1335547"/>
                <a:chOff x="4849595" y="3340437"/>
                <a:chExt cx="1795241" cy="1604811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1244481-7BCB-43CE-8632-546B105BCD11}"/>
                    </a:ext>
                  </a:extLst>
                </p:cNvPr>
                <p:cNvSpPr/>
                <p:nvPr/>
              </p:nvSpPr>
              <p:spPr>
                <a:xfrm>
                  <a:off x="4849595" y="3453688"/>
                  <a:ext cx="1795241" cy="13783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Optimize process</a:t>
                  </a:r>
                </a:p>
              </p:txBody>
            </p:sp>
            <p:sp>
              <p:nvSpPr>
                <p:cNvPr id="41" name="Arrow: Right 40">
                  <a:extLst>
                    <a:ext uri="{FF2B5EF4-FFF2-40B4-BE49-F238E27FC236}">
                      <a16:creationId xmlns:a16="http://schemas.microsoft.com/office/drawing/2014/main" id="{D8B6B76D-8CA4-43AA-8253-BCC4129C6E5D}"/>
                    </a:ext>
                  </a:extLst>
                </p:cNvPr>
                <p:cNvSpPr/>
                <p:nvPr/>
              </p:nvSpPr>
              <p:spPr>
                <a:xfrm>
                  <a:off x="5723899" y="4718745"/>
                  <a:ext cx="130652" cy="226503"/>
                </a:xfrm>
                <a:prstGeom prst="rightArrow">
                  <a:avLst>
                    <a:gd name="adj1" fmla="val 5555"/>
                    <a:gd name="adj2" fmla="val 10925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row: Right 42">
                  <a:extLst>
                    <a:ext uri="{FF2B5EF4-FFF2-40B4-BE49-F238E27FC236}">
                      <a16:creationId xmlns:a16="http://schemas.microsoft.com/office/drawing/2014/main" id="{58D98E8E-F349-4AC7-B612-C2C45C94F311}"/>
                    </a:ext>
                  </a:extLst>
                </p:cNvPr>
                <p:cNvSpPr/>
                <p:nvPr/>
              </p:nvSpPr>
              <p:spPr>
                <a:xfrm flipH="1">
                  <a:off x="5685503" y="3340437"/>
                  <a:ext cx="130652" cy="226503"/>
                </a:xfrm>
                <a:prstGeom prst="rightArrow">
                  <a:avLst>
                    <a:gd name="adj1" fmla="val 5555"/>
                    <a:gd name="adj2" fmla="val 10925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80" name="Rectangle: Rounded Corners 7179">
                <a:extLst>
                  <a:ext uri="{FF2B5EF4-FFF2-40B4-BE49-F238E27FC236}">
                    <a16:creationId xmlns:a16="http://schemas.microsoft.com/office/drawing/2014/main" id="{DDA4CC38-BBB0-4AE5-8D98-007B3ECEA414}"/>
                  </a:ext>
                </a:extLst>
              </p:cNvPr>
              <p:cNvSpPr/>
              <p:nvPr/>
            </p:nvSpPr>
            <p:spPr>
              <a:xfrm>
                <a:off x="4427036" y="2241652"/>
                <a:ext cx="1261993" cy="978912"/>
              </a:xfrm>
              <a:prstGeom prst="roundRect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</a:rPr>
                  <a:t>Controlled variables 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68DB7E84-85B0-4C9A-B593-E8E3B7BAE370}"/>
                  </a:ext>
                </a:extLst>
              </p:cNvPr>
              <p:cNvSpPr/>
              <p:nvPr/>
            </p:nvSpPr>
            <p:spPr>
              <a:xfrm>
                <a:off x="5889333" y="2249195"/>
                <a:ext cx="1357265" cy="9789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Uncontrolled variables </a:t>
                </a:r>
              </a:p>
            </p:txBody>
          </p:sp>
          <p:sp>
            <p:nvSpPr>
              <p:cNvPr id="7181" name="Arc 7180">
                <a:extLst>
                  <a:ext uri="{FF2B5EF4-FFF2-40B4-BE49-F238E27FC236}">
                    <a16:creationId xmlns:a16="http://schemas.microsoft.com/office/drawing/2014/main" id="{C45170D0-40DE-4017-9022-55EBD75679A6}"/>
                  </a:ext>
                </a:extLst>
              </p:cNvPr>
              <p:cNvSpPr/>
              <p:nvPr/>
            </p:nvSpPr>
            <p:spPr>
              <a:xfrm>
                <a:off x="5038214" y="2726018"/>
                <a:ext cx="650815" cy="1018287"/>
              </a:xfrm>
              <a:prstGeom prst="arc">
                <a:avLst>
                  <a:gd name="adj1" fmla="val 6003808"/>
                  <a:gd name="adj2" fmla="val 11029681"/>
                </a:avLst>
              </a:prstGeom>
              <a:ln w="28575">
                <a:solidFill>
                  <a:schemeClr val="tx1">
                    <a:lumMod val="5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197EB45C-F3FF-4435-8720-D18F227F711F}"/>
                  </a:ext>
                </a:extLst>
              </p:cNvPr>
              <p:cNvSpPr/>
              <p:nvPr/>
            </p:nvSpPr>
            <p:spPr>
              <a:xfrm flipH="1">
                <a:off x="5522406" y="2733998"/>
                <a:ext cx="650815" cy="1018287"/>
              </a:xfrm>
              <a:prstGeom prst="arc">
                <a:avLst>
                  <a:gd name="adj1" fmla="val 6003808"/>
                  <a:gd name="adj2" fmla="val 11029681"/>
                </a:avLst>
              </a:prstGeom>
              <a:ln w="28575">
                <a:solidFill>
                  <a:schemeClr val="tx1">
                    <a:lumMod val="5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565828FF-7F94-42B7-9CB3-990128450FE6}"/>
                  </a:ext>
                </a:extLst>
              </p:cNvPr>
              <p:cNvSpPr/>
              <p:nvPr/>
            </p:nvSpPr>
            <p:spPr>
              <a:xfrm>
                <a:off x="5010396" y="5230897"/>
                <a:ext cx="1357265" cy="97891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Unknown variables </a:t>
                </a:r>
              </a:p>
            </p:txBody>
          </p:sp>
        </p:grpSp>
      </p:grpSp>
      <p:cxnSp>
        <p:nvCxnSpPr>
          <p:cNvPr id="7187" name="Straight Arrow Connector 7186">
            <a:extLst>
              <a:ext uri="{FF2B5EF4-FFF2-40B4-BE49-F238E27FC236}">
                <a16:creationId xmlns:a16="http://schemas.microsoft.com/office/drawing/2014/main" id="{4B43F9FF-2362-4509-ADD3-69CA55437991}"/>
              </a:ext>
            </a:extLst>
          </p:cNvPr>
          <p:cNvCxnSpPr>
            <a:stCxn id="88" idx="0"/>
          </p:cNvCxnSpPr>
          <p:nvPr/>
        </p:nvCxnSpPr>
        <p:spPr>
          <a:xfrm flipH="1" flipV="1">
            <a:off x="6039275" y="5213487"/>
            <a:ext cx="1" cy="395945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7187">
            <a:extLst>
              <a:ext uri="{FF2B5EF4-FFF2-40B4-BE49-F238E27FC236}">
                <a16:creationId xmlns:a16="http://schemas.microsoft.com/office/drawing/2014/main" id="{8B59D3FA-F6D2-48F2-9309-39A84E6732B0}"/>
              </a:ext>
            </a:extLst>
          </p:cNvPr>
          <p:cNvSpPr txBox="1"/>
          <p:nvPr/>
        </p:nvSpPr>
        <p:spPr>
          <a:xfrm>
            <a:off x="5360643" y="1138506"/>
            <a:ext cx="6490349" cy="12421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Controllable: Resist thickness, dose, plasma power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Partially controllable: Photoresist edge beads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Uncontrollable: Tools dependent variation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Uncontrolled: humidity and its impact on photoresist film</a:t>
            </a:r>
          </a:p>
        </p:txBody>
      </p:sp>
      <p:sp>
        <p:nvSpPr>
          <p:cNvPr id="7189" name="TextBox 7188">
            <a:extLst>
              <a:ext uri="{FF2B5EF4-FFF2-40B4-BE49-F238E27FC236}">
                <a16:creationId xmlns:a16="http://schemas.microsoft.com/office/drawing/2014/main" id="{DDEDC520-7D76-4E0E-B58C-A74CAE3F2321}"/>
              </a:ext>
            </a:extLst>
          </p:cNvPr>
          <p:cNvSpPr txBox="1"/>
          <p:nvPr/>
        </p:nvSpPr>
        <p:spPr>
          <a:xfrm>
            <a:off x="7647498" y="5853927"/>
            <a:ext cx="4049202" cy="3454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Optimization of a process by iteration</a:t>
            </a:r>
          </a:p>
        </p:txBody>
      </p:sp>
    </p:spTree>
    <p:extLst>
      <p:ext uri="{BB962C8B-B14F-4D97-AF65-F5344CB8AC3E}">
        <p14:creationId xmlns:p14="http://schemas.microsoft.com/office/powerpoint/2010/main" val="41869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895D-D770-4AD9-AC00-C5F64170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62" y="236090"/>
            <a:ext cx="10096500" cy="774779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DD8B7-541F-4402-913C-09B4420AED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6B8A-4A90-41EC-95D6-8BB7A3ECA6CE}"/>
              </a:ext>
            </a:extLst>
          </p:cNvPr>
          <p:cNvSpPr txBox="1"/>
          <p:nvPr/>
        </p:nvSpPr>
        <p:spPr>
          <a:xfrm>
            <a:off x="1216403" y="1010869"/>
            <a:ext cx="8766496" cy="6375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Best practice: keep track of every small detail in the fab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Fabrication experiment generates “multi-dimensional” data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56CF90-F5A3-4162-94A8-1D61284161E3}"/>
              </a:ext>
            </a:extLst>
          </p:cNvPr>
          <p:cNvGrpSpPr/>
          <p:nvPr/>
        </p:nvGrpSpPr>
        <p:grpSpPr>
          <a:xfrm>
            <a:off x="733460" y="1648432"/>
            <a:ext cx="11213821" cy="3037909"/>
            <a:chOff x="457383" y="1770078"/>
            <a:chExt cx="11213821" cy="3037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1AC96E-2E01-4EC6-8718-F54B8ECA9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167" b="45646"/>
            <a:stretch/>
          </p:blipFill>
          <p:spPr>
            <a:xfrm>
              <a:off x="457383" y="2241957"/>
              <a:ext cx="2768213" cy="252508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FF149B-D9A4-4129-8935-7F28A670ECAE}"/>
                </a:ext>
              </a:extLst>
            </p:cNvPr>
            <p:cNvSpPr txBox="1"/>
            <p:nvPr/>
          </p:nvSpPr>
          <p:spPr>
            <a:xfrm rot="20169804">
              <a:off x="863972" y="3272585"/>
              <a:ext cx="2137004" cy="4638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b="1" dirty="0"/>
                <a:t>Initial Fab Plan</a:t>
              </a: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85553013-3825-41C5-BDEF-9B869A4FDD23}"/>
                </a:ext>
              </a:extLst>
            </p:cNvPr>
            <p:cNvSpPr/>
            <p:nvPr/>
          </p:nvSpPr>
          <p:spPr>
            <a:xfrm>
              <a:off x="3347207" y="3355596"/>
              <a:ext cx="276837" cy="419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0E0F488-16C0-4AD1-BF84-69B517159D97}"/>
                </a:ext>
              </a:extLst>
            </p:cNvPr>
            <p:cNvGrpSpPr/>
            <p:nvPr/>
          </p:nvGrpSpPr>
          <p:grpSpPr>
            <a:xfrm>
              <a:off x="3671743" y="1770078"/>
              <a:ext cx="1665784" cy="2969206"/>
              <a:chOff x="3671743" y="1694577"/>
              <a:chExt cx="1665784" cy="2969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0F384CC-0FFA-4DC2-A2FF-0BDE6C50E3BF}"/>
                  </a:ext>
                </a:extLst>
              </p:cNvPr>
              <p:cNvGrpSpPr/>
              <p:nvPr/>
            </p:nvGrpSpPr>
            <p:grpSpPr>
              <a:xfrm>
                <a:off x="3838974" y="2332140"/>
                <a:ext cx="1310287" cy="2331643"/>
                <a:chOff x="3838974" y="2332140"/>
                <a:chExt cx="1310287" cy="233164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457BF54-0CB8-407A-8323-3979BCF179AA}"/>
                    </a:ext>
                  </a:extLst>
                </p:cNvPr>
                <p:cNvGrpSpPr/>
                <p:nvPr/>
              </p:nvGrpSpPr>
              <p:grpSpPr>
                <a:xfrm>
                  <a:off x="3838974" y="2332140"/>
                  <a:ext cx="1236366" cy="946476"/>
                  <a:chOff x="3931252" y="2328962"/>
                  <a:chExt cx="1631870" cy="1335547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CADD2A29-89E0-48A8-A0FA-371C4CEE9A20}"/>
                      </a:ext>
                    </a:extLst>
                  </p:cNvPr>
                  <p:cNvSpPr/>
                  <p:nvPr/>
                </p:nvSpPr>
                <p:spPr>
                  <a:xfrm>
                    <a:off x="3931252" y="2406433"/>
                    <a:ext cx="1631870" cy="1147048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/>
                      <a:t>Optimize step </a:t>
                    </a:r>
                    <a:r>
                      <a:rPr lang="en-US" sz="1200" b="1" i="1" dirty="0"/>
                      <a:t>1</a:t>
                    </a:r>
                  </a:p>
                </p:txBody>
              </p:sp>
              <p:sp>
                <p:nvSpPr>
                  <p:cNvPr id="10" name="Arrow: Right 9">
                    <a:extLst>
                      <a:ext uri="{FF2B5EF4-FFF2-40B4-BE49-F238E27FC236}">
                        <a16:creationId xmlns:a16="http://schemas.microsoft.com/office/drawing/2014/main" id="{95C43D66-CA52-4AD2-ACA7-36E39DEAFAA3}"/>
                      </a:ext>
                    </a:extLst>
                  </p:cNvPr>
                  <p:cNvSpPr/>
                  <p:nvPr/>
                </p:nvSpPr>
                <p:spPr>
                  <a:xfrm>
                    <a:off x="4725992" y="3476010"/>
                    <a:ext cx="118762" cy="188499"/>
                  </a:xfrm>
                  <a:prstGeom prst="rightArrow">
                    <a:avLst>
                      <a:gd name="adj1" fmla="val 5555"/>
                      <a:gd name="adj2" fmla="val 109259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1" name="Arrow: Right 10">
                    <a:extLst>
                      <a:ext uri="{FF2B5EF4-FFF2-40B4-BE49-F238E27FC236}">
                        <a16:creationId xmlns:a16="http://schemas.microsoft.com/office/drawing/2014/main" id="{8D13E9F7-3EDB-44EF-A0F2-89F9167276A5}"/>
                      </a:ext>
                    </a:extLst>
                  </p:cNvPr>
                  <p:cNvSpPr/>
                  <p:nvPr/>
                </p:nvSpPr>
                <p:spPr>
                  <a:xfrm flipH="1">
                    <a:off x="4691090" y="2328962"/>
                    <a:ext cx="118762" cy="188499"/>
                  </a:xfrm>
                  <a:prstGeom prst="rightArrow">
                    <a:avLst>
                      <a:gd name="adj1" fmla="val 5555"/>
                      <a:gd name="adj2" fmla="val 109259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3A42D18A-F6C5-469E-BCBD-85C2729AF398}"/>
                    </a:ext>
                  </a:extLst>
                </p:cNvPr>
                <p:cNvGrpSpPr/>
                <p:nvPr/>
              </p:nvGrpSpPr>
              <p:grpSpPr>
                <a:xfrm>
                  <a:off x="3912895" y="3717307"/>
                  <a:ext cx="1236366" cy="946476"/>
                  <a:chOff x="3931252" y="2328962"/>
                  <a:chExt cx="1631870" cy="1335547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4ABE3E1D-58F0-4007-B77C-0A75730BC3F4}"/>
                      </a:ext>
                    </a:extLst>
                  </p:cNvPr>
                  <p:cNvSpPr/>
                  <p:nvPr/>
                </p:nvSpPr>
                <p:spPr>
                  <a:xfrm>
                    <a:off x="3931252" y="2406433"/>
                    <a:ext cx="1631870" cy="1147048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/>
                      <a:t>Optimize step </a:t>
                    </a:r>
                    <a:r>
                      <a:rPr lang="en-US" sz="1200" b="1" i="1" dirty="0"/>
                      <a:t>n</a:t>
                    </a:r>
                  </a:p>
                </p:txBody>
              </p:sp>
              <p:sp>
                <p:nvSpPr>
                  <p:cNvPr id="21" name="Arrow: Right 20">
                    <a:extLst>
                      <a:ext uri="{FF2B5EF4-FFF2-40B4-BE49-F238E27FC236}">
                        <a16:creationId xmlns:a16="http://schemas.microsoft.com/office/drawing/2014/main" id="{44575585-18FD-4A89-ADE7-9C04043B478E}"/>
                      </a:ext>
                    </a:extLst>
                  </p:cNvPr>
                  <p:cNvSpPr/>
                  <p:nvPr/>
                </p:nvSpPr>
                <p:spPr>
                  <a:xfrm>
                    <a:off x="4725992" y="3476010"/>
                    <a:ext cx="118762" cy="188499"/>
                  </a:xfrm>
                  <a:prstGeom prst="rightArrow">
                    <a:avLst>
                      <a:gd name="adj1" fmla="val 5555"/>
                      <a:gd name="adj2" fmla="val 109259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2" name="Arrow: Right 21">
                    <a:extLst>
                      <a:ext uri="{FF2B5EF4-FFF2-40B4-BE49-F238E27FC236}">
                        <a16:creationId xmlns:a16="http://schemas.microsoft.com/office/drawing/2014/main" id="{D2E242F4-801C-4AA7-9571-080380AE29DB}"/>
                      </a:ext>
                    </a:extLst>
                  </p:cNvPr>
                  <p:cNvSpPr/>
                  <p:nvPr/>
                </p:nvSpPr>
                <p:spPr>
                  <a:xfrm flipH="1">
                    <a:off x="4691090" y="2328962"/>
                    <a:ext cx="118762" cy="188499"/>
                  </a:xfrm>
                  <a:prstGeom prst="rightArrow">
                    <a:avLst>
                      <a:gd name="adj1" fmla="val 5555"/>
                      <a:gd name="adj2" fmla="val 109259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5E9F510-EF9D-4779-8656-5D3F0A9FC50F}"/>
                    </a:ext>
                  </a:extLst>
                </p:cNvPr>
                <p:cNvGrpSpPr/>
                <p:nvPr/>
              </p:nvGrpSpPr>
              <p:grpSpPr>
                <a:xfrm>
                  <a:off x="4177717" y="3428999"/>
                  <a:ext cx="606180" cy="192947"/>
                  <a:chOff x="4177717" y="3428999"/>
                  <a:chExt cx="606180" cy="192947"/>
                </a:xfrm>
              </p:grpSpPr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C33E8F92-6C4A-479C-8C1A-F9DE1B42DBD0}"/>
                      </a:ext>
                    </a:extLst>
                  </p:cNvPr>
                  <p:cNvCxnSpPr/>
                  <p:nvPr/>
                </p:nvCxnSpPr>
                <p:spPr>
                  <a:xfrm>
                    <a:off x="4186106" y="3428999"/>
                    <a:ext cx="595619" cy="0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53F9BCCF-9291-4429-836B-75EE036D0539}"/>
                      </a:ext>
                    </a:extLst>
                  </p:cNvPr>
                  <p:cNvCxnSpPr/>
                  <p:nvPr/>
                </p:nvCxnSpPr>
                <p:spPr>
                  <a:xfrm>
                    <a:off x="4188278" y="3529667"/>
                    <a:ext cx="595619" cy="0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1FA2C3D8-F31D-4EE8-B8AD-5CDF8570979C}"/>
                      </a:ext>
                    </a:extLst>
                  </p:cNvPr>
                  <p:cNvCxnSpPr/>
                  <p:nvPr/>
                </p:nvCxnSpPr>
                <p:spPr>
                  <a:xfrm>
                    <a:off x="4177717" y="3621946"/>
                    <a:ext cx="595619" cy="0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48370-C05B-413A-91E2-01E0A8D6805F}"/>
                  </a:ext>
                </a:extLst>
              </p:cNvPr>
              <p:cNvSpPr txBox="1"/>
              <p:nvPr/>
            </p:nvSpPr>
            <p:spPr>
              <a:xfrm>
                <a:off x="3671743" y="1694577"/>
                <a:ext cx="1665784" cy="60134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Iterative optimization</a:t>
                </a:r>
              </a:p>
            </p:txBody>
          </p:sp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701F4D8-0526-41F0-AFA5-69A52D3FC252}"/>
                </a:ext>
              </a:extLst>
            </p:cNvPr>
            <p:cNvSpPr/>
            <p:nvPr/>
          </p:nvSpPr>
          <p:spPr>
            <a:xfrm>
              <a:off x="4991449" y="2634143"/>
              <a:ext cx="1346871" cy="17868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-----</a:t>
              </a:r>
              <a:r>
                <a:rPr lang="en-US" sz="16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r>
                <a:rPr lang="en-US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---</a:t>
              </a:r>
            </a:p>
            <a:p>
              <a:r>
                <a:rPr lang="en-US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-Process track</a:t>
              </a:r>
            </a:p>
            <a:p>
              <a:r>
                <a:rPr lang="en-US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-Images</a:t>
              </a:r>
            </a:p>
            <a:p>
              <a:r>
                <a:rPr lang="en-US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-Metrology data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CCD92CE2-163E-48D9-88ED-A21EDC62321D}"/>
                </a:ext>
              </a:extLst>
            </p:cNvPr>
            <p:cNvSpPr/>
            <p:nvPr/>
          </p:nvSpPr>
          <p:spPr>
            <a:xfrm>
              <a:off x="6545872" y="3262848"/>
              <a:ext cx="276837" cy="419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E79589E-575A-4D43-A5C9-DAE1F24DDD1F}"/>
                </a:ext>
              </a:extLst>
            </p:cNvPr>
            <p:cNvGrpSpPr/>
            <p:nvPr/>
          </p:nvGrpSpPr>
          <p:grpSpPr>
            <a:xfrm>
              <a:off x="6654312" y="1900246"/>
              <a:ext cx="2190763" cy="2907741"/>
              <a:chOff x="6846196" y="2054348"/>
              <a:chExt cx="2190763" cy="2907741"/>
            </a:xfrm>
          </p:grpSpPr>
          <p:sp>
            <p:nvSpPr>
              <p:cNvPr id="34" name="Diamond 33">
                <a:extLst>
                  <a:ext uri="{FF2B5EF4-FFF2-40B4-BE49-F238E27FC236}">
                    <a16:creationId xmlns:a16="http://schemas.microsoft.com/office/drawing/2014/main" id="{069CD0EA-09C7-4FC7-A239-5B6EC13BA89B}"/>
                  </a:ext>
                </a:extLst>
              </p:cNvPr>
              <p:cNvSpPr/>
              <p:nvPr/>
            </p:nvSpPr>
            <p:spPr>
              <a:xfrm>
                <a:off x="7116662" y="2506735"/>
                <a:ext cx="1649833" cy="1187043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Batch 1</a:t>
                </a:r>
              </a:p>
            </p:txBody>
          </p:sp>
          <p:sp>
            <p:nvSpPr>
              <p:cNvPr id="35" name="Diamond 34">
                <a:extLst>
                  <a:ext uri="{FF2B5EF4-FFF2-40B4-BE49-F238E27FC236}">
                    <a16:creationId xmlns:a16="http://schemas.microsoft.com/office/drawing/2014/main" id="{9D2E7FBB-83A4-4081-B1F1-960F15E22B58}"/>
                  </a:ext>
                </a:extLst>
              </p:cNvPr>
              <p:cNvSpPr/>
              <p:nvPr/>
            </p:nvSpPr>
            <p:spPr>
              <a:xfrm>
                <a:off x="7116662" y="3775046"/>
                <a:ext cx="1649833" cy="1187043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Batch 2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33DD2B-123D-4FCA-930B-52A8A1E9805F}"/>
                  </a:ext>
                </a:extLst>
              </p:cNvPr>
              <p:cNvSpPr txBox="1"/>
              <p:nvPr/>
            </p:nvSpPr>
            <p:spPr>
              <a:xfrm>
                <a:off x="6846196" y="2054348"/>
                <a:ext cx="2190763" cy="36886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</a:rPr>
                  <a:t>Different batches</a:t>
                </a:r>
              </a:p>
            </p:txBody>
          </p:sp>
        </p:grp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8EFB616F-DE19-44AA-B2AD-D23199313DB4}"/>
                </a:ext>
              </a:extLst>
            </p:cNvPr>
            <p:cNvSpPr/>
            <p:nvPr/>
          </p:nvSpPr>
          <p:spPr>
            <a:xfrm>
              <a:off x="8766495" y="3354117"/>
              <a:ext cx="276837" cy="3688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BD3E55-AA06-4F7C-8FEC-44D03D72F35C}"/>
                </a:ext>
              </a:extLst>
            </p:cNvPr>
            <p:cNvSpPr txBox="1"/>
            <p:nvPr/>
          </p:nvSpPr>
          <p:spPr>
            <a:xfrm>
              <a:off x="9365589" y="2946154"/>
              <a:ext cx="2305615" cy="118704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b="1" i="1" dirty="0"/>
                <a:t>Although you show one best image, your generate a lot of data in the process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4C16B3E-40F8-4151-9C6A-E8306F2A23DC}"/>
              </a:ext>
            </a:extLst>
          </p:cNvPr>
          <p:cNvSpPr txBox="1"/>
          <p:nvPr/>
        </p:nvSpPr>
        <p:spPr>
          <a:xfrm>
            <a:off x="551768" y="4829119"/>
            <a:ext cx="3637204" cy="2977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Available tools to manage data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3E4D73-DA7E-4692-9C20-E8A0A3DA5B63}"/>
              </a:ext>
            </a:extLst>
          </p:cNvPr>
          <p:cNvGrpSpPr/>
          <p:nvPr/>
        </p:nvGrpSpPr>
        <p:grpSpPr>
          <a:xfrm>
            <a:off x="333654" y="5274891"/>
            <a:ext cx="3071516" cy="1312502"/>
            <a:chOff x="333654" y="5274891"/>
            <a:chExt cx="3071516" cy="1312502"/>
          </a:xfrm>
        </p:grpSpPr>
        <p:pic>
          <p:nvPicPr>
            <p:cNvPr id="9218" name="Picture 2" descr="FG Clean Wipes Spiral-Bound College Ruled Cleanroom Notebook, White, 50  Sheets">
              <a:extLst>
                <a:ext uri="{FF2B5EF4-FFF2-40B4-BE49-F238E27FC236}">
                  <a16:creationId xmlns:a16="http://schemas.microsoft.com/office/drawing/2014/main" id="{E25A27B7-9383-4AFC-8DD9-CDBA7C00FF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10021" r="4629" b="17382"/>
            <a:stretch/>
          </p:blipFill>
          <p:spPr bwMode="auto">
            <a:xfrm>
              <a:off x="1914407" y="5274891"/>
              <a:ext cx="1490763" cy="131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74F17D-E26C-4403-8B74-B27B291A2A20}"/>
                </a:ext>
              </a:extLst>
            </p:cNvPr>
            <p:cNvSpPr txBox="1"/>
            <p:nvPr/>
          </p:nvSpPr>
          <p:spPr>
            <a:xfrm>
              <a:off x="333654" y="5566877"/>
              <a:ext cx="1813928" cy="29771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Cleanroom notebook to track process</a:t>
              </a:r>
            </a:p>
          </p:txBody>
        </p:sp>
      </p:grpSp>
      <p:sp>
        <p:nvSpPr>
          <p:cNvPr id="45" name="Cross 44">
            <a:extLst>
              <a:ext uri="{FF2B5EF4-FFF2-40B4-BE49-F238E27FC236}">
                <a16:creationId xmlns:a16="http://schemas.microsoft.com/office/drawing/2014/main" id="{0319677C-91B7-4763-AFC9-083E358D9F0F}"/>
              </a:ext>
            </a:extLst>
          </p:cNvPr>
          <p:cNvSpPr/>
          <p:nvPr/>
        </p:nvSpPr>
        <p:spPr>
          <a:xfrm>
            <a:off x="3616975" y="5519225"/>
            <a:ext cx="873176" cy="885953"/>
          </a:xfrm>
          <a:prstGeom prst="plus">
            <a:avLst>
              <a:gd name="adj" fmla="val 44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B4BEBB-8F7A-41D9-9E9F-736F5816A5E3}"/>
              </a:ext>
            </a:extLst>
          </p:cNvPr>
          <p:cNvGrpSpPr/>
          <p:nvPr/>
        </p:nvGrpSpPr>
        <p:grpSpPr>
          <a:xfrm>
            <a:off x="7242703" y="5228012"/>
            <a:ext cx="2244245" cy="1324012"/>
            <a:chOff x="7712345" y="5064729"/>
            <a:chExt cx="2244245" cy="132401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C63C0AE-E9C9-447B-BD5A-222975066427}"/>
                </a:ext>
              </a:extLst>
            </p:cNvPr>
            <p:cNvSpPr txBox="1"/>
            <p:nvPr/>
          </p:nvSpPr>
          <p:spPr>
            <a:xfrm>
              <a:off x="7712345" y="5146977"/>
              <a:ext cx="1388319" cy="12417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Track process, data, docs,, PowerPoint</a:t>
              </a:r>
            </a:p>
          </p:txBody>
        </p:sp>
        <p:pic>
          <p:nvPicPr>
            <p:cNvPr id="9222" name="Picture 6" descr="The Importance of Excel in Business">
              <a:extLst>
                <a:ext uri="{FF2B5EF4-FFF2-40B4-BE49-F238E27FC236}">
                  <a16:creationId xmlns:a16="http://schemas.microsoft.com/office/drawing/2014/main" id="{4B283BEB-6959-4C06-A254-7A18DFEF0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5" r="15923"/>
            <a:stretch/>
          </p:blipFill>
          <p:spPr bwMode="auto">
            <a:xfrm>
              <a:off x="8911259" y="5064729"/>
              <a:ext cx="1045331" cy="98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DEB558A-031B-4C4F-9E06-F1D78F207425}"/>
              </a:ext>
            </a:extLst>
          </p:cNvPr>
          <p:cNvGrpSpPr/>
          <p:nvPr/>
        </p:nvGrpSpPr>
        <p:grpSpPr>
          <a:xfrm>
            <a:off x="9903897" y="5228012"/>
            <a:ext cx="2193864" cy="1241764"/>
            <a:chOff x="9828886" y="5151043"/>
            <a:chExt cx="2193864" cy="1241764"/>
          </a:xfrm>
        </p:grpSpPr>
        <p:pic>
          <p:nvPicPr>
            <p:cNvPr id="9224" name="Picture 8" descr="Microsoft Unifying OneNote Experience - Weston Technology Solutions">
              <a:extLst>
                <a:ext uri="{FF2B5EF4-FFF2-40B4-BE49-F238E27FC236}">
                  <a16:creationId xmlns:a16="http://schemas.microsoft.com/office/drawing/2014/main" id="{78E2105E-175D-495B-BCB8-6F223315D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916" y="5219065"/>
              <a:ext cx="1260834" cy="93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3E2A9B-32CC-42AD-8D57-0978D610464D}"/>
                </a:ext>
              </a:extLst>
            </p:cNvPr>
            <p:cNvSpPr txBox="1"/>
            <p:nvPr/>
          </p:nvSpPr>
          <p:spPr>
            <a:xfrm>
              <a:off x="9828886" y="5151043"/>
              <a:ext cx="1388319" cy="12417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Track everything in one place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8CAC22-9456-4E01-9F7B-82303F9C9943}"/>
              </a:ext>
            </a:extLst>
          </p:cNvPr>
          <p:cNvGrpSpPr/>
          <p:nvPr/>
        </p:nvGrpSpPr>
        <p:grpSpPr>
          <a:xfrm>
            <a:off x="4701956" y="5057337"/>
            <a:ext cx="1999623" cy="1560053"/>
            <a:chOff x="4854633" y="4991971"/>
            <a:chExt cx="1999623" cy="156005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179C1E7-0372-43ED-9A75-EB52B5F74BE3}"/>
                </a:ext>
              </a:extLst>
            </p:cNvPr>
            <p:cNvGrpSpPr/>
            <p:nvPr/>
          </p:nvGrpSpPr>
          <p:grpSpPr>
            <a:xfrm>
              <a:off x="4854633" y="5310260"/>
              <a:ext cx="1999623" cy="1241764"/>
              <a:chOff x="5339611" y="5335242"/>
              <a:chExt cx="1999623" cy="1241764"/>
            </a:xfrm>
          </p:grpSpPr>
          <p:pic>
            <p:nvPicPr>
              <p:cNvPr id="9220" name="Picture 4" descr="Microsoft PowerPoint 2016 Review | PCMag">
                <a:extLst>
                  <a:ext uri="{FF2B5EF4-FFF2-40B4-BE49-F238E27FC236}">
                    <a16:creationId xmlns:a16="http://schemas.microsoft.com/office/drawing/2014/main" id="{861DFAE4-BDA2-4CC8-A57F-DA3ED316A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11" r="15951"/>
              <a:stretch/>
            </p:blipFill>
            <p:spPr bwMode="auto">
              <a:xfrm>
                <a:off x="6487420" y="5786423"/>
                <a:ext cx="851814" cy="737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A01896-3D96-4072-81CA-5ABB5B195346}"/>
                  </a:ext>
                </a:extLst>
              </p:cNvPr>
              <p:cNvSpPr txBox="1"/>
              <p:nvPr/>
            </p:nvSpPr>
            <p:spPr>
              <a:xfrm>
                <a:off x="5339611" y="5335242"/>
                <a:ext cx="1388319" cy="12417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dirty="0"/>
                  <a:t>Track process, data, images</a:t>
                </a:r>
              </a:p>
            </p:txBody>
          </p:sp>
        </p:grpSp>
        <p:pic>
          <p:nvPicPr>
            <p:cNvPr id="9226" name="Picture 10" descr="Microsoft Word on the App Store">
              <a:extLst>
                <a:ext uri="{FF2B5EF4-FFF2-40B4-BE49-F238E27FC236}">
                  <a16:creationId xmlns:a16="http://schemas.microsoft.com/office/drawing/2014/main" id="{FF3BC6E4-F363-4937-BF4E-641CD596F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3" t="23065" r="35856" b="23260"/>
            <a:stretch/>
          </p:blipFill>
          <p:spPr bwMode="auto">
            <a:xfrm>
              <a:off x="5854384" y="4991971"/>
              <a:ext cx="912943" cy="812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ED853F2F-418D-448A-B967-8BF546F66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17" t="40474" r="32424" b="39208"/>
          <a:stretch/>
        </p:blipFill>
        <p:spPr>
          <a:xfrm>
            <a:off x="6778035" y="6050263"/>
            <a:ext cx="620026" cy="63666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FBC1ACB-F4C6-4288-A334-19FD8AECA9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17" t="40474" r="32424" b="39208"/>
          <a:stretch/>
        </p:blipFill>
        <p:spPr>
          <a:xfrm>
            <a:off x="9354022" y="6044814"/>
            <a:ext cx="620026" cy="6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6DAC-FE57-41EF-B5D0-0964C0D5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Fabrication Steps: Sample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A8C6C-6CDD-4703-AC5A-5FE45C985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D0A18A-D6C5-47FE-ABD1-EA243AC11BC9}"/>
              </a:ext>
            </a:extLst>
          </p:cNvPr>
          <p:cNvGrpSpPr/>
          <p:nvPr/>
        </p:nvGrpSpPr>
        <p:grpSpPr>
          <a:xfrm>
            <a:off x="1299437" y="1748317"/>
            <a:ext cx="2442053" cy="2501807"/>
            <a:chOff x="1491143" y="1613456"/>
            <a:chExt cx="2627378" cy="27928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90F4E6-DCBD-49BE-AC02-9D62CE5DC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143" y="1613456"/>
              <a:ext cx="2627378" cy="2418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69006-1E39-471B-BECD-971897CE552E}"/>
                </a:ext>
              </a:extLst>
            </p:cNvPr>
            <p:cNvSpPr txBox="1"/>
            <p:nvPr/>
          </p:nvSpPr>
          <p:spPr>
            <a:xfrm>
              <a:off x="1529002" y="4031988"/>
              <a:ext cx="2507742" cy="374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Samples with gunk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4B41C4-0585-4A8F-9DC4-5D6460E4A34E}"/>
              </a:ext>
            </a:extLst>
          </p:cNvPr>
          <p:cNvGrpSpPr/>
          <p:nvPr/>
        </p:nvGrpSpPr>
        <p:grpSpPr>
          <a:xfrm>
            <a:off x="4698725" y="1748317"/>
            <a:ext cx="2507741" cy="2603001"/>
            <a:chOff x="4923000" y="1613456"/>
            <a:chExt cx="2627377" cy="28711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BE680B-279E-4A55-9C46-004E45856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000" y="1613456"/>
              <a:ext cx="2627377" cy="2418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567AE7-CC4B-416C-8C94-8A58748B0692}"/>
                </a:ext>
              </a:extLst>
            </p:cNvPr>
            <p:cNvSpPr txBox="1"/>
            <p:nvPr/>
          </p:nvSpPr>
          <p:spPr>
            <a:xfrm>
              <a:off x="5340813" y="4115263"/>
              <a:ext cx="17917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Metal particles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4F9CDD-E714-4556-8A44-1A0870E8AB5F}"/>
              </a:ext>
            </a:extLst>
          </p:cNvPr>
          <p:cNvGrpSpPr/>
          <p:nvPr/>
        </p:nvGrpSpPr>
        <p:grpSpPr>
          <a:xfrm>
            <a:off x="7745436" y="1727002"/>
            <a:ext cx="3730701" cy="2570281"/>
            <a:chOff x="8003920" y="1613456"/>
            <a:chExt cx="3997179" cy="29465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E07B9A-F82D-48BC-B6FC-AFEA753F1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775" y="1613456"/>
              <a:ext cx="2627377" cy="2420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175D8D-850B-4DA7-9FBC-2CA001F649FD}"/>
                </a:ext>
              </a:extLst>
            </p:cNvPr>
            <p:cNvSpPr txBox="1"/>
            <p:nvPr/>
          </p:nvSpPr>
          <p:spPr>
            <a:xfrm>
              <a:off x="8003920" y="4136578"/>
              <a:ext cx="3997179" cy="423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eftover hydrocarbon after liftoff</a:t>
              </a:r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BCFC4D2-7891-4C42-ACE7-C27F07740B51}"/>
              </a:ext>
            </a:extLst>
          </p:cNvPr>
          <p:cNvSpPr txBox="1"/>
          <p:nvPr/>
        </p:nvSpPr>
        <p:spPr>
          <a:xfrm>
            <a:off x="1345811" y="924952"/>
            <a:ext cx="8138178" cy="3742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Sample size: use dicing tool scriber to cut sample/ substrate to desired size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041AEE-C006-4246-943B-97D1A5803456}"/>
              </a:ext>
            </a:extLst>
          </p:cNvPr>
          <p:cNvSpPr txBox="1"/>
          <p:nvPr/>
        </p:nvSpPr>
        <p:spPr>
          <a:xfrm>
            <a:off x="4939647" y="1334500"/>
            <a:ext cx="2025894" cy="2988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Sample cleaning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21138-55D3-47F3-8523-E2BF735F390B}"/>
              </a:ext>
            </a:extLst>
          </p:cNvPr>
          <p:cNvSpPr txBox="1"/>
          <p:nvPr/>
        </p:nvSpPr>
        <p:spPr>
          <a:xfrm>
            <a:off x="301147" y="4791267"/>
            <a:ext cx="3104784" cy="3923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dirty="0"/>
              <a:t>Hydrocarbon/gunk removal: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5580E-8152-459E-98CF-957195AD9749}"/>
              </a:ext>
            </a:extLst>
          </p:cNvPr>
          <p:cNvSpPr/>
          <p:nvPr/>
        </p:nvSpPr>
        <p:spPr>
          <a:xfrm>
            <a:off x="3487893" y="4626714"/>
            <a:ext cx="2507741" cy="58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Acetone airbrush, Methanol, IPA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03096-24AB-48EE-B942-41F704F6B927}"/>
              </a:ext>
            </a:extLst>
          </p:cNvPr>
          <p:cNvSpPr/>
          <p:nvPr/>
        </p:nvSpPr>
        <p:spPr>
          <a:xfrm>
            <a:off x="6330037" y="4636622"/>
            <a:ext cx="2507741" cy="59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Oxygen plasma (Barrel ash, ozone, LOLA)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6D8A8E-E2A1-45BA-84D0-4D0F9153CB62}"/>
              </a:ext>
            </a:extLst>
          </p:cNvPr>
          <p:cNvCxnSpPr>
            <a:cxnSpLocks/>
            <a:stCxn id="20" idx="3"/>
            <a:endCxn id="20" idx="3"/>
          </p:cNvCxnSpPr>
          <p:nvPr/>
        </p:nvCxnSpPr>
        <p:spPr>
          <a:xfrm>
            <a:off x="5995634" y="491848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C7DDF95-10A8-4EE0-A33A-B1E8BCCA9024}"/>
              </a:ext>
            </a:extLst>
          </p:cNvPr>
          <p:cNvSpPr/>
          <p:nvPr/>
        </p:nvSpPr>
        <p:spPr>
          <a:xfrm>
            <a:off x="9188959" y="4658334"/>
            <a:ext cx="2507741" cy="57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Ammonia peroxide, piranha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7D3417-CA02-4955-BDD6-F53EAE86E4A7}"/>
              </a:ext>
            </a:extLst>
          </p:cNvPr>
          <p:cNvSpPr/>
          <p:nvPr/>
        </p:nvSpPr>
        <p:spPr>
          <a:xfrm>
            <a:off x="3487893" y="5324967"/>
            <a:ext cx="2507741" cy="60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Acetone airbrush (forceful), IPA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92753-FEBD-4B14-A7C6-C9424255125E}"/>
              </a:ext>
            </a:extLst>
          </p:cNvPr>
          <p:cNvSpPr/>
          <p:nvPr/>
        </p:nvSpPr>
        <p:spPr>
          <a:xfrm>
            <a:off x="6330036" y="5343908"/>
            <a:ext cx="2507741" cy="58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Ammonia peroxide (some), piranha (~all)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AFCE0-E432-49AB-93D1-3407C4B3C218}"/>
              </a:ext>
            </a:extLst>
          </p:cNvPr>
          <p:cNvSpPr txBox="1"/>
          <p:nvPr/>
        </p:nvSpPr>
        <p:spPr>
          <a:xfrm>
            <a:off x="796698" y="5571830"/>
            <a:ext cx="2636349" cy="3923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dirty="0"/>
              <a:t>Metal particles removal: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907569-8DA0-4C11-9F08-9A5A27B11D06}"/>
              </a:ext>
            </a:extLst>
          </p:cNvPr>
          <p:cNvSpPr txBox="1"/>
          <p:nvPr/>
        </p:nvSpPr>
        <p:spPr>
          <a:xfrm>
            <a:off x="796698" y="6261602"/>
            <a:ext cx="2636349" cy="3923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dirty="0"/>
              <a:t>Oxide removal: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B5A553-D64A-4164-88B8-324D3A8FDAAE}"/>
              </a:ext>
            </a:extLst>
          </p:cNvPr>
          <p:cNvSpPr/>
          <p:nvPr/>
        </p:nvSpPr>
        <p:spPr>
          <a:xfrm>
            <a:off x="3487893" y="6107514"/>
            <a:ext cx="2507741" cy="60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HF, BOE (removes different oxides)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13E97E-67B9-4605-9B03-FF6D981DB1C3}"/>
              </a:ext>
            </a:extLst>
          </p:cNvPr>
          <p:cNvSpPr/>
          <p:nvPr/>
        </p:nvSpPr>
        <p:spPr>
          <a:xfrm>
            <a:off x="6330035" y="6107514"/>
            <a:ext cx="2939800" cy="60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Hot bases e.g. KOH (removes Al</a:t>
            </a:r>
            <a:r>
              <a:rPr lang="en-US" sz="1600" b="1" baseline="-25000" dirty="0"/>
              <a:t>2</a:t>
            </a:r>
            <a:r>
              <a:rPr lang="en-US" sz="1600" b="1" dirty="0"/>
              <a:t>O</a:t>
            </a:r>
            <a:r>
              <a:rPr lang="en-US" sz="1600" b="1" baseline="-25000" dirty="0"/>
              <a:t>3</a:t>
            </a:r>
            <a:r>
              <a:rPr lang="en-US" sz="1600" b="1" dirty="0"/>
              <a:t>, SiO</a:t>
            </a:r>
            <a:r>
              <a:rPr lang="en-US" sz="1600" b="1" baseline="-25000" dirty="0"/>
              <a:t>2</a:t>
            </a:r>
            <a:r>
              <a:rPr lang="en-US" sz="1600" b="1" dirty="0"/>
              <a:t>, attacks Si</a:t>
            </a:r>
          </a:p>
        </p:txBody>
      </p:sp>
    </p:spTree>
    <p:extLst>
      <p:ext uri="{BB962C8B-B14F-4D97-AF65-F5344CB8AC3E}">
        <p14:creationId xmlns:p14="http://schemas.microsoft.com/office/powerpoint/2010/main" val="6979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1ACF-EB86-47EF-BCAE-69D1541A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10923"/>
            <a:ext cx="10096500" cy="774779"/>
          </a:xfrm>
        </p:spPr>
        <p:txBody>
          <a:bodyPr/>
          <a:lstStyle/>
          <a:p>
            <a:r>
              <a:rPr lang="en-US" dirty="0"/>
              <a:t>Common Fabrication Steps: Lithography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B671B6-4DF4-4E6D-8FA1-F34BAF735A08}"/>
              </a:ext>
            </a:extLst>
          </p:cNvPr>
          <p:cNvGrpSpPr/>
          <p:nvPr/>
        </p:nvGrpSpPr>
        <p:grpSpPr>
          <a:xfrm>
            <a:off x="495300" y="920456"/>
            <a:ext cx="5663368" cy="3083108"/>
            <a:chOff x="-16813" y="1675075"/>
            <a:chExt cx="4433597" cy="34351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A70FC-639D-47C9-8BAD-166BFAE27FF4}"/>
                </a:ext>
              </a:extLst>
            </p:cNvPr>
            <p:cNvGrpSpPr/>
            <p:nvPr/>
          </p:nvGrpSpPr>
          <p:grpSpPr>
            <a:xfrm>
              <a:off x="551632" y="1675075"/>
              <a:ext cx="2573568" cy="1771227"/>
              <a:chOff x="4441011" y="3783653"/>
              <a:chExt cx="2381208" cy="1584586"/>
            </a:xfrm>
          </p:grpSpPr>
          <p:pic>
            <p:nvPicPr>
              <p:cNvPr id="8" name="Picture 12" descr="Synthesis, Fabrication, Manipulation &amp; Assembly Capabilities">
                <a:extLst>
                  <a:ext uri="{FF2B5EF4-FFF2-40B4-BE49-F238E27FC236}">
                    <a16:creationId xmlns:a16="http://schemas.microsoft.com/office/drawing/2014/main" id="{DCDDA87E-72A0-4429-B6FB-10D94F362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1011" y="3783653"/>
                <a:ext cx="2381208" cy="1584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0A00BA-7436-4CC1-905A-B77353CD86CA}"/>
                  </a:ext>
                </a:extLst>
              </p:cNvPr>
              <p:cNvSpPr txBox="1"/>
              <p:nvPr/>
            </p:nvSpPr>
            <p:spPr>
              <a:xfrm>
                <a:off x="4685074" y="4966761"/>
                <a:ext cx="1150627" cy="288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100 kV EBL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F2E1A6-837D-4089-A8AF-61B5620D0312}"/>
                </a:ext>
              </a:extLst>
            </p:cNvPr>
            <p:cNvSpPr txBox="1"/>
            <p:nvPr/>
          </p:nvSpPr>
          <p:spPr>
            <a:xfrm>
              <a:off x="-16813" y="3444297"/>
              <a:ext cx="4433597" cy="166593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Resolution down to 10nm, high beam current (20nA)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Large area wafer scale patterning, stitching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Proximity correction included for extreme res patterning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Preferred samples size &gt; 9mm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44930-B761-4B85-8DA5-E50E7E38C9E3}"/>
              </a:ext>
            </a:extLst>
          </p:cNvPr>
          <p:cNvGrpSpPr/>
          <p:nvPr/>
        </p:nvGrpSpPr>
        <p:grpSpPr>
          <a:xfrm>
            <a:off x="6845416" y="963652"/>
            <a:ext cx="4798503" cy="2434266"/>
            <a:chOff x="6736588" y="1096231"/>
            <a:chExt cx="4798503" cy="24342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1AB8AE-0CE6-46BA-AED2-7B21E0FDF192}"/>
                </a:ext>
              </a:extLst>
            </p:cNvPr>
            <p:cNvGrpSpPr/>
            <p:nvPr/>
          </p:nvGrpSpPr>
          <p:grpSpPr>
            <a:xfrm>
              <a:off x="6998385" y="1096231"/>
              <a:ext cx="2189614" cy="1421152"/>
              <a:chOff x="8619697" y="6341281"/>
              <a:chExt cx="2367965" cy="1575775"/>
            </a:xfrm>
          </p:grpSpPr>
          <p:pic>
            <p:nvPicPr>
              <p:cNvPr id="11" name="Picture 10" descr="Synthesis, Fabrication, Manipulation &amp; Assembly Capabilities">
                <a:extLst>
                  <a:ext uri="{FF2B5EF4-FFF2-40B4-BE49-F238E27FC236}">
                    <a16:creationId xmlns:a16="http://schemas.microsoft.com/office/drawing/2014/main" id="{4C20C46C-0080-426C-8F99-3E9C5C918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697" y="6341281"/>
                <a:ext cx="2367965" cy="157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5B409C-9DE2-4E4C-BE1E-DEC08176BC9D}"/>
                  </a:ext>
                </a:extLst>
              </p:cNvPr>
              <p:cNvSpPr txBox="1"/>
              <p:nvPr/>
            </p:nvSpPr>
            <p:spPr>
              <a:xfrm>
                <a:off x="8837809" y="7503899"/>
                <a:ext cx="1858153" cy="3460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30kV EBL (SEM)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92FBF8-0353-49C8-916E-25053F31A7B9}"/>
                </a:ext>
              </a:extLst>
            </p:cNvPr>
            <p:cNvSpPr txBox="1"/>
            <p:nvPr/>
          </p:nvSpPr>
          <p:spPr>
            <a:xfrm>
              <a:off x="6736588" y="2545161"/>
              <a:ext cx="4798503" cy="98533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Resolution down to 30nm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No straight forward proximity correction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Smaller area EBL, no stitching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BA67C3-D164-49A0-A77F-7FCBD123B1DC}"/>
              </a:ext>
            </a:extLst>
          </p:cNvPr>
          <p:cNvGrpSpPr/>
          <p:nvPr/>
        </p:nvGrpSpPr>
        <p:grpSpPr>
          <a:xfrm>
            <a:off x="874620" y="3645166"/>
            <a:ext cx="2830668" cy="2955088"/>
            <a:chOff x="6730890" y="1098600"/>
            <a:chExt cx="2830668" cy="29550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5E9317-1547-415A-8F58-C7A91F468DD4}"/>
                </a:ext>
              </a:extLst>
            </p:cNvPr>
            <p:cNvGrpSpPr/>
            <p:nvPr/>
          </p:nvGrpSpPr>
          <p:grpSpPr>
            <a:xfrm>
              <a:off x="7020804" y="1098600"/>
              <a:ext cx="1679903" cy="2121381"/>
              <a:chOff x="3138272" y="4561613"/>
              <a:chExt cx="646763" cy="870586"/>
            </a:xfrm>
          </p:grpSpPr>
          <p:pic>
            <p:nvPicPr>
              <p:cNvPr id="5" name="Picture 14" descr="Maskless Aligner MLA150 - Spectra Research Corporation">
                <a:extLst>
                  <a:ext uri="{FF2B5EF4-FFF2-40B4-BE49-F238E27FC236}">
                    <a16:creationId xmlns:a16="http://schemas.microsoft.com/office/drawing/2014/main" id="{0A1C3B6E-D8AE-4026-BCD2-4C1D31BEC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09" r="11688"/>
              <a:stretch/>
            </p:blipFill>
            <p:spPr bwMode="auto">
              <a:xfrm>
                <a:off x="3138272" y="4561613"/>
                <a:ext cx="646763" cy="870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7E742E-3A26-4BB5-8BB0-B10C2BD7E7FB}"/>
                  </a:ext>
                </a:extLst>
              </p:cNvPr>
              <p:cNvSpPr txBox="1"/>
              <p:nvPr/>
            </p:nvSpPr>
            <p:spPr>
              <a:xfrm>
                <a:off x="3234832" y="5099336"/>
                <a:ext cx="364933" cy="1463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MLA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FC3BE4-9E76-474A-9703-E8C45B7027B7}"/>
                </a:ext>
              </a:extLst>
            </p:cNvPr>
            <p:cNvSpPr txBox="1"/>
            <p:nvPr/>
          </p:nvSpPr>
          <p:spPr>
            <a:xfrm>
              <a:off x="6730890" y="3016619"/>
              <a:ext cx="2830668" cy="103706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Maskless write from CAD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Resolution ~1um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Good speed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4026FC-B2EA-42A4-A7E1-0D2B757D0EC4}"/>
              </a:ext>
            </a:extLst>
          </p:cNvPr>
          <p:cNvGrpSpPr/>
          <p:nvPr/>
        </p:nvGrpSpPr>
        <p:grpSpPr>
          <a:xfrm>
            <a:off x="8551136" y="4067012"/>
            <a:ext cx="2347648" cy="2572273"/>
            <a:chOff x="9507171" y="1782760"/>
            <a:chExt cx="2347648" cy="25722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64DEA4-312C-49A9-ADC8-DA0D38836E35}"/>
                </a:ext>
              </a:extLst>
            </p:cNvPr>
            <p:cNvGrpSpPr/>
            <p:nvPr/>
          </p:nvGrpSpPr>
          <p:grpSpPr>
            <a:xfrm>
              <a:off x="9904533" y="1782760"/>
              <a:ext cx="1586189" cy="1797494"/>
              <a:chOff x="3429985" y="1849893"/>
              <a:chExt cx="1586189" cy="1797494"/>
            </a:xfrm>
          </p:grpSpPr>
          <p:pic>
            <p:nvPicPr>
              <p:cNvPr id="8194" name="Picture 2" descr="Used Karl Suss MJB3 Mask Aligner for Sale at Tara Semiconductor Tec...">
                <a:extLst>
                  <a:ext uri="{FF2B5EF4-FFF2-40B4-BE49-F238E27FC236}">
                    <a16:creationId xmlns:a16="http://schemas.microsoft.com/office/drawing/2014/main" id="{3BFE93CE-9022-4CD8-9B83-CA4D0E6AD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2" r="34999"/>
              <a:stretch/>
            </p:blipFill>
            <p:spPr bwMode="auto">
              <a:xfrm>
                <a:off x="3429985" y="1849893"/>
                <a:ext cx="1582216" cy="1797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D045DF-65DF-4882-B2EC-028E338C2649}"/>
                  </a:ext>
                </a:extLst>
              </p:cNvPr>
              <p:cNvSpPr txBox="1"/>
              <p:nvPr/>
            </p:nvSpPr>
            <p:spPr>
              <a:xfrm>
                <a:off x="3530623" y="3150439"/>
                <a:ext cx="1485551" cy="3566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Mask aligner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85919A-E399-4924-92ED-FEF0D317BE66}"/>
                </a:ext>
              </a:extLst>
            </p:cNvPr>
            <p:cNvSpPr txBox="1"/>
            <p:nvPr/>
          </p:nvSpPr>
          <p:spPr>
            <a:xfrm>
              <a:off x="9507171" y="3580254"/>
              <a:ext cx="2347648" cy="77477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Uses mask to align and pattern optically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92741E-D88A-4570-9D94-FF82B2AA1438}"/>
              </a:ext>
            </a:extLst>
          </p:cNvPr>
          <p:cNvSpPr txBox="1"/>
          <p:nvPr/>
        </p:nvSpPr>
        <p:spPr>
          <a:xfrm>
            <a:off x="2046914" y="886707"/>
            <a:ext cx="4798503" cy="3579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B9F006-9E6E-4E81-8252-E16E3D48F02A}"/>
              </a:ext>
            </a:extLst>
          </p:cNvPr>
          <p:cNvSpPr txBox="1"/>
          <p:nvPr/>
        </p:nvSpPr>
        <p:spPr>
          <a:xfrm>
            <a:off x="6647612" y="6152538"/>
            <a:ext cx="395609" cy="27494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E4DECF-BDF7-4796-93F4-6AF25C5016C2}"/>
              </a:ext>
            </a:extLst>
          </p:cNvPr>
          <p:cNvSpPr/>
          <p:nvPr/>
        </p:nvSpPr>
        <p:spPr>
          <a:xfrm>
            <a:off x="3681369" y="4058261"/>
            <a:ext cx="1582216" cy="826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samples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235FD1-07B7-4FAB-99D7-A5DBFA6D30D9}"/>
              </a:ext>
            </a:extLst>
          </p:cNvPr>
          <p:cNvGrpSpPr/>
          <p:nvPr/>
        </p:nvGrpSpPr>
        <p:grpSpPr>
          <a:xfrm>
            <a:off x="5230575" y="4642399"/>
            <a:ext cx="1804586" cy="1101147"/>
            <a:chOff x="4932003" y="4957882"/>
            <a:chExt cx="1804586" cy="110114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28A534-F787-49DC-B478-6960947A42FB}"/>
                </a:ext>
              </a:extLst>
            </p:cNvPr>
            <p:cNvSpPr/>
            <p:nvPr/>
          </p:nvSpPr>
          <p:spPr>
            <a:xfrm>
              <a:off x="4932003" y="4957882"/>
              <a:ext cx="1804586" cy="1101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F3B530-0768-4C65-85F1-0A0E6614B331}"/>
                </a:ext>
              </a:extLst>
            </p:cNvPr>
            <p:cNvSpPr txBox="1"/>
            <p:nvPr/>
          </p:nvSpPr>
          <p:spPr>
            <a:xfrm>
              <a:off x="4989300" y="5089170"/>
              <a:ext cx="17139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Patterning contacts on 2D/1D nanostructures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821A753A-8FC3-4C43-993E-BA281EAFDA91}"/>
              </a:ext>
            </a:extLst>
          </p:cNvPr>
          <p:cNvSpPr/>
          <p:nvPr/>
        </p:nvSpPr>
        <p:spPr>
          <a:xfrm>
            <a:off x="5246507" y="3761643"/>
            <a:ext cx="1516847" cy="826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Dense patterns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DCABB-4385-41B6-9E0A-60AD74EB0A7A}"/>
              </a:ext>
            </a:extLst>
          </p:cNvPr>
          <p:cNvGrpSpPr/>
          <p:nvPr/>
        </p:nvGrpSpPr>
        <p:grpSpPr>
          <a:xfrm>
            <a:off x="6747451" y="4026843"/>
            <a:ext cx="1733810" cy="841973"/>
            <a:chOff x="6747451" y="4026843"/>
            <a:chExt cx="1733810" cy="84197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8B2CDE-8852-4161-B6E5-579BA5A86559}"/>
                </a:ext>
              </a:extLst>
            </p:cNvPr>
            <p:cNvSpPr/>
            <p:nvPr/>
          </p:nvSpPr>
          <p:spPr>
            <a:xfrm>
              <a:off x="6767327" y="4026843"/>
              <a:ext cx="1713934" cy="82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216654-4DA4-4757-88C8-EB0F2D18147C}"/>
                </a:ext>
              </a:extLst>
            </p:cNvPr>
            <p:cNvSpPr txBox="1"/>
            <p:nvPr/>
          </p:nvSpPr>
          <p:spPr>
            <a:xfrm>
              <a:off x="6747451" y="4037819"/>
              <a:ext cx="1669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1mm long 250nm wide lines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3EDF52C-A62A-4C17-977F-607BDCB9B87F}"/>
              </a:ext>
            </a:extLst>
          </p:cNvPr>
          <p:cNvGrpSpPr/>
          <p:nvPr/>
        </p:nvGrpSpPr>
        <p:grpSpPr>
          <a:xfrm>
            <a:off x="6701573" y="5381530"/>
            <a:ext cx="1763658" cy="1201056"/>
            <a:chOff x="4932003" y="4857974"/>
            <a:chExt cx="1763658" cy="120105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2CB26C1-7A7B-49F4-89E3-D2A096DF5041}"/>
                </a:ext>
              </a:extLst>
            </p:cNvPr>
            <p:cNvSpPr/>
            <p:nvPr/>
          </p:nvSpPr>
          <p:spPr>
            <a:xfrm>
              <a:off x="4932003" y="4857974"/>
              <a:ext cx="1713934" cy="1201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F9F8B4-5A1C-4294-BEA9-07684127005E}"/>
                </a:ext>
              </a:extLst>
            </p:cNvPr>
            <p:cNvSpPr txBox="1"/>
            <p:nvPr/>
          </p:nvSpPr>
          <p:spPr>
            <a:xfrm>
              <a:off x="4981727" y="5089170"/>
              <a:ext cx="17139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Image reversal photolithography process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F39177-4E76-4187-AE85-822ECBC8BBB8}"/>
              </a:ext>
            </a:extLst>
          </p:cNvPr>
          <p:cNvGrpSpPr/>
          <p:nvPr/>
        </p:nvGrpSpPr>
        <p:grpSpPr>
          <a:xfrm>
            <a:off x="3731888" y="5353517"/>
            <a:ext cx="1669288" cy="826059"/>
            <a:chOff x="6740419" y="4026843"/>
            <a:chExt cx="1669288" cy="82605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206763-780C-470B-929C-1C6D65B5171B}"/>
                </a:ext>
              </a:extLst>
            </p:cNvPr>
            <p:cNvSpPr/>
            <p:nvPr/>
          </p:nvSpPr>
          <p:spPr>
            <a:xfrm>
              <a:off x="6767327" y="4026843"/>
              <a:ext cx="1586153" cy="82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FC9BA5-9553-4310-BF20-FFFF6083D31E}"/>
                </a:ext>
              </a:extLst>
            </p:cNvPr>
            <p:cNvSpPr txBox="1"/>
            <p:nvPr/>
          </p:nvSpPr>
          <p:spPr>
            <a:xfrm>
              <a:off x="6740419" y="4133034"/>
              <a:ext cx="16692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Prototyping </a:t>
              </a:r>
              <a:r>
                <a:rPr lang="en-US" sz="1600" b="1" dirty="0" err="1">
                  <a:solidFill>
                    <a:schemeClr val="bg1"/>
                  </a:solidFill>
                </a:rPr>
                <a:t>photolitho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928DC1B-8C6D-4511-B0CE-C02CB0BF2BA4}"/>
              </a:ext>
            </a:extLst>
          </p:cNvPr>
          <p:cNvGrpSpPr/>
          <p:nvPr/>
        </p:nvGrpSpPr>
        <p:grpSpPr>
          <a:xfrm>
            <a:off x="5069060" y="5864506"/>
            <a:ext cx="1669288" cy="826059"/>
            <a:chOff x="6740419" y="4026843"/>
            <a:chExt cx="1669288" cy="82605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2A66E7-F148-4F9C-9066-78FDC09C1EF5}"/>
                </a:ext>
              </a:extLst>
            </p:cNvPr>
            <p:cNvSpPr/>
            <p:nvPr/>
          </p:nvSpPr>
          <p:spPr>
            <a:xfrm>
              <a:off x="6767327" y="4026843"/>
              <a:ext cx="1586153" cy="82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89441DF-57EE-47CC-8842-394D7772587D}"/>
                </a:ext>
              </a:extLst>
            </p:cNvPr>
            <p:cNvSpPr txBox="1"/>
            <p:nvPr/>
          </p:nvSpPr>
          <p:spPr>
            <a:xfrm>
              <a:off x="6740419" y="4133034"/>
              <a:ext cx="16692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Mask based </a:t>
              </a:r>
              <a:r>
                <a:rPr lang="en-US" sz="1600" b="1" dirty="0" err="1">
                  <a:solidFill>
                    <a:schemeClr val="bg1"/>
                  </a:solidFill>
                </a:rPr>
                <a:t>photolitho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07F3BD6-6730-49A8-9465-ACD174A38B9D}"/>
              </a:ext>
            </a:extLst>
          </p:cNvPr>
          <p:cNvSpPr txBox="1"/>
          <p:nvPr/>
        </p:nvSpPr>
        <p:spPr>
          <a:xfrm>
            <a:off x="5008228" y="3397918"/>
            <a:ext cx="2034994" cy="3366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latin typeface="Abadi" panose="020B0604020104020204" pitchFamily="34" charset="0"/>
              </a:rPr>
              <a:t>Choosing right tools</a:t>
            </a:r>
          </a:p>
        </p:txBody>
      </p:sp>
    </p:spTree>
    <p:extLst>
      <p:ext uri="{BB962C8B-B14F-4D97-AF65-F5344CB8AC3E}">
        <p14:creationId xmlns:p14="http://schemas.microsoft.com/office/powerpoint/2010/main" val="605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1ACF-EB86-47EF-BCAE-69D1541A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10923"/>
            <a:ext cx="10096500" cy="774779"/>
          </a:xfrm>
        </p:spPr>
        <p:txBody>
          <a:bodyPr/>
          <a:lstStyle/>
          <a:p>
            <a:r>
              <a:rPr lang="en-US" dirty="0"/>
              <a:t>Common Fabrication Steps: Lithography- Choosing right tool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B671B6-4DF4-4E6D-8FA1-F34BAF735A08}"/>
              </a:ext>
            </a:extLst>
          </p:cNvPr>
          <p:cNvGrpSpPr/>
          <p:nvPr/>
        </p:nvGrpSpPr>
        <p:grpSpPr>
          <a:xfrm>
            <a:off x="432633" y="983904"/>
            <a:ext cx="5663368" cy="3083108"/>
            <a:chOff x="-16813" y="1675075"/>
            <a:chExt cx="4433597" cy="34351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A70FC-639D-47C9-8BAD-166BFAE27FF4}"/>
                </a:ext>
              </a:extLst>
            </p:cNvPr>
            <p:cNvGrpSpPr/>
            <p:nvPr/>
          </p:nvGrpSpPr>
          <p:grpSpPr>
            <a:xfrm>
              <a:off x="551632" y="1675075"/>
              <a:ext cx="2573568" cy="1771227"/>
              <a:chOff x="4441011" y="3783653"/>
              <a:chExt cx="2381208" cy="1584586"/>
            </a:xfrm>
          </p:grpSpPr>
          <p:pic>
            <p:nvPicPr>
              <p:cNvPr id="8" name="Picture 12" descr="Synthesis, Fabrication, Manipulation &amp; Assembly Capabilities">
                <a:extLst>
                  <a:ext uri="{FF2B5EF4-FFF2-40B4-BE49-F238E27FC236}">
                    <a16:creationId xmlns:a16="http://schemas.microsoft.com/office/drawing/2014/main" id="{DCDDA87E-72A0-4429-B6FB-10D94F362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1011" y="3783653"/>
                <a:ext cx="2381208" cy="1584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0A00BA-7436-4CC1-905A-B77353CD86CA}"/>
                  </a:ext>
                </a:extLst>
              </p:cNvPr>
              <p:cNvSpPr txBox="1"/>
              <p:nvPr/>
            </p:nvSpPr>
            <p:spPr>
              <a:xfrm>
                <a:off x="4685074" y="4966761"/>
                <a:ext cx="1150627" cy="288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100 kV EBL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F2E1A6-837D-4089-A8AF-61B5620D0312}"/>
                </a:ext>
              </a:extLst>
            </p:cNvPr>
            <p:cNvSpPr txBox="1"/>
            <p:nvPr/>
          </p:nvSpPr>
          <p:spPr>
            <a:xfrm>
              <a:off x="-16813" y="3444297"/>
              <a:ext cx="4433597" cy="166593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Resolution down to 10nm, high beam current (20nA)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Large area wafer scale patterning, stitching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Proximity correction included for extreme res patterning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Preferred samples size &gt; 9mm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44930-B761-4B85-8DA5-E50E7E38C9E3}"/>
              </a:ext>
            </a:extLst>
          </p:cNvPr>
          <p:cNvGrpSpPr/>
          <p:nvPr/>
        </p:nvGrpSpPr>
        <p:grpSpPr>
          <a:xfrm>
            <a:off x="6898197" y="994734"/>
            <a:ext cx="4798503" cy="2434266"/>
            <a:chOff x="6736588" y="1096231"/>
            <a:chExt cx="4798503" cy="24342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1AB8AE-0CE6-46BA-AED2-7B21E0FDF192}"/>
                </a:ext>
              </a:extLst>
            </p:cNvPr>
            <p:cNvGrpSpPr/>
            <p:nvPr/>
          </p:nvGrpSpPr>
          <p:grpSpPr>
            <a:xfrm>
              <a:off x="6998385" y="1096231"/>
              <a:ext cx="2189614" cy="1421152"/>
              <a:chOff x="8619697" y="6341281"/>
              <a:chExt cx="2367965" cy="1575775"/>
            </a:xfrm>
          </p:grpSpPr>
          <p:pic>
            <p:nvPicPr>
              <p:cNvPr id="11" name="Picture 10" descr="Synthesis, Fabrication, Manipulation &amp; Assembly Capabilities">
                <a:extLst>
                  <a:ext uri="{FF2B5EF4-FFF2-40B4-BE49-F238E27FC236}">
                    <a16:creationId xmlns:a16="http://schemas.microsoft.com/office/drawing/2014/main" id="{4C20C46C-0080-426C-8F99-3E9C5C918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697" y="6341281"/>
                <a:ext cx="2367965" cy="157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5B409C-9DE2-4E4C-BE1E-DEC08176BC9D}"/>
                  </a:ext>
                </a:extLst>
              </p:cNvPr>
              <p:cNvSpPr txBox="1"/>
              <p:nvPr/>
            </p:nvSpPr>
            <p:spPr>
              <a:xfrm>
                <a:off x="8837809" y="7503899"/>
                <a:ext cx="1858153" cy="3460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30kV EBL (SEM)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92FBF8-0353-49C8-916E-25053F31A7B9}"/>
                </a:ext>
              </a:extLst>
            </p:cNvPr>
            <p:cNvSpPr txBox="1"/>
            <p:nvPr/>
          </p:nvSpPr>
          <p:spPr>
            <a:xfrm>
              <a:off x="6736588" y="2545161"/>
              <a:ext cx="4798503" cy="98533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Resolution down to 30nm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No straight forward proximity correction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Smaller area EBL, no stitching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BA67C3-D164-49A0-A77F-7FCBD123B1DC}"/>
              </a:ext>
            </a:extLst>
          </p:cNvPr>
          <p:cNvGrpSpPr/>
          <p:nvPr/>
        </p:nvGrpSpPr>
        <p:grpSpPr>
          <a:xfrm>
            <a:off x="874620" y="3645166"/>
            <a:ext cx="2830668" cy="2955088"/>
            <a:chOff x="6730890" y="1098600"/>
            <a:chExt cx="2830668" cy="29550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5E9317-1547-415A-8F58-C7A91F468DD4}"/>
                </a:ext>
              </a:extLst>
            </p:cNvPr>
            <p:cNvGrpSpPr/>
            <p:nvPr/>
          </p:nvGrpSpPr>
          <p:grpSpPr>
            <a:xfrm>
              <a:off x="7020804" y="1098600"/>
              <a:ext cx="1679903" cy="2121381"/>
              <a:chOff x="3138272" y="4561613"/>
              <a:chExt cx="646763" cy="870586"/>
            </a:xfrm>
          </p:grpSpPr>
          <p:pic>
            <p:nvPicPr>
              <p:cNvPr id="5" name="Picture 14" descr="Maskless Aligner MLA150 - Spectra Research Corporation">
                <a:extLst>
                  <a:ext uri="{FF2B5EF4-FFF2-40B4-BE49-F238E27FC236}">
                    <a16:creationId xmlns:a16="http://schemas.microsoft.com/office/drawing/2014/main" id="{0A1C3B6E-D8AE-4026-BCD2-4C1D31BEC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09" r="11688"/>
              <a:stretch/>
            </p:blipFill>
            <p:spPr bwMode="auto">
              <a:xfrm>
                <a:off x="3138272" y="4561613"/>
                <a:ext cx="646763" cy="870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7E742E-3A26-4BB5-8BB0-B10C2BD7E7FB}"/>
                  </a:ext>
                </a:extLst>
              </p:cNvPr>
              <p:cNvSpPr txBox="1"/>
              <p:nvPr/>
            </p:nvSpPr>
            <p:spPr>
              <a:xfrm>
                <a:off x="3234832" y="5099336"/>
                <a:ext cx="364933" cy="1463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MLA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FC3BE4-9E76-474A-9703-E8C45B7027B7}"/>
                </a:ext>
              </a:extLst>
            </p:cNvPr>
            <p:cNvSpPr txBox="1"/>
            <p:nvPr/>
          </p:nvSpPr>
          <p:spPr>
            <a:xfrm>
              <a:off x="6730890" y="3016619"/>
              <a:ext cx="2830668" cy="103706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Maskless write from CAD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Resolution ~1um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Good speed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4026FC-B2EA-42A4-A7E1-0D2B757D0EC4}"/>
              </a:ext>
            </a:extLst>
          </p:cNvPr>
          <p:cNvGrpSpPr/>
          <p:nvPr/>
        </p:nvGrpSpPr>
        <p:grpSpPr>
          <a:xfrm>
            <a:off x="8551136" y="4067012"/>
            <a:ext cx="2347648" cy="2572273"/>
            <a:chOff x="9507171" y="1782760"/>
            <a:chExt cx="2347648" cy="25722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64DEA4-312C-49A9-ADC8-DA0D38836E35}"/>
                </a:ext>
              </a:extLst>
            </p:cNvPr>
            <p:cNvGrpSpPr/>
            <p:nvPr/>
          </p:nvGrpSpPr>
          <p:grpSpPr>
            <a:xfrm>
              <a:off x="9904533" y="1782760"/>
              <a:ext cx="1586189" cy="1797494"/>
              <a:chOff x="3429985" y="1849893"/>
              <a:chExt cx="1586189" cy="1797494"/>
            </a:xfrm>
          </p:grpSpPr>
          <p:pic>
            <p:nvPicPr>
              <p:cNvPr id="8194" name="Picture 2" descr="Used Karl Suss MJB3 Mask Aligner for Sale at Tara Semiconductor Tec...">
                <a:extLst>
                  <a:ext uri="{FF2B5EF4-FFF2-40B4-BE49-F238E27FC236}">
                    <a16:creationId xmlns:a16="http://schemas.microsoft.com/office/drawing/2014/main" id="{3BFE93CE-9022-4CD8-9B83-CA4D0E6AD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2" r="34999"/>
              <a:stretch/>
            </p:blipFill>
            <p:spPr bwMode="auto">
              <a:xfrm>
                <a:off x="3429985" y="1849893"/>
                <a:ext cx="1582216" cy="1797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D045DF-65DF-4882-B2EC-028E338C2649}"/>
                  </a:ext>
                </a:extLst>
              </p:cNvPr>
              <p:cNvSpPr txBox="1"/>
              <p:nvPr/>
            </p:nvSpPr>
            <p:spPr>
              <a:xfrm>
                <a:off x="3530623" y="3150439"/>
                <a:ext cx="1485551" cy="3566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Mask aligner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85919A-E399-4924-92ED-FEF0D317BE66}"/>
                </a:ext>
              </a:extLst>
            </p:cNvPr>
            <p:cNvSpPr txBox="1"/>
            <p:nvPr/>
          </p:nvSpPr>
          <p:spPr>
            <a:xfrm>
              <a:off x="9507171" y="3580254"/>
              <a:ext cx="2347648" cy="77477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Uses mask to align and pattern optically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92741E-D88A-4570-9D94-FF82B2AA1438}"/>
              </a:ext>
            </a:extLst>
          </p:cNvPr>
          <p:cNvSpPr txBox="1"/>
          <p:nvPr/>
        </p:nvSpPr>
        <p:spPr>
          <a:xfrm>
            <a:off x="2046914" y="886707"/>
            <a:ext cx="4798503" cy="3579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B9F006-9E6E-4E81-8252-E16E3D48F02A}"/>
              </a:ext>
            </a:extLst>
          </p:cNvPr>
          <p:cNvSpPr txBox="1"/>
          <p:nvPr/>
        </p:nvSpPr>
        <p:spPr>
          <a:xfrm>
            <a:off x="6647612" y="6152538"/>
            <a:ext cx="395609" cy="27494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235FD1-07B7-4FAB-99D7-A5DBFA6D30D9}"/>
              </a:ext>
            </a:extLst>
          </p:cNvPr>
          <p:cNvGrpSpPr/>
          <p:nvPr/>
        </p:nvGrpSpPr>
        <p:grpSpPr>
          <a:xfrm>
            <a:off x="9094198" y="963206"/>
            <a:ext cx="1804586" cy="1201056"/>
            <a:chOff x="4932003" y="4857974"/>
            <a:chExt cx="1804586" cy="1201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28A534-F787-49DC-B478-6960947A42FB}"/>
                </a:ext>
              </a:extLst>
            </p:cNvPr>
            <p:cNvSpPr/>
            <p:nvPr/>
          </p:nvSpPr>
          <p:spPr>
            <a:xfrm>
              <a:off x="4932003" y="4857974"/>
              <a:ext cx="1804586" cy="1201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F3B530-0768-4C65-85F1-0A0E6614B331}"/>
                </a:ext>
              </a:extLst>
            </p:cNvPr>
            <p:cNvSpPr txBox="1"/>
            <p:nvPr/>
          </p:nvSpPr>
          <p:spPr>
            <a:xfrm>
              <a:off x="4989300" y="5089170"/>
              <a:ext cx="17139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Patterning contacts on 2D/1D nanostructures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821A753A-8FC3-4C43-993E-BA281EAFDA91}"/>
              </a:ext>
            </a:extLst>
          </p:cNvPr>
          <p:cNvSpPr/>
          <p:nvPr/>
        </p:nvSpPr>
        <p:spPr>
          <a:xfrm>
            <a:off x="3610293" y="1745749"/>
            <a:ext cx="1516847" cy="826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Dense patterns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DCABB-4385-41B6-9E0A-60AD74EB0A7A}"/>
              </a:ext>
            </a:extLst>
          </p:cNvPr>
          <p:cNvGrpSpPr/>
          <p:nvPr/>
        </p:nvGrpSpPr>
        <p:grpSpPr>
          <a:xfrm>
            <a:off x="2802457" y="1069947"/>
            <a:ext cx="1733810" cy="841973"/>
            <a:chOff x="6747451" y="4026843"/>
            <a:chExt cx="1733810" cy="84197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8B2CDE-8852-4161-B6E5-579BA5A86559}"/>
                </a:ext>
              </a:extLst>
            </p:cNvPr>
            <p:cNvSpPr/>
            <p:nvPr/>
          </p:nvSpPr>
          <p:spPr>
            <a:xfrm>
              <a:off x="6767327" y="4026843"/>
              <a:ext cx="1713934" cy="82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216654-4DA4-4757-88C8-EB0F2D18147C}"/>
                </a:ext>
              </a:extLst>
            </p:cNvPr>
            <p:cNvSpPr txBox="1"/>
            <p:nvPr/>
          </p:nvSpPr>
          <p:spPr>
            <a:xfrm>
              <a:off x="6747451" y="4037819"/>
              <a:ext cx="1669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1mm long 250nm wide lines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F39177-4E76-4187-AE85-822ECBC8BBB8}"/>
              </a:ext>
            </a:extLst>
          </p:cNvPr>
          <p:cNvGrpSpPr/>
          <p:nvPr/>
        </p:nvGrpSpPr>
        <p:grpSpPr>
          <a:xfrm>
            <a:off x="2504973" y="4452651"/>
            <a:ext cx="1669288" cy="1005600"/>
            <a:chOff x="6740419" y="4026843"/>
            <a:chExt cx="1669288" cy="82605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206763-780C-470B-929C-1C6D65B5171B}"/>
                </a:ext>
              </a:extLst>
            </p:cNvPr>
            <p:cNvSpPr/>
            <p:nvPr/>
          </p:nvSpPr>
          <p:spPr>
            <a:xfrm>
              <a:off x="6767327" y="4026843"/>
              <a:ext cx="1586153" cy="82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FC9BA5-9553-4310-BF20-FFFF6083D31E}"/>
                </a:ext>
              </a:extLst>
            </p:cNvPr>
            <p:cNvSpPr txBox="1"/>
            <p:nvPr/>
          </p:nvSpPr>
          <p:spPr>
            <a:xfrm>
              <a:off x="6740419" y="4133034"/>
              <a:ext cx="16692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Prototyping </a:t>
              </a:r>
              <a:r>
                <a:rPr lang="en-US" sz="1600" b="1" dirty="0" err="1">
                  <a:solidFill>
                    <a:schemeClr val="bg1"/>
                  </a:solidFill>
                </a:rPr>
                <a:t>photolitho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5F4155-7AED-4C5F-9266-5CF6FCDF1008}"/>
              </a:ext>
            </a:extLst>
          </p:cNvPr>
          <p:cNvGrpSpPr/>
          <p:nvPr/>
        </p:nvGrpSpPr>
        <p:grpSpPr>
          <a:xfrm>
            <a:off x="7745784" y="4581922"/>
            <a:ext cx="1669288" cy="826059"/>
            <a:chOff x="6740419" y="4026843"/>
            <a:chExt cx="1669288" cy="82605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FD98AF3-AD00-4A93-8F30-13FA913F36D2}"/>
                </a:ext>
              </a:extLst>
            </p:cNvPr>
            <p:cNvSpPr/>
            <p:nvPr/>
          </p:nvSpPr>
          <p:spPr>
            <a:xfrm>
              <a:off x="6767327" y="4026843"/>
              <a:ext cx="1586153" cy="826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CDEC95-7890-41B4-9FE0-626CE3C89463}"/>
                </a:ext>
              </a:extLst>
            </p:cNvPr>
            <p:cNvSpPr txBox="1"/>
            <p:nvPr/>
          </p:nvSpPr>
          <p:spPr>
            <a:xfrm>
              <a:off x="6740419" y="4133034"/>
              <a:ext cx="16692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Mask based </a:t>
              </a:r>
              <a:r>
                <a:rPr lang="en-US" sz="1600" b="1" dirty="0" err="1">
                  <a:solidFill>
                    <a:schemeClr val="bg1"/>
                  </a:solidFill>
                </a:rPr>
                <a:t>photolitho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BE5153-ADB3-4FDD-9491-3D6289F40B29}"/>
              </a:ext>
            </a:extLst>
          </p:cNvPr>
          <p:cNvCxnSpPr/>
          <p:nvPr/>
        </p:nvCxnSpPr>
        <p:spPr>
          <a:xfrm>
            <a:off x="2986481" y="4295163"/>
            <a:ext cx="2365695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FB378B-1202-4FBA-89E1-35B3D0F04454}"/>
              </a:ext>
            </a:extLst>
          </p:cNvPr>
          <p:cNvCxnSpPr>
            <a:cxnSpLocks/>
          </p:cNvCxnSpPr>
          <p:nvPr/>
        </p:nvCxnSpPr>
        <p:spPr>
          <a:xfrm flipH="1">
            <a:off x="7361678" y="4225790"/>
            <a:ext cx="198793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F0E4DECF-BDF7-4796-93F4-6AF25C5016C2}"/>
              </a:ext>
            </a:extLst>
          </p:cNvPr>
          <p:cNvSpPr/>
          <p:nvPr/>
        </p:nvSpPr>
        <p:spPr>
          <a:xfrm>
            <a:off x="9996491" y="1911730"/>
            <a:ext cx="1582216" cy="826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 samples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7BC84A8-8FA9-4078-A206-915CAA274F1D}"/>
              </a:ext>
            </a:extLst>
          </p:cNvPr>
          <p:cNvGrpSpPr/>
          <p:nvPr/>
        </p:nvGrpSpPr>
        <p:grpSpPr>
          <a:xfrm>
            <a:off x="5534131" y="3704615"/>
            <a:ext cx="1763658" cy="1201056"/>
            <a:chOff x="4932003" y="4857974"/>
            <a:chExt cx="1763658" cy="120105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8E78DB7-766C-443C-902E-ACB1F6A26AFA}"/>
                </a:ext>
              </a:extLst>
            </p:cNvPr>
            <p:cNvSpPr/>
            <p:nvPr/>
          </p:nvSpPr>
          <p:spPr>
            <a:xfrm>
              <a:off x="4932003" y="4857974"/>
              <a:ext cx="1713934" cy="1201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748E9F2-EAD1-422E-9B99-E38C933FD93C}"/>
                </a:ext>
              </a:extLst>
            </p:cNvPr>
            <p:cNvSpPr txBox="1"/>
            <p:nvPr/>
          </p:nvSpPr>
          <p:spPr>
            <a:xfrm>
              <a:off x="4981727" y="5089170"/>
              <a:ext cx="171393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Image reversal photolithography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7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1ACF-EB86-47EF-BCAE-69D1541A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10923"/>
            <a:ext cx="10096500" cy="774779"/>
          </a:xfrm>
        </p:spPr>
        <p:txBody>
          <a:bodyPr/>
          <a:lstStyle/>
          <a:p>
            <a:r>
              <a:rPr lang="en-US" dirty="0"/>
              <a:t>Common Fabrication Steps: Lithography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92741E-D88A-4570-9D94-FF82B2AA1438}"/>
              </a:ext>
            </a:extLst>
          </p:cNvPr>
          <p:cNvSpPr txBox="1"/>
          <p:nvPr/>
        </p:nvSpPr>
        <p:spPr>
          <a:xfrm>
            <a:off x="2046914" y="886707"/>
            <a:ext cx="4798503" cy="3579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703596-E51F-471D-9443-B82658E7EC89}"/>
              </a:ext>
            </a:extLst>
          </p:cNvPr>
          <p:cNvSpPr txBox="1"/>
          <p:nvPr/>
        </p:nvSpPr>
        <p:spPr>
          <a:xfrm>
            <a:off x="1089643" y="1026434"/>
            <a:ext cx="6886247" cy="19561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Typical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Create design. Free (and </a:t>
            </a:r>
            <a:r>
              <a:rPr lang="en-US" i="1" dirty="0"/>
              <a:t>best)</a:t>
            </a:r>
            <a:r>
              <a:rPr lang="en-US" dirty="0"/>
              <a:t> software: </a:t>
            </a:r>
            <a:r>
              <a:rPr lang="en-US" b="1" dirty="0" err="1"/>
              <a:t>Klayout</a:t>
            </a:r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Bake sample to remove moisture, coat primer to enhance adhesion if necessary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Spin coat photoresist </a:t>
            </a:r>
            <a:r>
              <a:rPr lang="en-US" b="1" i="1" dirty="0"/>
              <a:t>single/multilayer</a:t>
            </a:r>
            <a:r>
              <a:rPr lang="en-US" dirty="0"/>
              <a:t>, thickness &gt; 2xmetal dep thickness for good liftoff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Correct proximity &amp; test dose test </a:t>
            </a:r>
            <a:r>
              <a:rPr lang="en-US" b="1" i="1" dirty="0"/>
              <a:t>for given patterns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95FCBB-1D4C-4B2D-B345-141E512C4F22}"/>
              </a:ext>
            </a:extLst>
          </p:cNvPr>
          <p:cNvGrpSpPr/>
          <p:nvPr/>
        </p:nvGrpSpPr>
        <p:grpSpPr>
          <a:xfrm>
            <a:off x="6538783" y="3429000"/>
            <a:ext cx="5433676" cy="2898706"/>
            <a:chOff x="198002" y="3702342"/>
            <a:chExt cx="5433676" cy="28987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8DBC76-A3D1-40EF-B485-79A61623D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3837"/>
            <a:stretch/>
          </p:blipFill>
          <p:spPr>
            <a:xfrm>
              <a:off x="198002" y="3709965"/>
              <a:ext cx="3852705" cy="289108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3AA1817-6EC5-42AB-A936-2EFB1EC6E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469" r="235"/>
            <a:stretch/>
          </p:blipFill>
          <p:spPr>
            <a:xfrm>
              <a:off x="4033615" y="3702342"/>
              <a:ext cx="1598063" cy="289108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D463AC-633E-4C58-BA08-FD12CBB766FA}"/>
              </a:ext>
            </a:extLst>
          </p:cNvPr>
          <p:cNvGrpSpPr/>
          <p:nvPr/>
        </p:nvGrpSpPr>
        <p:grpSpPr>
          <a:xfrm>
            <a:off x="698643" y="4106728"/>
            <a:ext cx="5287861" cy="1665017"/>
            <a:chOff x="4565009" y="1126400"/>
            <a:chExt cx="4859140" cy="132652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0AC6467-0802-4B8E-9F5E-D88E576B5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149" y="1126400"/>
              <a:ext cx="1440000" cy="132609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E8837EB-5DFE-41A5-BB54-7ECC3ADF4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009" y="1126834"/>
              <a:ext cx="1440000" cy="132609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22C793E-E73A-49F4-91DD-7256B7B4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567" y="1126834"/>
              <a:ext cx="1440000" cy="132609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3B9F006-9E6E-4E81-8252-E16E3D48F02A}"/>
              </a:ext>
            </a:extLst>
          </p:cNvPr>
          <p:cNvSpPr txBox="1"/>
          <p:nvPr/>
        </p:nvSpPr>
        <p:spPr>
          <a:xfrm>
            <a:off x="6340979" y="5870961"/>
            <a:ext cx="395609" cy="27494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64D514EB-D089-4E18-9A11-BA01ACC1AFD9}"/>
              </a:ext>
            </a:extLst>
          </p:cNvPr>
          <p:cNvSpPr/>
          <p:nvPr/>
        </p:nvSpPr>
        <p:spPr>
          <a:xfrm>
            <a:off x="1787844" y="3561893"/>
            <a:ext cx="3321108" cy="452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Dose test: Increased dose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5F63A5-C500-44EF-B83B-82FD55C39C87}"/>
              </a:ext>
            </a:extLst>
          </p:cNvPr>
          <p:cNvGrpSpPr/>
          <p:nvPr/>
        </p:nvGrpSpPr>
        <p:grpSpPr>
          <a:xfrm>
            <a:off x="9178845" y="1080796"/>
            <a:ext cx="2853634" cy="1505162"/>
            <a:chOff x="9178845" y="1080796"/>
            <a:chExt cx="2853634" cy="1505162"/>
          </a:xfrm>
        </p:grpSpPr>
        <p:pic>
          <p:nvPicPr>
            <p:cNvPr id="1026" name="Picture 2" descr="KLayout">
              <a:extLst>
                <a:ext uri="{FF2B5EF4-FFF2-40B4-BE49-F238E27FC236}">
                  <a16:creationId xmlns:a16="http://schemas.microsoft.com/office/drawing/2014/main" id="{9CF5D495-FE48-43D7-8BE0-3711F7CB88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428"/>
            <a:stretch/>
          </p:blipFill>
          <p:spPr bwMode="auto">
            <a:xfrm>
              <a:off x="9368875" y="1080796"/>
              <a:ext cx="1733482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F6E941-1182-4C28-9478-CA87850CC43F}"/>
                </a:ext>
              </a:extLst>
            </p:cNvPr>
            <p:cNvSpPr txBox="1"/>
            <p:nvPr/>
          </p:nvSpPr>
          <p:spPr>
            <a:xfrm>
              <a:off x="9178845" y="1754961"/>
              <a:ext cx="2853634" cy="830997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Intuitive to design pattern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/>
                <a:t>Python library to generate pattern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E67785-4EA5-4D55-A2FF-8E739E78FCC4}"/>
              </a:ext>
            </a:extLst>
          </p:cNvPr>
          <p:cNvSpPr txBox="1"/>
          <p:nvPr/>
        </p:nvSpPr>
        <p:spPr>
          <a:xfrm>
            <a:off x="8057095" y="3117369"/>
            <a:ext cx="2623559" cy="3192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Some e-beam resists</a:t>
            </a:r>
          </a:p>
        </p:txBody>
      </p:sp>
    </p:spTree>
    <p:extLst>
      <p:ext uri="{BB962C8B-B14F-4D97-AF65-F5344CB8AC3E}">
        <p14:creationId xmlns:p14="http://schemas.microsoft.com/office/powerpoint/2010/main" val="2471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40D5-76B2-4171-99F2-9D0A71B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Fabrication Steps: Pattern transfer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67A2F7-A360-429A-9A45-F89807D33F81}"/>
              </a:ext>
            </a:extLst>
          </p:cNvPr>
          <p:cNvGrpSpPr/>
          <p:nvPr/>
        </p:nvGrpSpPr>
        <p:grpSpPr>
          <a:xfrm>
            <a:off x="569382" y="1701398"/>
            <a:ext cx="4190534" cy="5055694"/>
            <a:chOff x="7107913" y="2642388"/>
            <a:chExt cx="3059545" cy="36241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D7D68B-36BF-48E2-A75B-2D0410C8BE2E}"/>
                </a:ext>
              </a:extLst>
            </p:cNvPr>
            <p:cNvSpPr txBox="1"/>
            <p:nvPr/>
          </p:nvSpPr>
          <p:spPr>
            <a:xfrm>
              <a:off x="7146567" y="5862479"/>
              <a:ext cx="1287562" cy="25114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Pattern transfer by etching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00B9D7-57B2-4FE3-933A-BD43F3783988}"/>
                </a:ext>
              </a:extLst>
            </p:cNvPr>
            <p:cNvGrpSpPr/>
            <p:nvPr/>
          </p:nvGrpSpPr>
          <p:grpSpPr>
            <a:xfrm>
              <a:off x="7107913" y="2642388"/>
              <a:ext cx="3059545" cy="3187960"/>
              <a:chOff x="7396205" y="2588498"/>
              <a:chExt cx="3293816" cy="3476147"/>
            </a:xfrm>
          </p:grpSpPr>
          <p:pic>
            <p:nvPicPr>
              <p:cNvPr id="7" name="Picture 4" descr="Nanofabrication Using Electron Beam Lithography (EBL)">
                <a:extLst>
                  <a:ext uri="{FF2B5EF4-FFF2-40B4-BE49-F238E27FC236}">
                    <a16:creationId xmlns:a16="http://schemas.microsoft.com/office/drawing/2014/main" id="{8CCB1B15-0A11-41DD-9274-F03D727001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92" b="14250"/>
              <a:stretch/>
            </p:blipFill>
            <p:spPr bwMode="auto">
              <a:xfrm>
                <a:off x="7480096" y="2588498"/>
                <a:ext cx="3209925" cy="3476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27313C-94BD-43BA-9C9B-DD8F5AF9E39E}"/>
                  </a:ext>
                </a:extLst>
              </p:cNvPr>
              <p:cNvSpPr txBox="1"/>
              <p:nvPr/>
            </p:nvSpPr>
            <p:spPr>
              <a:xfrm>
                <a:off x="7421373" y="3375008"/>
                <a:ext cx="1068286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Lithography</a:t>
                </a:r>
                <a:endParaRPr lang="en-US" sz="2800" b="1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CAD213-AA46-4FCA-B47A-C645A593BBAC}"/>
                  </a:ext>
                </a:extLst>
              </p:cNvPr>
              <p:cNvSpPr txBox="1"/>
              <p:nvPr/>
            </p:nvSpPr>
            <p:spPr>
              <a:xfrm>
                <a:off x="7396205" y="4442566"/>
                <a:ext cx="1234668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Development</a:t>
                </a:r>
                <a:endParaRPr lang="en-US" sz="2800" b="1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035D1D-8248-4A49-A1BD-BB3ACAD5CAE1}"/>
                </a:ext>
              </a:extLst>
            </p:cNvPr>
            <p:cNvSpPr txBox="1"/>
            <p:nvPr/>
          </p:nvSpPr>
          <p:spPr>
            <a:xfrm>
              <a:off x="8856960" y="5830348"/>
              <a:ext cx="1310498" cy="4362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Pattern transfer by Liftoff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571B86-88A4-4203-9F67-56AA6B66581E}"/>
              </a:ext>
            </a:extLst>
          </p:cNvPr>
          <p:cNvSpPr txBox="1"/>
          <p:nvPr/>
        </p:nvSpPr>
        <p:spPr>
          <a:xfrm>
            <a:off x="5113948" y="2070399"/>
            <a:ext cx="6582752" cy="23501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Pattern transfer by liftoff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Clean developed pattern (e.g. </a:t>
            </a:r>
            <a:r>
              <a:rPr lang="en-US" dirty="0" err="1"/>
              <a:t>Dscum</a:t>
            </a:r>
            <a:r>
              <a:rPr lang="en-US" dirty="0"/>
              <a:t>, BOE, </a:t>
            </a:r>
            <a:r>
              <a:rPr lang="en-US" dirty="0" err="1"/>
              <a:t>etc</a:t>
            </a:r>
            <a:r>
              <a:rPr lang="en-US" dirty="0"/>
              <a:t>) for good adhesion and contact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Non-conformal metal dep, soak in acetone/PG remover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1" dirty="0"/>
              <a:t>Things to consider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Typical adhesive metal layers: </a:t>
            </a:r>
            <a:r>
              <a:rPr lang="en-US" dirty="0" err="1"/>
              <a:t>Ti</a:t>
            </a:r>
            <a:r>
              <a:rPr lang="en-US" dirty="0"/>
              <a:t>, Ta, 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 rate, grains formation &amp; film quality, heat transfer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Resist cracking &amp; burn out due to excessive heating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11454-484F-4AA5-B739-9BD145C34DC6}"/>
              </a:ext>
            </a:extLst>
          </p:cNvPr>
          <p:cNvSpPr txBox="1"/>
          <p:nvPr/>
        </p:nvSpPr>
        <p:spPr>
          <a:xfrm>
            <a:off x="1096595" y="944351"/>
            <a:ext cx="10096500" cy="699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Pattern transfer, a planner process, depends on the 3D parameters e.g., resist thickness, mask thickness, undercuts, lateral dimensions,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954E80-0CE5-4BAE-9687-FB32AE65DE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30480"/>
          <a:stretch/>
        </p:blipFill>
        <p:spPr>
          <a:xfrm>
            <a:off x="6385147" y="4503168"/>
            <a:ext cx="3281303" cy="1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40D5-76B2-4171-99F2-9D0A71B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Fabrication Steps: Pattern transfer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11454-484F-4AA5-B739-9BD145C34DC6}"/>
              </a:ext>
            </a:extLst>
          </p:cNvPr>
          <p:cNvSpPr txBox="1"/>
          <p:nvPr/>
        </p:nvSpPr>
        <p:spPr>
          <a:xfrm>
            <a:off x="1094307" y="961157"/>
            <a:ext cx="10096500" cy="699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Pattern transfer, a planner process, depends on the 3D parameters e.g., resist thickness, mask thickness, undercuts, lateral dimensions,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CD7E3-0D6F-48F0-8699-313918E4E2AA}"/>
              </a:ext>
            </a:extLst>
          </p:cNvPr>
          <p:cNvSpPr txBox="1"/>
          <p:nvPr/>
        </p:nvSpPr>
        <p:spPr>
          <a:xfrm>
            <a:off x="893809" y="2034715"/>
            <a:ext cx="7285457" cy="4332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Pattern transfer by etching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Polymer as a mask, metal mask, dielectric mask</a:t>
            </a:r>
            <a:endParaRPr lang="en-US" baseline="-25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Dry: Milling (physical) or reactive etching (chemical) -Anisotropic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Wet: Isotropic or crystal plane selective</a:t>
            </a:r>
          </a:p>
          <a:p>
            <a:pPr algn="l"/>
            <a:endParaRPr lang="en-US" b="1" u="sng" dirty="0"/>
          </a:p>
          <a:p>
            <a:pPr algn="l"/>
            <a:r>
              <a:rPr lang="en-US" b="1" u="sng" dirty="0"/>
              <a:t>Things to consider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Mask to material etch selectivity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RIE (highly anisotropic), ICP (high power plasma), or milling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Temperature and high energy plasma heating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Cl-plasma for </a:t>
            </a:r>
            <a:r>
              <a:rPr lang="en-US" dirty="0" err="1"/>
              <a:t>GaN</a:t>
            </a:r>
            <a:r>
              <a:rPr lang="en-US" dirty="0"/>
              <a:t>, III-V semiconductor,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F-plasma for Si/Ge, BOSCH cycle for deep etching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Ion milling for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Wet etch: acid or base (oxides can be etched by both HF and hot bases), temperature, selectivity, safety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55E82D-5B79-4362-A538-7560A38A1535}"/>
              </a:ext>
            </a:extLst>
          </p:cNvPr>
          <p:cNvGrpSpPr/>
          <p:nvPr/>
        </p:nvGrpSpPr>
        <p:grpSpPr>
          <a:xfrm>
            <a:off x="8547412" y="3657361"/>
            <a:ext cx="2076450" cy="1266825"/>
            <a:chOff x="5106620" y="5515147"/>
            <a:chExt cx="2076450" cy="12668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81F756-A838-4C59-A651-167FBE473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6620" y="5515147"/>
              <a:ext cx="2076450" cy="126682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26A2A4-E435-4820-B54A-5E10A7585C76}"/>
                </a:ext>
              </a:extLst>
            </p:cNvPr>
            <p:cNvSpPr/>
            <p:nvPr/>
          </p:nvSpPr>
          <p:spPr>
            <a:xfrm>
              <a:off x="5127890" y="6427122"/>
              <a:ext cx="2003669" cy="233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Wet etch (iso)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52E8E0-7B56-47D4-9085-FEA107AD668A}"/>
              </a:ext>
            </a:extLst>
          </p:cNvPr>
          <p:cNvGrpSpPr/>
          <p:nvPr/>
        </p:nvGrpSpPr>
        <p:grpSpPr>
          <a:xfrm>
            <a:off x="8557675" y="2191711"/>
            <a:ext cx="2085975" cy="1238250"/>
            <a:chOff x="7444771" y="5543722"/>
            <a:chExt cx="2085975" cy="12382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09EDB3-306F-4762-AA4B-4AECBD03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4771" y="5543722"/>
              <a:ext cx="2085975" cy="12382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5A11B6-DE46-426D-A87D-181BE7856E97}"/>
                </a:ext>
              </a:extLst>
            </p:cNvPr>
            <p:cNvSpPr/>
            <p:nvPr/>
          </p:nvSpPr>
          <p:spPr>
            <a:xfrm>
              <a:off x="7489904" y="6480143"/>
              <a:ext cx="1965658" cy="233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Plasma etch (</a:t>
              </a:r>
              <a:r>
                <a:rPr lang="en-US" sz="1600" dirty="0" err="1"/>
                <a:t>aniso</a:t>
              </a:r>
              <a:r>
                <a:rPr lang="en-US" sz="1600" dirty="0"/>
                <a:t>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5CB505-FB7D-4A4B-AB4B-69A78A629A35}"/>
              </a:ext>
            </a:extLst>
          </p:cNvPr>
          <p:cNvGrpSpPr/>
          <p:nvPr/>
        </p:nvGrpSpPr>
        <p:grpSpPr>
          <a:xfrm>
            <a:off x="8809149" y="5091238"/>
            <a:ext cx="1759317" cy="1611210"/>
            <a:chOff x="9756571" y="5199167"/>
            <a:chExt cx="1759317" cy="16112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A000A9-FA00-45A3-A17E-C775A075F6B1}"/>
                </a:ext>
              </a:extLst>
            </p:cNvPr>
            <p:cNvGrpSpPr/>
            <p:nvPr/>
          </p:nvGrpSpPr>
          <p:grpSpPr>
            <a:xfrm>
              <a:off x="9756571" y="5199167"/>
              <a:ext cx="1759317" cy="1611210"/>
              <a:chOff x="9689284" y="5242448"/>
              <a:chExt cx="1759317" cy="1611210"/>
            </a:xfrm>
          </p:grpSpPr>
          <p:pic>
            <p:nvPicPr>
              <p:cNvPr id="20" name="Picture 3" descr="C:\Users\eilish\Desktop\IL lab\SEM\2015-11-22 lines AZ90C\85deg_lines_AZ90C-4hr30mindry-21hr8min_nitric-H2O-3-7_45min_pirahna-45min_034.tif">
                <a:extLst>
                  <a:ext uri="{FF2B5EF4-FFF2-40B4-BE49-F238E27FC236}">
                    <a16:creationId xmlns:a16="http://schemas.microsoft.com/office/drawing/2014/main" id="{3E554BDB-DB26-49F0-A39D-B0B6CCF47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92" t="-1" r="28152" b="36764"/>
              <a:stretch/>
            </p:blipFill>
            <p:spPr bwMode="auto">
              <a:xfrm>
                <a:off x="9689284" y="5242448"/>
                <a:ext cx="1743488" cy="127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61EF86F-698E-452D-B1F9-B6C1C645DC34}"/>
                  </a:ext>
                </a:extLst>
              </p:cNvPr>
              <p:cNvSpPr/>
              <p:nvPr/>
            </p:nvSpPr>
            <p:spPr>
              <a:xfrm>
                <a:off x="9689284" y="6392367"/>
                <a:ext cx="1759317" cy="4612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Wet etch (Crystal plane selective)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19E79E-4B91-4E1F-819B-309B0E25F238}"/>
                </a:ext>
              </a:extLst>
            </p:cNvPr>
            <p:cNvSpPr txBox="1"/>
            <p:nvPr/>
          </p:nvSpPr>
          <p:spPr>
            <a:xfrm>
              <a:off x="10041621" y="5199167"/>
              <a:ext cx="1458437" cy="31598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dirty="0" err="1"/>
                <a:t>GaN</a:t>
              </a:r>
              <a:r>
                <a:rPr lang="en-US" dirty="0"/>
                <a:t> in KOH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F133-F659-464F-912B-7B95F8FE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BD252-14BB-4E3B-B881-88FCCFDF0F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005C5B-46FE-4AE4-80D8-241AD3252D4A}"/>
              </a:ext>
            </a:extLst>
          </p:cNvPr>
          <p:cNvGrpSpPr/>
          <p:nvPr/>
        </p:nvGrpSpPr>
        <p:grpSpPr>
          <a:xfrm>
            <a:off x="2807515" y="826311"/>
            <a:ext cx="6576970" cy="2742901"/>
            <a:chOff x="1714493" y="929885"/>
            <a:chExt cx="7262507" cy="27429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E36A3F-9AA0-4AF7-A5D5-5F489425D93F}"/>
                </a:ext>
              </a:extLst>
            </p:cNvPr>
            <p:cNvGrpSpPr/>
            <p:nvPr/>
          </p:nvGrpSpPr>
          <p:grpSpPr>
            <a:xfrm>
              <a:off x="1714493" y="3018444"/>
              <a:ext cx="7162067" cy="654342"/>
              <a:chOff x="3248899" y="3171038"/>
              <a:chExt cx="7162067" cy="65434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7D8CC1-7ED9-4F56-8C0A-EC966B8E43B5}"/>
                  </a:ext>
                </a:extLst>
              </p:cNvPr>
              <p:cNvSpPr/>
              <p:nvPr/>
            </p:nvSpPr>
            <p:spPr>
              <a:xfrm>
                <a:off x="3248899" y="3171038"/>
                <a:ext cx="1619075" cy="6543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Sample prep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A7A7DC-A770-4DA9-B31E-901B1E2DD8D8}"/>
                  </a:ext>
                </a:extLst>
              </p:cNvPr>
              <p:cNvSpPr/>
              <p:nvPr/>
            </p:nvSpPr>
            <p:spPr>
              <a:xfrm>
                <a:off x="5096563" y="3171038"/>
                <a:ext cx="1619075" cy="6543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Patterning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00F559-AB96-4371-A969-FEED4F294798}"/>
                  </a:ext>
                </a:extLst>
              </p:cNvPr>
              <p:cNvSpPr/>
              <p:nvPr/>
            </p:nvSpPr>
            <p:spPr>
              <a:xfrm>
                <a:off x="6944227" y="3171038"/>
                <a:ext cx="1619075" cy="6543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Pattern transfer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9A043D-95A6-42CF-9F50-1F63062FF766}"/>
                  </a:ext>
                </a:extLst>
              </p:cNvPr>
              <p:cNvSpPr/>
              <p:nvPr/>
            </p:nvSpPr>
            <p:spPr>
              <a:xfrm>
                <a:off x="8791891" y="3171038"/>
                <a:ext cx="1619075" cy="6543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Post process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1B9D3C-00BE-4FEF-8F37-E4426E38AF42}"/>
                </a:ext>
              </a:extLst>
            </p:cNvPr>
            <p:cNvGrpSpPr/>
            <p:nvPr/>
          </p:nvGrpSpPr>
          <p:grpSpPr>
            <a:xfrm>
              <a:off x="1714493" y="929885"/>
              <a:ext cx="7262507" cy="2150969"/>
              <a:chOff x="1664274" y="891537"/>
              <a:chExt cx="7262507" cy="2150969"/>
            </a:xfrm>
          </p:grpSpPr>
          <p:pic>
            <p:nvPicPr>
              <p:cNvPr id="11274" name="Picture 10" descr="Premium Vector | Graph with increase report. diagram with rise and gain  progress. vector illustration">
                <a:extLst>
                  <a:ext uri="{FF2B5EF4-FFF2-40B4-BE49-F238E27FC236}">
                    <a16:creationId xmlns:a16="http://schemas.microsoft.com/office/drawing/2014/main" id="{56DA1F17-5B59-48CB-9104-AC92045C19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2"/>
              <a:stretch/>
            </p:blipFill>
            <p:spPr bwMode="auto">
              <a:xfrm>
                <a:off x="1664274" y="891537"/>
                <a:ext cx="7262507" cy="2150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20682C-45D5-4D44-A86F-055DBE9E2592}"/>
                  </a:ext>
                </a:extLst>
              </p:cNvPr>
              <p:cNvSpPr txBox="1"/>
              <p:nvPr/>
            </p:nvSpPr>
            <p:spPr>
              <a:xfrm>
                <a:off x="2030136" y="1384974"/>
                <a:ext cx="2889068" cy="65434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Error propagation and uncertainty in outcome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D3FFE4-96D6-4333-897A-70AE870049E6}"/>
              </a:ext>
            </a:extLst>
          </p:cNvPr>
          <p:cNvSpPr txBox="1"/>
          <p:nvPr/>
        </p:nvSpPr>
        <p:spPr>
          <a:xfrm>
            <a:off x="785588" y="3763393"/>
            <a:ext cx="9947258" cy="28747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Common troubleshooting steps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Track the note and identify if this is human error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Check if steps are exactly followed.  Was there any step skipped?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Was there a change in tool such as recent maintenance, software updates?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Was the chemical used expired?</a:t>
            </a:r>
          </a:p>
          <a:p>
            <a:pPr algn="l"/>
            <a:r>
              <a:rPr lang="en-US" b="1" u="sng" dirty="0"/>
              <a:t>If issue not solved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Use reference samples created in each steps to inspect back to the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Narrow down the process step(s) that might have caused the issue and re-test that step(s)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Literatures: incompatible chemistry,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Subject Matter Experts (SME) help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62" y="261193"/>
            <a:ext cx="10096500" cy="774779"/>
          </a:xfrm>
        </p:spPr>
        <p:txBody>
          <a:bodyPr>
            <a:normAutofit/>
          </a:bodyPr>
          <a:lstStyle/>
          <a:p>
            <a:r>
              <a:rPr lang="en-US" sz="3200" dirty="0"/>
              <a:t>CINT Nanofabrication Workshop Series (CNWS)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034C35-F7AA-4250-BCD5-23EEE28654C1}"/>
              </a:ext>
            </a:extLst>
          </p:cNvPr>
          <p:cNvGrpSpPr/>
          <p:nvPr/>
        </p:nvGrpSpPr>
        <p:grpSpPr>
          <a:xfrm>
            <a:off x="829054" y="3049989"/>
            <a:ext cx="1386636" cy="1608781"/>
            <a:chOff x="465713" y="2429173"/>
            <a:chExt cx="1606872" cy="1919259"/>
          </a:xfrm>
        </p:grpSpPr>
        <p:pic>
          <p:nvPicPr>
            <p:cNvPr id="1026" name="Picture 2" descr="DirectorySpot - Home | Facebook">
              <a:extLst>
                <a:ext uri="{FF2B5EF4-FFF2-40B4-BE49-F238E27FC236}">
                  <a16:creationId xmlns:a16="http://schemas.microsoft.com/office/drawing/2014/main" id="{719E3B40-1846-47CC-B023-CA08DCEEE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71" y="2429173"/>
              <a:ext cx="1589014" cy="1589014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B0E76-C4B7-47BD-94CB-75CF20CEBB8D}"/>
                </a:ext>
              </a:extLst>
            </p:cNvPr>
            <p:cNvSpPr txBox="1"/>
            <p:nvPr/>
          </p:nvSpPr>
          <p:spPr>
            <a:xfrm>
              <a:off x="465713" y="4038600"/>
              <a:ext cx="1369894" cy="3098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New IL Users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F70118-6BDE-4783-8EE2-3E7FA3298C07}"/>
              </a:ext>
            </a:extLst>
          </p:cNvPr>
          <p:cNvSpPr txBox="1"/>
          <p:nvPr/>
        </p:nvSpPr>
        <p:spPr>
          <a:xfrm>
            <a:off x="1420123" y="1160865"/>
            <a:ext cx="9811667" cy="128059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Goals: Help integration lab (IL) users community 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Smooth out learning curve for new users with no/little prior fabrication experience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Address fabrication bottlenecks for the users and minimize/avoid “rediscovering the wheel”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Discuss advanced fabrication topics with experts and learn from each other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52A365-1B37-4359-8A0A-52310193F59D}"/>
              </a:ext>
            </a:extLst>
          </p:cNvPr>
          <p:cNvGrpSpPr/>
          <p:nvPr/>
        </p:nvGrpSpPr>
        <p:grpSpPr>
          <a:xfrm>
            <a:off x="610376" y="4824913"/>
            <a:ext cx="1744336" cy="1812571"/>
            <a:chOff x="406573" y="4684668"/>
            <a:chExt cx="1744336" cy="18125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F281C3-3869-47BB-A376-2162D260F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91" y="4684668"/>
              <a:ext cx="1478501" cy="14785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18ED0F-1FBA-4597-AD6D-1A1196A51803}"/>
                </a:ext>
              </a:extLst>
            </p:cNvPr>
            <p:cNvSpPr txBox="1"/>
            <p:nvPr/>
          </p:nvSpPr>
          <p:spPr>
            <a:xfrm>
              <a:off x="406573" y="6187406"/>
              <a:ext cx="1744336" cy="30983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Existing IL Users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3CD0C8-9C31-4AF4-8D96-22F5B213CCB1}"/>
              </a:ext>
            </a:extLst>
          </p:cNvPr>
          <p:cNvGrpSpPr/>
          <p:nvPr/>
        </p:nvGrpSpPr>
        <p:grpSpPr>
          <a:xfrm>
            <a:off x="3610703" y="2524532"/>
            <a:ext cx="3414320" cy="4171473"/>
            <a:chOff x="3786022" y="2534105"/>
            <a:chExt cx="3414320" cy="417147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A528F3-D9E6-401E-824A-C304D8F036B7}"/>
                </a:ext>
              </a:extLst>
            </p:cNvPr>
            <p:cNvSpPr txBox="1"/>
            <p:nvPr/>
          </p:nvSpPr>
          <p:spPr>
            <a:xfrm>
              <a:off x="4440362" y="2534105"/>
              <a:ext cx="1921080" cy="37189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b="1" dirty="0"/>
                <a:t>Workshop Topics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1911E6-4D3E-43F3-9BEA-EE001FF57C6C}"/>
                </a:ext>
              </a:extLst>
            </p:cNvPr>
            <p:cNvSpPr/>
            <p:nvPr/>
          </p:nvSpPr>
          <p:spPr>
            <a:xfrm>
              <a:off x="3786023" y="2947788"/>
              <a:ext cx="3414319" cy="11603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Introductory Topics</a:t>
              </a:r>
            </a:p>
            <a:p>
              <a:r>
                <a:rPr lang="en-US" sz="1400" dirty="0"/>
                <a:t>Planning &amp; design, fab process flow, sample handling, troubleshooting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97BCAAA-76BC-4874-94A4-AD37DD55C0C0}"/>
                </a:ext>
              </a:extLst>
            </p:cNvPr>
            <p:cNvSpPr/>
            <p:nvPr/>
          </p:nvSpPr>
          <p:spPr>
            <a:xfrm>
              <a:off x="3786022" y="4254300"/>
              <a:ext cx="3414319" cy="11603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Intermediate Topics</a:t>
              </a:r>
            </a:p>
            <a:p>
              <a:r>
                <a:rPr lang="en-US" sz="1400" dirty="0"/>
                <a:t>Lithography, chemical processes, etching, depositions, metrology, holistic approach, troubleshooting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371669-9AF7-4135-B33D-6B0800C1594B}"/>
                </a:ext>
              </a:extLst>
            </p:cNvPr>
            <p:cNvSpPr/>
            <p:nvPr/>
          </p:nvSpPr>
          <p:spPr>
            <a:xfrm>
              <a:off x="3786022" y="5545205"/>
              <a:ext cx="3414319" cy="11603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Advanced Topics</a:t>
              </a:r>
            </a:p>
            <a:p>
              <a:r>
                <a:rPr lang="en-US" sz="1400" dirty="0"/>
                <a:t>Materials specific, device architecture specific, complex process flow, integration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D1E631-0B87-498A-AF1A-9C81730FD15E}"/>
              </a:ext>
            </a:extLst>
          </p:cNvPr>
          <p:cNvGrpSpPr/>
          <p:nvPr/>
        </p:nvGrpSpPr>
        <p:grpSpPr>
          <a:xfrm>
            <a:off x="8097838" y="2783378"/>
            <a:ext cx="3852776" cy="3332440"/>
            <a:chOff x="3103277" y="2834367"/>
            <a:chExt cx="3852776" cy="333244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C60329A2-E11C-46F5-A5A3-8D71FCCD295A}"/>
                </a:ext>
              </a:extLst>
            </p:cNvPr>
            <p:cNvSpPr/>
            <p:nvPr/>
          </p:nvSpPr>
          <p:spPr>
            <a:xfrm rot="16200000">
              <a:off x="3363445" y="2574199"/>
              <a:ext cx="3332440" cy="3852776"/>
            </a:xfrm>
            <a:prstGeom prst="homePlate">
              <a:avLst>
                <a:gd name="adj" fmla="val 2047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BF0106-B646-47C2-8E21-CD82A0D4C66A}"/>
                </a:ext>
              </a:extLst>
            </p:cNvPr>
            <p:cNvSpPr txBox="1"/>
            <p:nvPr/>
          </p:nvSpPr>
          <p:spPr>
            <a:xfrm>
              <a:off x="3915339" y="3326212"/>
              <a:ext cx="21806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Workshop Format</a:t>
              </a:r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448EB33-3761-4506-85C9-C1DAED45EC8B}"/>
                </a:ext>
              </a:extLst>
            </p:cNvPr>
            <p:cNvGrpSpPr/>
            <p:nvPr/>
          </p:nvGrpSpPr>
          <p:grpSpPr>
            <a:xfrm>
              <a:off x="3300589" y="4008295"/>
              <a:ext cx="3458150" cy="1922722"/>
              <a:chOff x="3300590" y="3947015"/>
              <a:chExt cx="3458150" cy="171262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082B9A8-5663-41F7-AE61-7CE0CD53E100}"/>
                  </a:ext>
                </a:extLst>
              </p:cNvPr>
              <p:cNvSpPr/>
              <p:nvPr/>
            </p:nvSpPr>
            <p:spPr>
              <a:xfrm>
                <a:off x="3300590" y="3947015"/>
                <a:ext cx="1729075" cy="17126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1A315D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1A315D"/>
                    </a:solidFill>
                  </a:rPr>
                  <a:t>Presentation on the Topic</a:t>
                </a:r>
              </a:p>
              <a:p>
                <a:pPr algn="ctr"/>
                <a:r>
                  <a:rPr lang="en-US" sz="1600" b="1" dirty="0">
                    <a:solidFill>
                      <a:srgbClr val="1A315D"/>
                    </a:solidFill>
                  </a:rPr>
                  <a:t>(30 minutes)</a:t>
                </a:r>
              </a:p>
              <a:p>
                <a:pPr algn="ctr"/>
                <a:r>
                  <a:rPr lang="en-US" sz="1600" b="1" dirty="0"/>
                  <a:t> (30 min)</a:t>
                </a:r>
                <a:endParaRPr lang="en-US" sz="16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7088694-791C-4741-88A5-CAB53835D650}"/>
                  </a:ext>
                </a:extLst>
              </p:cNvPr>
              <p:cNvSpPr/>
              <p:nvPr/>
            </p:nvSpPr>
            <p:spPr>
              <a:xfrm>
                <a:off x="5029665" y="3947015"/>
                <a:ext cx="1729075" cy="8596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1A315D"/>
                    </a:solidFill>
                  </a:rPr>
                  <a:t>Group Discussion </a:t>
                </a:r>
              </a:p>
              <a:p>
                <a:pPr algn="ctr"/>
                <a:r>
                  <a:rPr lang="en-US" sz="1600" b="1" dirty="0">
                    <a:solidFill>
                      <a:srgbClr val="1A315D"/>
                    </a:solidFill>
                  </a:rPr>
                  <a:t>(15 minutes)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6D8982B-1C5F-4A21-913E-4F9C3868C9CE}"/>
                  </a:ext>
                </a:extLst>
              </p:cNvPr>
              <p:cNvSpPr/>
              <p:nvPr/>
            </p:nvSpPr>
            <p:spPr>
              <a:xfrm>
                <a:off x="5029665" y="4806696"/>
                <a:ext cx="1729075" cy="8529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1A315D"/>
                    </a:solidFill>
                  </a:rPr>
                  <a:t>Discussion on user’s fab issues </a:t>
                </a:r>
                <a:r>
                  <a:rPr lang="en-US" sz="1600" b="1" dirty="0">
                    <a:solidFill>
                      <a:srgbClr val="1A315D"/>
                    </a:solidFill>
                  </a:rPr>
                  <a:t>(15 minutes)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96FE68-2FC8-4E16-820C-4CE6A97A9D5D}"/>
              </a:ext>
            </a:extLst>
          </p:cNvPr>
          <p:cNvGrpSpPr/>
          <p:nvPr/>
        </p:nvGrpSpPr>
        <p:grpSpPr>
          <a:xfrm>
            <a:off x="2583809" y="4449597"/>
            <a:ext cx="829580" cy="802462"/>
            <a:chOff x="2583809" y="4507769"/>
            <a:chExt cx="646873" cy="466903"/>
          </a:xfrm>
        </p:grpSpPr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46DB609B-F7EB-45A1-A14D-EE5D920EFB5A}"/>
                </a:ext>
              </a:extLst>
            </p:cNvPr>
            <p:cNvSpPr/>
            <p:nvPr/>
          </p:nvSpPr>
          <p:spPr>
            <a:xfrm>
              <a:off x="2583809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F1BA6742-17E3-42B3-B625-63EEEE430FE1}"/>
                </a:ext>
              </a:extLst>
            </p:cNvPr>
            <p:cNvSpPr/>
            <p:nvPr/>
          </p:nvSpPr>
          <p:spPr>
            <a:xfrm>
              <a:off x="2778338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F6F09691-557F-4148-9796-E673B038533C}"/>
                </a:ext>
              </a:extLst>
            </p:cNvPr>
            <p:cNvSpPr/>
            <p:nvPr/>
          </p:nvSpPr>
          <p:spPr>
            <a:xfrm>
              <a:off x="2962234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0B3538-A1AD-4A7D-ABC5-E314CD8C010E}"/>
              </a:ext>
            </a:extLst>
          </p:cNvPr>
          <p:cNvGrpSpPr/>
          <p:nvPr/>
        </p:nvGrpSpPr>
        <p:grpSpPr>
          <a:xfrm>
            <a:off x="7161213" y="4449597"/>
            <a:ext cx="829580" cy="802462"/>
            <a:chOff x="2583809" y="4507769"/>
            <a:chExt cx="646873" cy="466903"/>
          </a:xfrm>
        </p:grpSpPr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F244E945-2D3C-471D-B4CB-780B72A502C4}"/>
                </a:ext>
              </a:extLst>
            </p:cNvPr>
            <p:cNvSpPr/>
            <p:nvPr/>
          </p:nvSpPr>
          <p:spPr>
            <a:xfrm>
              <a:off x="2583809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F7E9795A-A3DE-4640-83D3-342E203C908F}"/>
                </a:ext>
              </a:extLst>
            </p:cNvPr>
            <p:cNvSpPr/>
            <p:nvPr/>
          </p:nvSpPr>
          <p:spPr>
            <a:xfrm>
              <a:off x="2778338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C845AF25-0F0E-4A65-B949-4D550F2E2040}"/>
                </a:ext>
              </a:extLst>
            </p:cNvPr>
            <p:cNvSpPr/>
            <p:nvPr/>
          </p:nvSpPr>
          <p:spPr>
            <a:xfrm>
              <a:off x="2962234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6DFC-EB0E-45D5-80AE-54E880B3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Nanofabrication?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8B35C-511C-4082-A68A-6C79D2708FE0}"/>
              </a:ext>
            </a:extLst>
          </p:cNvPr>
          <p:cNvSpPr txBox="1"/>
          <p:nvPr/>
        </p:nvSpPr>
        <p:spPr>
          <a:xfrm>
            <a:off x="1006965" y="1145157"/>
            <a:ext cx="7405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a process of creating nanoscale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primarily a top-down process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E3918-CB8F-4073-B0F3-169700F9A728}"/>
              </a:ext>
            </a:extLst>
          </p:cNvPr>
          <p:cNvSpPr txBox="1"/>
          <p:nvPr/>
        </p:nvSpPr>
        <p:spPr>
          <a:xfrm>
            <a:off x="3692188" y="6076115"/>
            <a:ext cx="5670958" cy="40739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/>
              <a:t>Different approaches of creating nanostructures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1EC3D2-045A-47E8-A655-76DCC91DB746}"/>
              </a:ext>
            </a:extLst>
          </p:cNvPr>
          <p:cNvGrpSpPr/>
          <p:nvPr/>
        </p:nvGrpSpPr>
        <p:grpSpPr>
          <a:xfrm>
            <a:off x="7024907" y="2625100"/>
            <a:ext cx="4015006" cy="3409979"/>
            <a:chOff x="7024907" y="2625100"/>
            <a:chExt cx="4015006" cy="34099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CEE9D7-F363-4184-928D-363C137EB1D0}"/>
                </a:ext>
              </a:extLst>
            </p:cNvPr>
            <p:cNvGrpSpPr/>
            <p:nvPr/>
          </p:nvGrpSpPr>
          <p:grpSpPr>
            <a:xfrm>
              <a:off x="7024907" y="2625100"/>
              <a:ext cx="4015006" cy="3409979"/>
              <a:chOff x="6648450" y="2572290"/>
              <a:chExt cx="4243184" cy="355877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4E16AA6-9DFE-4DC9-B621-6005B98E4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48450" y="2572290"/>
                <a:ext cx="4243184" cy="302997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58390C-CC75-47C7-A7AC-6B4B12758DB4}"/>
                  </a:ext>
                </a:extLst>
              </p:cNvPr>
              <p:cNvSpPr txBox="1"/>
              <p:nvPr/>
            </p:nvSpPr>
            <p:spPr>
              <a:xfrm>
                <a:off x="7270162" y="5764786"/>
                <a:ext cx="3174770" cy="36627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Top-down fabrication: Etching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398ABD-673F-41CB-A83F-4601E160A037}"/>
                </a:ext>
              </a:extLst>
            </p:cNvPr>
            <p:cNvSpPr txBox="1"/>
            <p:nvPr/>
          </p:nvSpPr>
          <p:spPr>
            <a:xfrm>
              <a:off x="7648184" y="5395021"/>
              <a:ext cx="29340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200" b="0" i="1" dirty="0">
                  <a:solidFill>
                    <a:srgbClr val="555555"/>
                  </a:solidFill>
                  <a:effectLst/>
                </a:rPr>
                <a:t>Dhindsa, Nanotechnology, 25(2014)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FE931E-B8FE-48D9-B828-25DDDEAC1675}"/>
              </a:ext>
            </a:extLst>
          </p:cNvPr>
          <p:cNvGrpSpPr/>
          <p:nvPr/>
        </p:nvGrpSpPr>
        <p:grpSpPr>
          <a:xfrm>
            <a:off x="1068898" y="2502121"/>
            <a:ext cx="5138366" cy="3588821"/>
            <a:chOff x="1068898" y="2502121"/>
            <a:chExt cx="5138366" cy="35888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25CFD4A-2EAE-488D-A05D-E7D7A015361C}"/>
                </a:ext>
              </a:extLst>
            </p:cNvPr>
            <p:cNvGrpSpPr/>
            <p:nvPr/>
          </p:nvGrpSpPr>
          <p:grpSpPr>
            <a:xfrm>
              <a:off x="1068898" y="2502121"/>
              <a:ext cx="5138366" cy="3588821"/>
              <a:chOff x="925551" y="2774359"/>
              <a:chExt cx="5170449" cy="346910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2ED2C7-FB9F-4C88-A285-E67AA380F261}"/>
                  </a:ext>
                </a:extLst>
              </p:cNvPr>
              <p:cNvSpPr txBox="1"/>
              <p:nvPr/>
            </p:nvSpPr>
            <p:spPr>
              <a:xfrm>
                <a:off x="925551" y="5765288"/>
                <a:ext cx="3231522" cy="47817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Bottom-up synthesis: VLS growth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A62E494-F734-47F5-ADB8-E29278BEEA63}"/>
                  </a:ext>
                </a:extLst>
              </p:cNvPr>
              <p:cNvGrpSpPr/>
              <p:nvPr/>
            </p:nvGrpSpPr>
            <p:grpSpPr>
              <a:xfrm>
                <a:off x="1092377" y="2774359"/>
                <a:ext cx="5003623" cy="2779411"/>
                <a:chOff x="1092377" y="2774359"/>
                <a:chExt cx="5003623" cy="2779411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0E95DDE7-1FB2-4746-B947-96468E5D8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0000" t="42655"/>
                <a:stretch/>
              </p:blipFill>
              <p:spPr>
                <a:xfrm>
                  <a:off x="1092377" y="2893236"/>
                  <a:ext cx="3393477" cy="2660534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Vapor–liquid–solid method - Wikipedia">
                  <a:extLst>
                    <a:ext uri="{FF2B5EF4-FFF2-40B4-BE49-F238E27FC236}">
                      <a16:creationId xmlns:a16="http://schemas.microsoft.com/office/drawing/2014/main" id="{AD055243-7A38-4A7D-ACE8-9C604BF827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9223" y="2774359"/>
                  <a:ext cx="2036777" cy="2199719"/>
                </a:xfrm>
                <a:prstGeom prst="snip2DiagRect">
                  <a:avLst/>
                </a:prstGeom>
                <a:solidFill>
                  <a:srgbClr val="FFFFFF">
                    <a:shade val="85000"/>
                  </a:srgbClr>
                </a:solidFill>
                <a:ln w="9525" cap="sq">
                  <a:solidFill>
                    <a:srgbClr val="FFFFFF"/>
                  </a:solidFill>
                  <a:miter lim="800000"/>
                </a:ln>
                <a:effectLst>
                  <a:outerShdw blurRad="88900" algn="tl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B6C07F-2E96-4146-80E0-C3B54285D137}"/>
                </a:ext>
              </a:extLst>
            </p:cNvPr>
            <p:cNvSpPr txBox="1"/>
            <p:nvPr/>
          </p:nvSpPr>
          <p:spPr>
            <a:xfrm>
              <a:off x="1068898" y="5323206"/>
              <a:ext cx="383866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www.firstnano.com/portfolio-item/silicon-nanowires-sem-10-k-x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6DFC-EB0E-45D5-80AE-54E880B3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Nanofabrication?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8B35C-511C-4082-A68A-6C79D2708FE0}"/>
              </a:ext>
            </a:extLst>
          </p:cNvPr>
          <p:cNvSpPr txBox="1"/>
          <p:nvPr/>
        </p:nvSpPr>
        <p:spPr>
          <a:xfrm>
            <a:off x="1006965" y="1145157"/>
            <a:ext cx="10689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a process of creating nanoscale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primarily a top-down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inherits the traits of microfabrication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Nanofabrication is primarily a planar process, can be obtain 3D shapes in some special cases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B4FD02-7CD2-4BC7-9E97-B7C27EB448B7}"/>
              </a:ext>
            </a:extLst>
          </p:cNvPr>
          <p:cNvGrpSpPr/>
          <p:nvPr/>
        </p:nvGrpSpPr>
        <p:grpSpPr>
          <a:xfrm>
            <a:off x="6699185" y="2778991"/>
            <a:ext cx="3208213" cy="3817752"/>
            <a:chOff x="7107913" y="2483672"/>
            <a:chExt cx="3320251" cy="3817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CD87F-C94F-4928-A203-7FF5B80F1B5C}"/>
                </a:ext>
              </a:extLst>
            </p:cNvPr>
            <p:cNvSpPr txBox="1"/>
            <p:nvPr/>
          </p:nvSpPr>
          <p:spPr>
            <a:xfrm>
              <a:off x="7131291" y="5865196"/>
              <a:ext cx="3296873" cy="4362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b="1" dirty="0"/>
                <a:t>Example of a planar process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AFC6BC-E937-4A03-A84B-AEBBFFC75507}"/>
                </a:ext>
              </a:extLst>
            </p:cNvPr>
            <p:cNvGrpSpPr/>
            <p:nvPr/>
          </p:nvGrpSpPr>
          <p:grpSpPr>
            <a:xfrm>
              <a:off x="7107913" y="2483672"/>
              <a:ext cx="3059545" cy="3346676"/>
              <a:chOff x="7396205" y="2415434"/>
              <a:chExt cx="3293816" cy="3649211"/>
            </a:xfrm>
          </p:grpSpPr>
          <p:pic>
            <p:nvPicPr>
              <p:cNvPr id="5124" name="Picture 4" descr="Nanofabrication Using Electron Beam Lithography (EBL)">
                <a:extLst>
                  <a:ext uri="{FF2B5EF4-FFF2-40B4-BE49-F238E27FC236}">
                    <a16:creationId xmlns:a16="http://schemas.microsoft.com/office/drawing/2014/main" id="{7D3495C1-2A27-4012-8C95-4E57C0F28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92" b="14250"/>
              <a:stretch/>
            </p:blipFill>
            <p:spPr bwMode="auto">
              <a:xfrm>
                <a:off x="7480096" y="2415434"/>
                <a:ext cx="3209925" cy="3649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CC7AB0-737B-4D0B-87C0-A383D2162CDF}"/>
                  </a:ext>
                </a:extLst>
              </p:cNvPr>
              <p:cNvSpPr txBox="1"/>
              <p:nvPr/>
            </p:nvSpPr>
            <p:spPr>
              <a:xfrm>
                <a:off x="7421373" y="3375008"/>
                <a:ext cx="1068286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100" b="1" dirty="0"/>
                  <a:t>Lithography</a:t>
                </a:r>
                <a:endParaRPr lang="en-US" b="1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51590A-45A9-42F9-9224-4DB6623B8944}"/>
                  </a:ext>
                </a:extLst>
              </p:cNvPr>
              <p:cNvSpPr txBox="1"/>
              <p:nvPr/>
            </p:nvSpPr>
            <p:spPr>
              <a:xfrm>
                <a:off x="7396205" y="4442566"/>
                <a:ext cx="1234668" cy="25190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100" b="1" dirty="0"/>
                  <a:t>Development</a:t>
                </a:r>
                <a:endParaRPr lang="en-US" b="1" dirty="0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B09783-5C26-49E2-82FB-B15F76560F56}"/>
              </a:ext>
            </a:extLst>
          </p:cNvPr>
          <p:cNvSpPr txBox="1"/>
          <p:nvPr/>
        </p:nvSpPr>
        <p:spPr>
          <a:xfrm>
            <a:off x="4362275" y="4964860"/>
            <a:ext cx="1350628" cy="2698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138D48-14FD-4161-ACD8-38681BB58425}"/>
              </a:ext>
            </a:extLst>
          </p:cNvPr>
          <p:cNvGrpSpPr/>
          <p:nvPr/>
        </p:nvGrpSpPr>
        <p:grpSpPr>
          <a:xfrm>
            <a:off x="3575930" y="3199159"/>
            <a:ext cx="2923318" cy="2007162"/>
            <a:chOff x="4039544" y="3227568"/>
            <a:chExt cx="2923318" cy="2007162"/>
          </a:xfrm>
        </p:grpSpPr>
        <p:pic>
          <p:nvPicPr>
            <p:cNvPr id="5128" name="Picture 8" descr="Electron Beam Lithography – Wisconsin Centers for Nanoscale Technology –  UW–Madison">
              <a:extLst>
                <a:ext uri="{FF2B5EF4-FFF2-40B4-BE49-F238E27FC236}">
                  <a16:creationId xmlns:a16="http://schemas.microsoft.com/office/drawing/2014/main" id="{B6D5D68B-D35B-43B0-B3F8-9A275A92ED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7" r="33944" b="55069"/>
            <a:stretch/>
          </p:blipFill>
          <p:spPr bwMode="auto">
            <a:xfrm>
              <a:off x="4039544" y="3227568"/>
              <a:ext cx="2684302" cy="169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910663-9A10-42E9-8478-D21EB6754740}"/>
                </a:ext>
              </a:extLst>
            </p:cNvPr>
            <p:cNvSpPr txBox="1"/>
            <p:nvPr/>
          </p:nvSpPr>
          <p:spPr>
            <a:xfrm>
              <a:off x="4118994" y="4855803"/>
              <a:ext cx="2843868" cy="37892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Nanoscale process at CINT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D62E5A-5B12-4BCA-B5A8-D8603BFCBB3F}"/>
              </a:ext>
            </a:extLst>
          </p:cNvPr>
          <p:cNvGrpSpPr/>
          <p:nvPr/>
        </p:nvGrpSpPr>
        <p:grpSpPr>
          <a:xfrm>
            <a:off x="237882" y="3199359"/>
            <a:ext cx="3045412" cy="1912791"/>
            <a:chOff x="237882" y="3199359"/>
            <a:chExt cx="3045412" cy="1912791"/>
          </a:xfrm>
        </p:grpSpPr>
        <p:pic>
          <p:nvPicPr>
            <p:cNvPr id="5126" name="Picture 6" descr="SUSS MJB4 Mask Aligner | West Campus Cleanroom">
              <a:extLst>
                <a:ext uri="{FF2B5EF4-FFF2-40B4-BE49-F238E27FC236}">
                  <a16:creationId xmlns:a16="http://schemas.microsoft.com/office/drawing/2014/main" id="{F675F191-6722-4892-B53D-37A87061C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94" y="3199359"/>
              <a:ext cx="2857500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D9392-D3D9-4093-AF37-D1A3C4CA2F14}"/>
                </a:ext>
              </a:extLst>
            </p:cNvPr>
            <p:cNvSpPr txBox="1"/>
            <p:nvPr/>
          </p:nvSpPr>
          <p:spPr>
            <a:xfrm>
              <a:off x="237882" y="4733223"/>
              <a:ext cx="2731341" cy="37892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Microscale process at CINT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08C6F9-6815-4B3F-BED9-38ECD4D6ADEA}"/>
              </a:ext>
            </a:extLst>
          </p:cNvPr>
          <p:cNvSpPr txBox="1"/>
          <p:nvPr/>
        </p:nvSpPr>
        <p:spPr>
          <a:xfrm>
            <a:off x="1711354" y="5704514"/>
            <a:ext cx="1182848" cy="2516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1EF020-9C6D-4B44-A0E3-3DAA442FCE18}"/>
              </a:ext>
            </a:extLst>
          </p:cNvPr>
          <p:cNvSpPr txBox="1"/>
          <p:nvPr/>
        </p:nvSpPr>
        <p:spPr>
          <a:xfrm>
            <a:off x="910337" y="5365879"/>
            <a:ext cx="5553512" cy="7597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600" b="1" dirty="0">
                <a:solidFill>
                  <a:srgbClr val="0070C0"/>
                </a:solidFill>
              </a:rPr>
              <a:t>Nanofabrication has similarity with microfabrication but involves additional complexities due to reduced size </a:t>
            </a: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BC4E3F18-F873-4C2A-BB80-76A66ADA7862}"/>
              </a:ext>
            </a:extLst>
          </p:cNvPr>
          <p:cNvSpPr/>
          <p:nvPr/>
        </p:nvSpPr>
        <p:spPr>
          <a:xfrm>
            <a:off x="3026792" y="4383912"/>
            <a:ext cx="574968" cy="284834"/>
          </a:xfrm>
          <a:prstGeom prst="leftRightArrow">
            <a:avLst>
              <a:gd name="adj1" fmla="val 441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EA6482-7D1B-4291-BF85-8EBBE467003B}"/>
              </a:ext>
            </a:extLst>
          </p:cNvPr>
          <p:cNvGrpSpPr/>
          <p:nvPr/>
        </p:nvGrpSpPr>
        <p:grpSpPr>
          <a:xfrm>
            <a:off x="10205126" y="3199159"/>
            <a:ext cx="1887771" cy="2877811"/>
            <a:chOff x="10090315" y="3078372"/>
            <a:chExt cx="1708024" cy="287781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D36CCBC-782B-4D7B-BFDD-053F1690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7" t="7581"/>
            <a:stretch/>
          </p:blipFill>
          <p:spPr>
            <a:xfrm>
              <a:off x="10155120" y="3078372"/>
              <a:ext cx="1476467" cy="236950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53F836-0266-4900-9E49-19AC37DECE75}"/>
                </a:ext>
              </a:extLst>
            </p:cNvPr>
            <p:cNvSpPr txBox="1"/>
            <p:nvPr/>
          </p:nvSpPr>
          <p:spPr>
            <a:xfrm>
              <a:off x="10090315" y="5523379"/>
              <a:ext cx="1708024" cy="4328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400" b="1" dirty="0" err="1"/>
                <a:t>GaN</a:t>
              </a:r>
              <a:r>
                <a:rPr lang="en-US" sz="1400" b="1" dirty="0"/>
                <a:t> 3D structures (Sandia) </a:t>
              </a:r>
            </a:p>
          </p:txBody>
        </p: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4020359-1D4F-4D1C-B1FF-CEEA63E03883}"/>
              </a:ext>
            </a:extLst>
          </p:cNvPr>
          <p:cNvSpPr/>
          <p:nvPr/>
        </p:nvSpPr>
        <p:spPr>
          <a:xfrm>
            <a:off x="9768399" y="4299060"/>
            <a:ext cx="293615" cy="363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6DFC-EB0E-45D5-80AE-54E880B3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Components of Nanofabrication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D825D0-EDE4-4BD2-A846-F73827E209B7}"/>
              </a:ext>
            </a:extLst>
          </p:cNvPr>
          <p:cNvGrpSpPr/>
          <p:nvPr/>
        </p:nvGrpSpPr>
        <p:grpSpPr>
          <a:xfrm>
            <a:off x="3107036" y="1509364"/>
            <a:ext cx="6006033" cy="4154468"/>
            <a:chOff x="3571677" y="1316888"/>
            <a:chExt cx="6006033" cy="41544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830FAF-A3B0-4A37-B2BE-C12EB55A9F9D}"/>
                </a:ext>
              </a:extLst>
            </p:cNvPr>
            <p:cNvSpPr/>
            <p:nvPr/>
          </p:nvSpPr>
          <p:spPr>
            <a:xfrm>
              <a:off x="3571677" y="4020060"/>
              <a:ext cx="2214693" cy="14512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Create patterns on polymer (photoresist)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324203-8743-4D4C-811A-73C89B08F425}"/>
                </a:ext>
              </a:extLst>
            </p:cNvPr>
            <p:cNvSpPr/>
            <p:nvPr/>
          </p:nvSpPr>
          <p:spPr>
            <a:xfrm>
              <a:off x="7363017" y="4020060"/>
              <a:ext cx="2214693" cy="145129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Transfer pattern to sample/substrate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A6FFDE-AE84-4F6C-8B0F-0B668F362215}"/>
                </a:ext>
              </a:extLst>
            </p:cNvPr>
            <p:cNvSpPr/>
            <p:nvPr/>
          </p:nvSpPr>
          <p:spPr>
            <a:xfrm>
              <a:off x="5285064" y="1316888"/>
              <a:ext cx="2214693" cy="14512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sample/substrate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FCA40674-6D0F-4E2C-8BDD-9D4430B6D9A2}"/>
                </a:ext>
              </a:extLst>
            </p:cNvPr>
            <p:cNvSpPr/>
            <p:nvPr/>
          </p:nvSpPr>
          <p:spPr>
            <a:xfrm rot="2164654">
              <a:off x="5170606" y="2954677"/>
              <a:ext cx="536895" cy="948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C02110DA-8EEB-4F98-8D58-AFAF02B7BCCF}"/>
                </a:ext>
              </a:extLst>
            </p:cNvPr>
            <p:cNvSpPr/>
            <p:nvPr/>
          </p:nvSpPr>
          <p:spPr>
            <a:xfrm rot="16200000">
              <a:off x="6354768" y="4143807"/>
              <a:ext cx="536895" cy="10541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C9940BB-8028-457A-9C17-4A1E8999CB9B}"/>
                </a:ext>
              </a:extLst>
            </p:cNvPr>
            <p:cNvSpPr/>
            <p:nvPr/>
          </p:nvSpPr>
          <p:spPr>
            <a:xfrm rot="8055093">
              <a:off x="7066085" y="2936508"/>
              <a:ext cx="536895" cy="948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62F480-693E-449F-87E0-5FF7787C9412}"/>
              </a:ext>
            </a:extLst>
          </p:cNvPr>
          <p:cNvSpPr txBox="1"/>
          <p:nvPr/>
        </p:nvSpPr>
        <p:spPr>
          <a:xfrm>
            <a:off x="7239256" y="1643990"/>
            <a:ext cx="3817433" cy="1131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b="1" u="sng" dirty="0"/>
              <a:t>Films processing</a:t>
            </a:r>
          </a:p>
          <a:p>
            <a:r>
              <a:rPr lang="en-US" sz="1600" dirty="0"/>
              <a:t>Oxides, nitrides, poly-Si, (ALD, CVD)</a:t>
            </a:r>
          </a:p>
          <a:p>
            <a:r>
              <a:rPr lang="en-US" sz="1600" b="1" u="sng" dirty="0"/>
              <a:t>Additional treatments</a:t>
            </a:r>
          </a:p>
          <a:p>
            <a:r>
              <a:rPr lang="en-US" sz="1600" dirty="0"/>
              <a:t>RTA, annealing, passivation, protection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31BDE-FB32-4E7B-A428-A0B625454F51}"/>
              </a:ext>
            </a:extLst>
          </p:cNvPr>
          <p:cNvSpPr txBox="1"/>
          <p:nvPr/>
        </p:nvSpPr>
        <p:spPr>
          <a:xfrm>
            <a:off x="1234301" y="1964967"/>
            <a:ext cx="3504531" cy="5321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pPr algn="r"/>
            <a:r>
              <a:rPr lang="en-US" sz="1600" b="1" u="sng" dirty="0"/>
              <a:t>Sample preparation</a:t>
            </a:r>
          </a:p>
          <a:p>
            <a:pPr algn="r"/>
            <a:r>
              <a:rPr lang="en-US" sz="1600" dirty="0"/>
              <a:t>Sample cleaning, mounting, transfer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AB5EF-529F-4EB5-B78D-A3CBBCFF050B}"/>
              </a:ext>
            </a:extLst>
          </p:cNvPr>
          <p:cNvSpPr txBox="1"/>
          <p:nvPr/>
        </p:nvSpPr>
        <p:spPr>
          <a:xfrm>
            <a:off x="636710" y="4648618"/>
            <a:ext cx="23421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en-US" sz="1600" b="1" u="sng" dirty="0"/>
              <a:t>Lithography</a:t>
            </a:r>
            <a:r>
              <a:rPr lang="en-US" sz="1600" dirty="0"/>
              <a:t> </a:t>
            </a:r>
          </a:p>
          <a:p>
            <a:pPr algn="r"/>
            <a:r>
              <a:rPr lang="en-US" sz="1600" dirty="0"/>
              <a:t>e-beam, photo, imprint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CEFEF-C26B-4640-A714-D75A7F3CB486}"/>
              </a:ext>
            </a:extLst>
          </p:cNvPr>
          <p:cNvSpPr txBox="1">
            <a:spLocks/>
          </p:cNvSpPr>
          <p:nvPr/>
        </p:nvSpPr>
        <p:spPr>
          <a:xfrm>
            <a:off x="2894202" y="2986298"/>
            <a:ext cx="184731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7FDAB5-168E-41F9-8E67-2E7418902EF9}"/>
              </a:ext>
            </a:extLst>
          </p:cNvPr>
          <p:cNvSpPr txBox="1"/>
          <p:nvPr/>
        </p:nvSpPr>
        <p:spPr>
          <a:xfrm>
            <a:off x="9241256" y="4648618"/>
            <a:ext cx="2791223" cy="565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b="1" u="sng" dirty="0"/>
              <a:t>Etch/Liftoff</a:t>
            </a:r>
          </a:p>
          <a:p>
            <a:r>
              <a:rPr lang="en-US" sz="1600" dirty="0"/>
              <a:t>Metal dep, dry etch, wet etch</a:t>
            </a:r>
          </a:p>
        </p:txBody>
      </p:sp>
    </p:spTree>
    <p:extLst>
      <p:ext uri="{BB962C8B-B14F-4D97-AF65-F5344CB8AC3E}">
        <p14:creationId xmlns:p14="http://schemas.microsoft.com/office/powerpoint/2010/main" val="10691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CE05-81F2-4BA2-912D-869B87E1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CINT cleanroom capabilities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28407-48ED-4E90-9855-FEB0B5998158}"/>
              </a:ext>
            </a:extLst>
          </p:cNvPr>
          <p:cNvSpPr/>
          <p:nvPr/>
        </p:nvSpPr>
        <p:spPr>
          <a:xfrm>
            <a:off x="511727" y="1301503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preparation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E49C7F-B2D8-4749-89D3-690B93F94C5B}"/>
              </a:ext>
            </a:extLst>
          </p:cNvPr>
          <p:cNvSpPr/>
          <p:nvPr/>
        </p:nvSpPr>
        <p:spPr>
          <a:xfrm>
            <a:off x="440828" y="3438494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Lithography,</a:t>
            </a:r>
          </a:p>
          <a:p>
            <a:pPr algn="ctr"/>
            <a:r>
              <a:rPr lang="en-US" dirty="0"/>
              <a:t>Patterning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D5612D-DC85-4E91-957C-DA9D76936AB7}"/>
              </a:ext>
            </a:extLst>
          </p:cNvPr>
          <p:cNvSpPr/>
          <p:nvPr/>
        </p:nvSpPr>
        <p:spPr>
          <a:xfrm>
            <a:off x="440828" y="5432199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PVD dep </a:t>
            </a:r>
            <a:r>
              <a:rPr lang="en-US" sz="1600" dirty="0"/>
              <a:t>Metal/Dielectric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1F4BD1-4356-48F7-8019-82502ADEB1D0}"/>
              </a:ext>
            </a:extLst>
          </p:cNvPr>
          <p:cNvSpPr/>
          <p:nvPr/>
        </p:nvSpPr>
        <p:spPr>
          <a:xfrm>
            <a:off x="10202368" y="1273114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CVD, ALD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A4F8DF-B38E-434F-82DB-E4B74F83FF00}"/>
              </a:ext>
            </a:extLst>
          </p:cNvPr>
          <p:cNvSpPr/>
          <p:nvPr/>
        </p:nvSpPr>
        <p:spPr>
          <a:xfrm>
            <a:off x="10202369" y="3398945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Etching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60CE9C-AA90-4883-8B60-B8B9432D7F32}"/>
              </a:ext>
            </a:extLst>
          </p:cNvPr>
          <p:cNvSpPr/>
          <p:nvPr/>
        </p:nvSpPr>
        <p:spPr>
          <a:xfrm>
            <a:off x="10202369" y="5397230"/>
            <a:ext cx="1744911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Metrology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625CDA-42CD-4D02-9223-E98486B4F848}"/>
              </a:ext>
            </a:extLst>
          </p:cNvPr>
          <p:cNvSpPr txBox="1"/>
          <p:nvPr/>
        </p:nvSpPr>
        <p:spPr>
          <a:xfrm>
            <a:off x="2272018" y="1273114"/>
            <a:ext cx="376805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Wet benches, dicing tool, lapper, scribers, Plasma/UV/Ozone cleaning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BCAD64-251B-4B93-999A-8FD85BE81027}"/>
              </a:ext>
            </a:extLst>
          </p:cNvPr>
          <p:cNvSpPr txBox="1"/>
          <p:nvPr/>
        </p:nvSpPr>
        <p:spPr>
          <a:xfrm>
            <a:off x="2303417" y="3359725"/>
            <a:ext cx="3511692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Mask aligners, Laser writer (MLA), 100 kV EBL, 30kV EBL, FIB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err="1"/>
              <a:t>Photolitho</a:t>
            </a:r>
            <a:r>
              <a:rPr lang="en-US" sz="1600" dirty="0"/>
              <a:t> resolution ~ 1 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EBL resolution down to 10 nm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E49481-3310-4C5F-BFA6-AB94406DF697}"/>
              </a:ext>
            </a:extLst>
          </p:cNvPr>
          <p:cNvCxnSpPr/>
          <p:nvPr/>
        </p:nvCxnSpPr>
        <p:spPr>
          <a:xfrm>
            <a:off x="5978554" y="1208015"/>
            <a:ext cx="0" cy="5327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B3CD571-8189-4688-9743-D64FA0E241A5}"/>
              </a:ext>
            </a:extLst>
          </p:cNvPr>
          <p:cNvSpPr txBox="1"/>
          <p:nvPr/>
        </p:nvSpPr>
        <p:spPr>
          <a:xfrm>
            <a:off x="2395959" y="5397230"/>
            <a:ext cx="3372374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E-beam evaporators, thermal evaporators, RF/DC sputterer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Materials: metals, alloys, dielectrics, semiconductors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9CA6F-238A-4352-A1B1-876F21B528BE}"/>
              </a:ext>
            </a:extLst>
          </p:cNvPr>
          <p:cNvSpPr txBox="1"/>
          <p:nvPr/>
        </p:nvSpPr>
        <p:spPr>
          <a:xfrm>
            <a:off x="6110298" y="1211923"/>
            <a:ext cx="3897767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LP-CVD, PE-CVD, ALD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Poly-</a:t>
            </a:r>
            <a:r>
              <a:rPr lang="en-US" sz="1600" dirty="0" err="1"/>
              <a:t>si</a:t>
            </a:r>
            <a:r>
              <a:rPr lang="en-US" sz="1600" dirty="0"/>
              <a:t>, dielectrics (SiO2, </a:t>
            </a:r>
            <a:r>
              <a:rPr lang="en-US" sz="1600" dirty="0" err="1"/>
              <a:t>SiNx</a:t>
            </a:r>
            <a:r>
              <a:rPr lang="en-US" sz="1600" dirty="0"/>
              <a:t>, Al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, TiO</a:t>
            </a:r>
            <a:r>
              <a:rPr lang="en-US" sz="1600" baseline="-25000" dirty="0"/>
              <a:t>2</a:t>
            </a:r>
            <a:r>
              <a:rPr lang="en-US" sz="1600" dirty="0"/>
              <a:t>, &amp; more)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93340-4F2D-4536-906E-4B265598A2CC}"/>
              </a:ext>
            </a:extLst>
          </p:cNvPr>
          <p:cNvSpPr txBox="1"/>
          <p:nvPr/>
        </p:nvSpPr>
        <p:spPr>
          <a:xfrm>
            <a:off x="6062444" y="3333027"/>
            <a:ext cx="4314737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Dry etch: Plasma milling, RIE, ICP, BOSCH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Chemistry: Cl</a:t>
            </a:r>
            <a:r>
              <a:rPr lang="en-US" sz="1600" baseline="-25000" dirty="0"/>
              <a:t>2</a:t>
            </a:r>
            <a:r>
              <a:rPr lang="en-US" sz="1600" dirty="0"/>
              <a:t>, BCl</a:t>
            </a:r>
            <a:r>
              <a:rPr lang="en-US" sz="1600" baseline="-25000" dirty="0"/>
              <a:t>3</a:t>
            </a:r>
            <a:r>
              <a:rPr lang="en-US" sz="1600" dirty="0"/>
              <a:t>, O</a:t>
            </a:r>
            <a:r>
              <a:rPr lang="en-US" sz="1600" baseline="-25000" dirty="0"/>
              <a:t>2</a:t>
            </a:r>
            <a:r>
              <a:rPr lang="en-US" sz="1600" dirty="0"/>
              <a:t>, Fl, </a:t>
            </a:r>
            <a:r>
              <a:rPr lang="en-US" sz="1600" dirty="0" err="1"/>
              <a:t>Ar</a:t>
            </a:r>
            <a:r>
              <a:rPr lang="en-US" sz="1600" dirty="0"/>
              <a:t>, CH</a:t>
            </a:r>
            <a:r>
              <a:rPr lang="en-US" sz="1600" baseline="-25000" dirty="0"/>
              <a:t>4</a:t>
            </a:r>
            <a:r>
              <a:rPr lang="en-US" sz="1600" dirty="0"/>
              <a:t>, SF</a:t>
            </a:r>
            <a:r>
              <a:rPr lang="en-US" sz="1600" baseline="-25000" dirty="0"/>
              <a:t>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Well developed processes for Si, </a:t>
            </a:r>
            <a:r>
              <a:rPr lang="en-US" sz="1600" dirty="0" err="1"/>
              <a:t>SiGe</a:t>
            </a:r>
            <a:r>
              <a:rPr lang="en-US" sz="1600" dirty="0"/>
              <a:t>, </a:t>
            </a:r>
            <a:r>
              <a:rPr lang="en-US" sz="1600" dirty="0" err="1"/>
              <a:t>GaN</a:t>
            </a:r>
            <a:r>
              <a:rPr lang="en-US" sz="1600" dirty="0"/>
              <a:t>, GaAs, Diamond, &amp; more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3E680E-D4A7-44D0-B48F-3CD62FE7746C}"/>
              </a:ext>
            </a:extLst>
          </p:cNvPr>
          <p:cNvSpPr txBox="1"/>
          <p:nvPr/>
        </p:nvSpPr>
        <p:spPr>
          <a:xfrm>
            <a:off x="6078956" y="5326165"/>
            <a:ext cx="4107987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Optical microscopes, SEMs, reflectometers, profilometer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A64482-9170-41AF-94A6-8B1927AD1901}"/>
              </a:ext>
            </a:extLst>
          </p:cNvPr>
          <p:cNvGrpSpPr/>
          <p:nvPr/>
        </p:nvGrpSpPr>
        <p:grpSpPr>
          <a:xfrm>
            <a:off x="7103402" y="2096551"/>
            <a:ext cx="1744907" cy="1161156"/>
            <a:chOff x="7136958" y="2096551"/>
            <a:chExt cx="1744907" cy="1161156"/>
          </a:xfrm>
        </p:grpSpPr>
        <p:pic>
          <p:nvPicPr>
            <p:cNvPr id="6162" name="Picture 18" descr="Synthesis, Fabrication, Manipulation &amp; Assembly Capabilities">
              <a:extLst>
                <a:ext uri="{FF2B5EF4-FFF2-40B4-BE49-F238E27FC236}">
                  <a16:creationId xmlns:a16="http://schemas.microsoft.com/office/drawing/2014/main" id="{8D9F4D76-9D83-4F98-814B-AB3F12D42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958" y="2096551"/>
              <a:ext cx="1744907" cy="1161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578FC0-41B2-40D2-BB86-58FD57954968}"/>
                </a:ext>
              </a:extLst>
            </p:cNvPr>
            <p:cNvSpPr txBox="1"/>
            <p:nvPr/>
          </p:nvSpPr>
          <p:spPr>
            <a:xfrm>
              <a:off x="7137733" y="2948916"/>
              <a:ext cx="83370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LP-CVD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764875-92CA-484F-8881-B47CD6745654}"/>
              </a:ext>
            </a:extLst>
          </p:cNvPr>
          <p:cNvGrpSpPr/>
          <p:nvPr/>
        </p:nvGrpSpPr>
        <p:grpSpPr>
          <a:xfrm>
            <a:off x="7155910" y="4410245"/>
            <a:ext cx="1495936" cy="931584"/>
            <a:chOff x="7189466" y="4410245"/>
            <a:chExt cx="1495936" cy="931584"/>
          </a:xfrm>
        </p:grpSpPr>
        <p:pic>
          <p:nvPicPr>
            <p:cNvPr id="6152" name="Picture 8" descr="Synthesis, Fabrication, Manipulation &amp; Assembly Capabilities">
              <a:extLst>
                <a:ext uri="{FF2B5EF4-FFF2-40B4-BE49-F238E27FC236}">
                  <a16:creationId xmlns:a16="http://schemas.microsoft.com/office/drawing/2014/main" id="{B05EC72F-AC5D-48E0-96C3-A017ABE95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144" y="4410245"/>
              <a:ext cx="1378258" cy="917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2A085C-F5F3-4718-83BD-D971CB712FF2}"/>
                </a:ext>
              </a:extLst>
            </p:cNvPr>
            <p:cNvSpPr txBox="1"/>
            <p:nvPr/>
          </p:nvSpPr>
          <p:spPr>
            <a:xfrm>
              <a:off x="7189466" y="5053558"/>
              <a:ext cx="546942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ICP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4F01B2-0D37-4F6A-92A1-ACD3F8890CD3}"/>
              </a:ext>
            </a:extLst>
          </p:cNvPr>
          <p:cNvGrpSpPr/>
          <p:nvPr/>
        </p:nvGrpSpPr>
        <p:grpSpPr>
          <a:xfrm>
            <a:off x="8586140" y="5909692"/>
            <a:ext cx="1278903" cy="851052"/>
            <a:chOff x="8619696" y="5909692"/>
            <a:chExt cx="1278903" cy="851052"/>
          </a:xfrm>
        </p:grpSpPr>
        <p:pic>
          <p:nvPicPr>
            <p:cNvPr id="6154" name="Picture 10" descr="Synthesis, Fabrication, Manipulation &amp; Assembly Capabilities">
              <a:extLst>
                <a:ext uri="{FF2B5EF4-FFF2-40B4-BE49-F238E27FC236}">
                  <a16:creationId xmlns:a16="http://schemas.microsoft.com/office/drawing/2014/main" id="{EBF65F30-9308-4F15-B44F-40ADBA33C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696" y="5909692"/>
              <a:ext cx="1278903" cy="85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D42106-2AE1-455C-A1E9-C49AAD90DF99}"/>
                </a:ext>
              </a:extLst>
            </p:cNvPr>
            <p:cNvSpPr txBox="1"/>
            <p:nvPr/>
          </p:nvSpPr>
          <p:spPr>
            <a:xfrm>
              <a:off x="8619696" y="6452607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SEM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BFE025-B14C-48CA-A40D-FC6A25A93C72}"/>
              </a:ext>
            </a:extLst>
          </p:cNvPr>
          <p:cNvGrpSpPr/>
          <p:nvPr/>
        </p:nvGrpSpPr>
        <p:grpSpPr>
          <a:xfrm>
            <a:off x="6782177" y="5923583"/>
            <a:ext cx="1139573" cy="937912"/>
            <a:chOff x="6846636" y="5885383"/>
            <a:chExt cx="1139573" cy="93791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0C0055-8D72-407A-BA92-9431BE242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050" t="14800" r="16426" b="27166"/>
            <a:stretch/>
          </p:blipFill>
          <p:spPr>
            <a:xfrm>
              <a:off x="6939664" y="5885383"/>
              <a:ext cx="1046545" cy="85105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BF85EA-1EE3-45BB-9563-15DB811D30C5}"/>
                </a:ext>
              </a:extLst>
            </p:cNvPr>
            <p:cNvSpPr txBox="1"/>
            <p:nvPr/>
          </p:nvSpPr>
          <p:spPr>
            <a:xfrm>
              <a:off x="6846636" y="6535024"/>
              <a:ext cx="1046544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 err="1"/>
                <a:t>NanoSpec</a:t>
              </a:r>
              <a:endParaRPr lang="en-US" sz="1400" b="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FF0521-89AD-41D8-84FF-6851798E8EE9}"/>
              </a:ext>
            </a:extLst>
          </p:cNvPr>
          <p:cNvGrpSpPr/>
          <p:nvPr/>
        </p:nvGrpSpPr>
        <p:grpSpPr>
          <a:xfrm>
            <a:off x="2862143" y="4397284"/>
            <a:ext cx="1050284" cy="1034915"/>
            <a:chOff x="2979589" y="4397284"/>
            <a:chExt cx="1050284" cy="1034915"/>
          </a:xfrm>
        </p:grpSpPr>
        <p:pic>
          <p:nvPicPr>
            <p:cNvPr id="6158" name="Picture 14" descr="Maskless Aligner MLA150 - Spectra Research Corporation">
              <a:extLst>
                <a:ext uri="{FF2B5EF4-FFF2-40B4-BE49-F238E27FC236}">
                  <a16:creationId xmlns:a16="http://schemas.microsoft.com/office/drawing/2014/main" id="{6835F146-EB25-4517-975D-A16AE816E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589" y="4397284"/>
              <a:ext cx="1050284" cy="103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76B95F-7FEB-41A2-BCC3-10D4E4DE7E73}"/>
                </a:ext>
              </a:extLst>
            </p:cNvPr>
            <p:cNvSpPr txBox="1"/>
            <p:nvPr/>
          </p:nvSpPr>
          <p:spPr>
            <a:xfrm>
              <a:off x="3241656" y="5053558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MLA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86503F-156E-4A0C-99DE-680A545A2F30}"/>
              </a:ext>
            </a:extLst>
          </p:cNvPr>
          <p:cNvGrpSpPr/>
          <p:nvPr/>
        </p:nvGrpSpPr>
        <p:grpSpPr>
          <a:xfrm>
            <a:off x="4243243" y="4393435"/>
            <a:ext cx="1283691" cy="1077217"/>
            <a:chOff x="4370665" y="4464643"/>
            <a:chExt cx="1187742" cy="963707"/>
          </a:xfrm>
        </p:grpSpPr>
        <p:pic>
          <p:nvPicPr>
            <p:cNvPr id="6156" name="Picture 12" descr="Synthesis, Fabrication, Manipulation &amp; Assembly Capabilities">
              <a:extLst>
                <a:ext uri="{FF2B5EF4-FFF2-40B4-BE49-F238E27FC236}">
                  <a16:creationId xmlns:a16="http://schemas.microsoft.com/office/drawing/2014/main" id="{DFF161E1-F668-4CFC-B0F7-43D23DCD3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665" y="4464643"/>
              <a:ext cx="1187742" cy="79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F0ABF7-C909-40DF-AAB7-D3747432AFA1}"/>
                </a:ext>
              </a:extLst>
            </p:cNvPr>
            <p:cNvSpPr txBox="1"/>
            <p:nvPr/>
          </p:nvSpPr>
          <p:spPr>
            <a:xfrm>
              <a:off x="4553122" y="5140079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EBL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C231FD-01F7-476A-BE83-FA41944239F5}"/>
              </a:ext>
            </a:extLst>
          </p:cNvPr>
          <p:cNvGrpSpPr/>
          <p:nvPr/>
        </p:nvGrpSpPr>
        <p:grpSpPr>
          <a:xfrm>
            <a:off x="4160258" y="1891839"/>
            <a:ext cx="1280703" cy="1152649"/>
            <a:chOff x="4277704" y="1891839"/>
            <a:chExt cx="1280703" cy="1152649"/>
          </a:xfrm>
        </p:grpSpPr>
        <p:pic>
          <p:nvPicPr>
            <p:cNvPr id="6150" name="Picture 6" descr="Anatech106_SOP">
              <a:extLst>
                <a:ext uri="{FF2B5EF4-FFF2-40B4-BE49-F238E27FC236}">
                  <a16:creationId xmlns:a16="http://schemas.microsoft.com/office/drawing/2014/main" id="{0552E163-9B52-4903-819B-F6F5F8820B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8" r="20744" b="16921"/>
            <a:stretch/>
          </p:blipFill>
          <p:spPr bwMode="auto">
            <a:xfrm>
              <a:off x="4277704" y="1891839"/>
              <a:ext cx="1280703" cy="115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08E8700-DD5D-45BB-AC59-F307D2F14C8A}"/>
                </a:ext>
              </a:extLst>
            </p:cNvPr>
            <p:cNvSpPr txBox="1"/>
            <p:nvPr/>
          </p:nvSpPr>
          <p:spPr>
            <a:xfrm>
              <a:off x="4877481" y="2743110"/>
              <a:ext cx="591416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Asher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66D865-CA99-41B4-A926-474E297B1219}"/>
              </a:ext>
            </a:extLst>
          </p:cNvPr>
          <p:cNvGrpSpPr/>
          <p:nvPr/>
        </p:nvGrpSpPr>
        <p:grpSpPr>
          <a:xfrm>
            <a:off x="2466859" y="1893339"/>
            <a:ext cx="1429906" cy="1067180"/>
            <a:chOff x="2584305" y="1893339"/>
            <a:chExt cx="1429906" cy="106718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6D44A8F-FF61-42D9-8FC8-656432471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4305" y="1893339"/>
              <a:ext cx="1429906" cy="956246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268EC3-7C6D-4378-84A5-9A74ADBE2687}"/>
                </a:ext>
              </a:extLst>
            </p:cNvPr>
            <p:cNvSpPr txBox="1"/>
            <p:nvPr/>
          </p:nvSpPr>
          <p:spPr>
            <a:xfrm>
              <a:off x="2616731" y="2672248"/>
              <a:ext cx="1240249" cy="28827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Diced 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1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Fabrication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DEEB52-6F0F-4A2E-B11F-2D1BD35831A3}"/>
              </a:ext>
            </a:extLst>
          </p:cNvPr>
          <p:cNvGrpSpPr/>
          <p:nvPr/>
        </p:nvGrpSpPr>
        <p:grpSpPr>
          <a:xfrm>
            <a:off x="808996" y="1544690"/>
            <a:ext cx="10748276" cy="4797498"/>
            <a:chOff x="878865" y="1370618"/>
            <a:chExt cx="10748276" cy="479749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D9A45F-6C3D-4153-A1CB-0BAA33646A77}"/>
                </a:ext>
              </a:extLst>
            </p:cNvPr>
            <p:cNvGrpSpPr/>
            <p:nvPr/>
          </p:nvGrpSpPr>
          <p:grpSpPr>
            <a:xfrm>
              <a:off x="878865" y="1500808"/>
              <a:ext cx="3963562" cy="4446636"/>
              <a:chOff x="485617" y="1556404"/>
              <a:chExt cx="3963562" cy="44466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1824A88-B704-48E0-8F63-A857038E6525}"/>
                  </a:ext>
                </a:extLst>
              </p:cNvPr>
              <p:cNvSpPr/>
              <p:nvPr/>
            </p:nvSpPr>
            <p:spPr>
              <a:xfrm>
                <a:off x="2398189" y="1556404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problem, set goals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DB10CB-D1B7-4DF6-9C29-8A27D85EB0F1}"/>
                  </a:ext>
                </a:extLst>
              </p:cNvPr>
              <p:cNvSpPr/>
              <p:nvPr/>
            </p:nvSpPr>
            <p:spPr>
              <a:xfrm>
                <a:off x="2398189" y="2518175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parameters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40F1F0-4FB0-48FD-8F3C-04DC3D8DF6D4}"/>
                  </a:ext>
                </a:extLst>
              </p:cNvPr>
              <p:cNvSpPr/>
              <p:nvPr/>
            </p:nvSpPr>
            <p:spPr>
              <a:xfrm>
                <a:off x="2398189" y="3431317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Fab process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E6AD13B-B270-4679-BBE3-86DC5DC1C762}"/>
                  </a:ext>
                </a:extLst>
              </p:cNvPr>
              <p:cNvSpPr/>
              <p:nvPr/>
            </p:nvSpPr>
            <p:spPr>
              <a:xfrm>
                <a:off x="2398189" y="4393088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Execute Fab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2D3F92-5460-4C2D-9FFB-CFF478DD8E66}"/>
                  </a:ext>
                </a:extLst>
              </p:cNvPr>
              <p:cNvSpPr/>
              <p:nvPr/>
            </p:nvSpPr>
            <p:spPr>
              <a:xfrm>
                <a:off x="2398189" y="5306230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Measurement &amp; Analysis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C2F2C8D-7A50-487E-A074-B778E286A92C}"/>
                  </a:ext>
                </a:extLst>
              </p:cNvPr>
              <p:cNvGrpSpPr/>
              <p:nvPr/>
            </p:nvGrpSpPr>
            <p:grpSpPr>
              <a:xfrm flipH="1">
                <a:off x="1235458" y="1973881"/>
                <a:ext cx="1162728" cy="3701826"/>
                <a:chOff x="3097984" y="1997882"/>
                <a:chExt cx="1162728" cy="3701826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7171353-3A07-4AA9-BC1E-4F8339817809}"/>
                    </a:ext>
                  </a:extLst>
                </p:cNvPr>
                <p:cNvCxnSpPr>
                  <a:cxnSpLocks/>
                  <a:stCxn id="15" idx="3"/>
                </p:cNvCxnSpPr>
                <p:nvPr/>
              </p:nvCxnSpPr>
              <p:spPr>
                <a:xfrm>
                  <a:off x="3097984" y="5699708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6E9FB38-A129-4E90-BF90-0C06BB297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0712" y="1997882"/>
                  <a:ext cx="0" cy="3701826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DBF48EA-9F1B-4718-A9EA-99D5EC985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7984" y="1997882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BF1DFA-1DDB-4436-9B1E-3FDD6E21DF8C}"/>
                  </a:ext>
                </a:extLst>
              </p:cNvPr>
              <p:cNvSpPr/>
              <p:nvPr/>
            </p:nvSpPr>
            <p:spPr>
              <a:xfrm>
                <a:off x="485617" y="3539468"/>
                <a:ext cx="1568741" cy="5285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Feedback</a:t>
                </a:r>
              </a:p>
            </p:txBody>
          </p:sp>
          <p:sp>
            <p:nvSpPr>
              <p:cNvPr id="36" name="Arrow: Down 35">
                <a:extLst>
                  <a:ext uri="{FF2B5EF4-FFF2-40B4-BE49-F238E27FC236}">
                    <a16:creationId xmlns:a16="http://schemas.microsoft.com/office/drawing/2014/main" id="{9FF2FDF4-4D18-4CCF-B28B-AEB671CCA446}"/>
                  </a:ext>
                </a:extLst>
              </p:cNvPr>
              <p:cNvSpPr/>
              <p:nvPr/>
            </p:nvSpPr>
            <p:spPr>
              <a:xfrm>
                <a:off x="3276876" y="2266679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Arrow: Down 37">
                <a:extLst>
                  <a:ext uri="{FF2B5EF4-FFF2-40B4-BE49-F238E27FC236}">
                    <a16:creationId xmlns:a16="http://schemas.microsoft.com/office/drawing/2014/main" id="{AC95DEBD-3574-4278-AC91-C7382DDD586D}"/>
                  </a:ext>
                </a:extLst>
              </p:cNvPr>
              <p:cNvSpPr/>
              <p:nvPr/>
            </p:nvSpPr>
            <p:spPr>
              <a:xfrm>
                <a:off x="3288948" y="3214985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20C8179D-CB2C-4E0B-8D1C-4CCAD72A9A74}"/>
                  </a:ext>
                </a:extLst>
              </p:cNvPr>
              <p:cNvSpPr/>
              <p:nvPr/>
            </p:nvSpPr>
            <p:spPr>
              <a:xfrm>
                <a:off x="3276875" y="41281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44324BD1-973A-44B0-8FCC-EA352CB5E27F}"/>
                  </a:ext>
                </a:extLst>
              </p:cNvPr>
              <p:cNvSpPr/>
              <p:nvPr/>
            </p:nvSpPr>
            <p:spPr>
              <a:xfrm>
                <a:off x="3288947" y="50920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15DBADA-83D5-4C08-8C66-4E07F9494BF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4842427" y="1849213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A1FEC9-1D69-43D2-BB96-6141C3C04308}"/>
                </a:ext>
              </a:extLst>
            </p:cNvPr>
            <p:cNvSpPr txBox="1"/>
            <p:nvPr/>
          </p:nvSpPr>
          <p:spPr>
            <a:xfrm>
              <a:off x="5721292" y="1370618"/>
              <a:ext cx="4311941" cy="69681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418646-2E47-49AA-8828-FB26CE1BFD5B}"/>
                </a:ext>
              </a:extLst>
            </p:cNvPr>
            <p:cNvSpPr txBox="1"/>
            <p:nvPr/>
          </p:nvSpPr>
          <p:spPr>
            <a:xfrm>
              <a:off x="5721290" y="1393620"/>
              <a:ext cx="5893774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Device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Theory and simulation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Test a concept/theory, prototyping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14B15F-BC01-4D88-BAED-EE5E5AECF475}"/>
                </a:ext>
              </a:extLst>
            </p:cNvPr>
            <p:cNvSpPr txBox="1"/>
            <p:nvPr/>
          </p:nvSpPr>
          <p:spPr>
            <a:xfrm>
              <a:off x="5721112" y="2356869"/>
              <a:ext cx="5893953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Fabrication shape, size, resolution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Materials stack, compatibility, integration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Measurement requirements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47BC5E9-D738-4694-92BF-2A13DEA5C755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7" y="2823008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7FF04-5D54-429A-9914-6090FF89DDC0}"/>
                </a:ext>
              </a:extLst>
            </p:cNvPr>
            <p:cNvSpPr txBox="1"/>
            <p:nvPr/>
          </p:nvSpPr>
          <p:spPr>
            <a:xfrm>
              <a:off x="5721112" y="3320118"/>
              <a:ext cx="5893954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Identify sample size, design pattern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Step by step process flow based on parameters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Identify steps that need testing/optimization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51C07C-86F1-47B7-A64C-B0FDC437DAC5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7" y="3720630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68DAB3B-6FBE-4D85-A3BC-EF27C2931695}"/>
                </a:ext>
              </a:extLst>
            </p:cNvPr>
            <p:cNvSpPr txBox="1"/>
            <p:nvPr/>
          </p:nvSpPr>
          <p:spPr>
            <a:xfrm>
              <a:off x="5721111" y="4282581"/>
              <a:ext cx="5893955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Work in parts: </a:t>
              </a:r>
              <a:r>
                <a:rPr lang="en-US" dirty="0"/>
                <a:t>test/optimize unknown steps- can be parallelized, may need multiple experiments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Put them together </a:t>
              </a:r>
              <a:r>
                <a:rPr lang="en-US" dirty="0"/>
                <a:t>once individual steps are tested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E5F69B-B6AB-4F76-ABA5-C0422C6535A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6" y="4685897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D7858F-C351-4C49-939A-0D592D1BA07C}"/>
                </a:ext>
              </a:extLst>
            </p:cNvPr>
            <p:cNvSpPr txBox="1"/>
            <p:nvPr/>
          </p:nvSpPr>
          <p:spPr>
            <a:xfrm>
              <a:off x="5733185" y="5256929"/>
              <a:ext cx="5893956" cy="91118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Inspect/measure sample at each step when possible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Use reference sample with primary sample to enable additional measurements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80B738C-6559-4C54-8091-D3C478771442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6" y="5624951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Identifying fabrication process flow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593B9D-74F0-4BDA-A9F7-BF32EB4F801B}"/>
              </a:ext>
            </a:extLst>
          </p:cNvPr>
          <p:cNvSpPr txBox="1"/>
          <p:nvPr/>
        </p:nvSpPr>
        <p:spPr>
          <a:xfrm>
            <a:off x="825141" y="5430573"/>
            <a:ext cx="10871559" cy="15045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solidFill>
                  <a:srgbClr val="C00000"/>
                </a:solidFill>
              </a:rPr>
              <a:t>Determine if the planned fabrication is feasible.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/>
              <a:t>Tool limited: </a:t>
            </a:r>
            <a:r>
              <a:rPr lang="en-US" dirty="0"/>
              <a:t>covering 2 inch wafer by dense array of EBL patterned 100nm features </a:t>
            </a:r>
            <a:r>
              <a:rPr lang="en-US" dirty="0">
                <a:sym typeface="Wingdings" panose="05000000000000000000" pitchFamily="2" charset="2"/>
              </a:rPr>
              <a:t> not possible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/>
              <a:t>Policy restricted:</a:t>
            </a:r>
            <a:r>
              <a:rPr lang="en-US" b="1" dirty="0"/>
              <a:t> </a:t>
            </a:r>
            <a:r>
              <a:rPr lang="en-US" dirty="0"/>
              <a:t>1um thick gold layer </a:t>
            </a:r>
            <a:r>
              <a:rPr lang="en-US" dirty="0">
                <a:sym typeface="Wingdings" panose="05000000000000000000" pitchFamily="2" charset="2"/>
              </a:rPr>
              <a:t> not allowed to deposit &gt;300nm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u="sng" dirty="0">
                <a:sym typeface="Wingdings" panose="05000000000000000000" pitchFamily="2" charset="2"/>
              </a:rPr>
              <a:t>Process limited: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50um deep plasma etched trench on sapphire  very difficult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0380A1-5641-4435-B0FB-5CD849CEBB6A}"/>
              </a:ext>
            </a:extLst>
          </p:cNvPr>
          <p:cNvSpPr txBox="1"/>
          <p:nvPr/>
        </p:nvSpPr>
        <p:spPr>
          <a:xfrm>
            <a:off x="4290961" y="976680"/>
            <a:ext cx="38585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“Fail to plan is a plan to fail”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EA6B8F9-920D-4A0E-94CC-F7143B92E7F0}"/>
              </a:ext>
            </a:extLst>
          </p:cNvPr>
          <p:cNvGrpSpPr/>
          <p:nvPr/>
        </p:nvGrpSpPr>
        <p:grpSpPr>
          <a:xfrm>
            <a:off x="660308" y="1235513"/>
            <a:ext cx="11119872" cy="2857483"/>
            <a:chOff x="966692" y="1779100"/>
            <a:chExt cx="11119872" cy="28574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EF0054-12ED-4499-8F3A-77FC4B2ECFDD}"/>
                </a:ext>
              </a:extLst>
            </p:cNvPr>
            <p:cNvSpPr/>
            <p:nvPr/>
          </p:nvSpPr>
          <p:spPr>
            <a:xfrm>
              <a:off x="966693" y="1779100"/>
              <a:ext cx="2432807" cy="774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Design of Fabrication</a:t>
              </a:r>
            </a:p>
            <a:p>
              <a:pPr algn="ctr"/>
              <a:r>
                <a:rPr lang="en-US" dirty="0"/>
                <a:t>(Parameters)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AE3444-D851-4D68-BF05-BDD8375CB44E}"/>
                </a:ext>
              </a:extLst>
            </p:cNvPr>
            <p:cNvSpPr/>
            <p:nvPr/>
          </p:nvSpPr>
          <p:spPr>
            <a:xfrm>
              <a:off x="966692" y="2835786"/>
              <a:ext cx="2432807" cy="774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Available tools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E3B6E42-7273-4110-B4BD-A5B1DCC7FEC5}"/>
                </a:ext>
              </a:extLst>
            </p:cNvPr>
            <p:cNvSpPr/>
            <p:nvPr/>
          </p:nvSpPr>
          <p:spPr>
            <a:xfrm>
              <a:off x="966692" y="3861804"/>
              <a:ext cx="2432807" cy="774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Feasibility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6A339D1-3390-48A3-98BC-C638CB92236E}"/>
                </a:ext>
              </a:extLst>
            </p:cNvPr>
            <p:cNvSpPr/>
            <p:nvPr/>
          </p:nvSpPr>
          <p:spPr>
            <a:xfrm>
              <a:off x="3827338" y="2747399"/>
              <a:ext cx="2739858" cy="934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Write down step by step fabrication process flow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22D04D2-23B2-4D59-945F-E56EE25A08E4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3399500" y="2166490"/>
              <a:ext cx="427838" cy="580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44855BA-8E16-4E65-B95C-0CB900D9E0ED}"/>
                </a:ext>
              </a:extLst>
            </p:cNvPr>
            <p:cNvCxnSpPr>
              <a:stCxn id="48" idx="3"/>
              <a:endCxn id="50" idx="1"/>
            </p:cNvCxnSpPr>
            <p:nvPr/>
          </p:nvCxnSpPr>
          <p:spPr>
            <a:xfrm flipV="1">
              <a:off x="3399499" y="3214786"/>
              <a:ext cx="427839" cy="83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54C2DFB-4C6B-46DC-991C-45EA5B812EDC}"/>
                </a:ext>
              </a:extLst>
            </p:cNvPr>
            <p:cNvCxnSpPr>
              <a:stCxn id="49" idx="3"/>
            </p:cNvCxnSpPr>
            <p:nvPr/>
          </p:nvCxnSpPr>
          <p:spPr>
            <a:xfrm flipV="1">
              <a:off x="3399499" y="3698952"/>
              <a:ext cx="427839" cy="55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AF8F1D4-9DCD-45FD-9E9F-6B837382472E}"/>
                </a:ext>
              </a:extLst>
            </p:cNvPr>
            <p:cNvSpPr/>
            <p:nvPr/>
          </p:nvSpPr>
          <p:spPr>
            <a:xfrm>
              <a:off x="6972174" y="2747398"/>
              <a:ext cx="2354706" cy="934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Unoptimized process step?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A0D2333-6B0D-4F8A-92F6-BF3AFFEC251D}"/>
                </a:ext>
              </a:extLst>
            </p:cNvPr>
            <p:cNvCxnSpPr>
              <a:cxnSpLocks/>
              <a:stCxn id="50" idx="3"/>
              <a:endCxn id="71" idx="1"/>
            </p:cNvCxnSpPr>
            <p:nvPr/>
          </p:nvCxnSpPr>
          <p:spPr>
            <a:xfrm flipV="1">
              <a:off x="6567196" y="3214785"/>
              <a:ext cx="40497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18D0C4-6AC8-48CA-B8C7-7B7F72D52E9D}"/>
                </a:ext>
              </a:extLst>
            </p:cNvPr>
            <p:cNvSpPr/>
            <p:nvPr/>
          </p:nvSpPr>
          <p:spPr>
            <a:xfrm>
              <a:off x="9731858" y="2747398"/>
              <a:ext cx="2354706" cy="934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Iterative optimization</a:t>
              </a:r>
            </a:p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# of test runs 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FFB80CD-D0BF-455D-94D5-1E9A887A9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7054" y="3214783"/>
              <a:ext cx="40497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B8C8CE-08A0-4B64-925A-FFFBA5ED21BC}"/>
                </a:ext>
              </a:extLst>
            </p:cNvPr>
            <p:cNvSpPr txBox="1"/>
            <p:nvPr/>
          </p:nvSpPr>
          <p:spPr>
            <a:xfrm>
              <a:off x="9425940" y="2941320"/>
              <a:ext cx="45719" cy="4571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Y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652C895-8CA7-4DF2-89F8-B8F0BD2789ED}"/>
              </a:ext>
            </a:extLst>
          </p:cNvPr>
          <p:cNvSpPr txBox="1"/>
          <p:nvPr/>
        </p:nvSpPr>
        <p:spPr>
          <a:xfrm>
            <a:off x="3716324" y="1526519"/>
            <a:ext cx="6368754" cy="36104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i="1" dirty="0"/>
              <a:t>Inefficient but excellent process or efficient but ok process?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6B4EFF-5018-430A-9CB6-D49467CDB2AA}"/>
              </a:ext>
            </a:extLst>
          </p:cNvPr>
          <p:cNvSpPr txBox="1"/>
          <p:nvPr/>
        </p:nvSpPr>
        <p:spPr>
          <a:xfrm>
            <a:off x="3520954" y="3596026"/>
            <a:ext cx="6533212" cy="16002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</a:rPr>
              <a:t>Example: How to design an optimal process?</a:t>
            </a:r>
          </a:p>
          <a:p>
            <a:pPr algn="l"/>
            <a:r>
              <a:rPr lang="en-US" sz="1600" b="1" dirty="0"/>
              <a:t>Goal: fabricate 100nm wide 4 metal fingers with 150x150 um</a:t>
            </a:r>
            <a:r>
              <a:rPr lang="en-US" sz="1600" b="1" baseline="30000" dirty="0"/>
              <a:t>2</a:t>
            </a:r>
            <a:r>
              <a:rPr lang="en-US" sz="1600" b="1" dirty="0"/>
              <a:t> contact pads which of the following is a desired approach?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Use EBL to write 100nm fingers (write time 1 min) &amp; MLA to write contact pads (1 minutes)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/>
              <a:t>Use EBL to write entire pattern (write time 1 hours)</a:t>
            </a:r>
          </a:p>
          <a:p>
            <a:pPr marL="342900" indent="-342900" algn="l">
              <a:buFont typeface="+mj-lt"/>
              <a:buAutoNum type="arabicPeriod"/>
            </a:pPr>
            <a:endParaRPr lang="en-US" sz="16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DBDB93-C967-4D43-80DD-A3372E5E4CAA}"/>
              </a:ext>
            </a:extLst>
          </p:cNvPr>
          <p:cNvGrpSpPr/>
          <p:nvPr/>
        </p:nvGrpSpPr>
        <p:grpSpPr>
          <a:xfrm>
            <a:off x="10482005" y="3750731"/>
            <a:ext cx="1465405" cy="1047161"/>
            <a:chOff x="10451507" y="3429000"/>
            <a:chExt cx="1465405" cy="10471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DA985E-9F16-4A6D-AFFA-D8C34459B840}"/>
                </a:ext>
              </a:extLst>
            </p:cNvPr>
            <p:cNvSpPr/>
            <p:nvPr/>
          </p:nvSpPr>
          <p:spPr>
            <a:xfrm>
              <a:off x="10451507" y="3429000"/>
              <a:ext cx="273465" cy="2766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708BF7-9F93-4888-A997-9BFBF2EF0484}"/>
                </a:ext>
              </a:extLst>
            </p:cNvPr>
            <p:cNvSpPr/>
            <p:nvPr/>
          </p:nvSpPr>
          <p:spPr>
            <a:xfrm>
              <a:off x="10848848" y="3429000"/>
              <a:ext cx="273465" cy="2766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EE1499-5ECA-4EA2-89C2-978ABBB218ED}"/>
                </a:ext>
              </a:extLst>
            </p:cNvPr>
            <p:cNvSpPr/>
            <p:nvPr/>
          </p:nvSpPr>
          <p:spPr>
            <a:xfrm>
              <a:off x="11246189" y="3429000"/>
              <a:ext cx="273465" cy="2766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78CEE3-C16B-4425-8542-FD34D1A4D18F}"/>
                </a:ext>
              </a:extLst>
            </p:cNvPr>
            <p:cNvSpPr/>
            <p:nvPr/>
          </p:nvSpPr>
          <p:spPr>
            <a:xfrm>
              <a:off x="11643447" y="3429000"/>
              <a:ext cx="273465" cy="2766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ABA373-6590-4FF6-A2D5-8D82368BF624}"/>
                </a:ext>
              </a:extLst>
            </p:cNvPr>
            <p:cNvSpPr/>
            <p:nvPr/>
          </p:nvSpPr>
          <p:spPr>
            <a:xfrm>
              <a:off x="10985580" y="4092996"/>
              <a:ext cx="45719" cy="3831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CDB361-845D-488B-B74A-1FEC876C011A}"/>
                </a:ext>
              </a:extLst>
            </p:cNvPr>
            <p:cNvSpPr/>
            <p:nvPr/>
          </p:nvSpPr>
          <p:spPr>
            <a:xfrm>
              <a:off x="11092364" y="4092995"/>
              <a:ext cx="45719" cy="3831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5954ACD-A139-4D70-9D69-994BF8653E30}"/>
                </a:ext>
              </a:extLst>
            </p:cNvPr>
            <p:cNvSpPr/>
            <p:nvPr/>
          </p:nvSpPr>
          <p:spPr>
            <a:xfrm>
              <a:off x="11194837" y="4092995"/>
              <a:ext cx="45719" cy="3831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AA3153-3566-433E-9FE1-532860FC4F14}"/>
                </a:ext>
              </a:extLst>
            </p:cNvPr>
            <p:cNvSpPr/>
            <p:nvPr/>
          </p:nvSpPr>
          <p:spPr>
            <a:xfrm>
              <a:off x="11297310" y="4092995"/>
              <a:ext cx="45719" cy="3831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D00E1AD1-13FD-4261-8F5C-608E5BFE1D7D}"/>
                </a:ext>
              </a:extLst>
            </p:cNvPr>
            <p:cNvSpPr/>
            <p:nvPr/>
          </p:nvSpPr>
          <p:spPr>
            <a:xfrm>
              <a:off x="11288764" y="3650680"/>
              <a:ext cx="517129" cy="455896"/>
            </a:xfrm>
            <a:prstGeom prst="parallelogram">
              <a:avLst>
                <a:gd name="adj" fmla="val 10042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7946451F-4657-4B89-B8C3-8E8C4133160F}"/>
                </a:ext>
              </a:extLst>
            </p:cNvPr>
            <p:cNvSpPr/>
            <p:nvPr/>
          </p:nvSpPr>
          <p:spPr>
            <a:xfrm>
              <a:off x="11185397" y="3650680"/>
              <a:ext cx="227748" cy="455896"/>
            </a:xfrm>
            <a:prstGeom prst="parallelogram">
              <a:avLst>
                <a:gd name="adj" fmla="val 7791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8E33162-E011-43E8-BA96-E7A02B8C7800}"/>
                </a:ext>
              </a:extLst>
            </p:cNvPr>
            <p:cNvSpPr/>
            <p:nvPr/>
          </p:nvSpPr>
          <p:spPr>
            <a:xfrm flipH="1">
              <a:off x="10913802" y="3637099"/>
              <a:ext cx="227748" cy="455896"/>
            </a:xfrm>
            <a:prstGeom prst="parallelogram">
              <a:avLst>
                <a:gd name="adj" fmla="val 7791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493FA9E3-DF21-4C63-A849-C2F207A2689E}"/>
                </a:ext>
              </a:extLst>
            </p:cNvPr>
            <p:cNvSpPr/>
            <p:nvPr/>
          </p:nvSpPr>
          <p:spPr>
            <a:xfrm flipH="1">
              <a:off x="10509148" y="3650680"/>
              <a:ext cx="517129" cy="455896"/>
            </a:xfrm>
            <a:prstGeom prst="parallelogram">
              <a:avLst>
                <a:gd name="adj" fmla="val 10229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8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design of fabrication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6A410D5-F0A8-4878-BFBA-73E5C16D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00" y="1232902"/>
            <a:ext cx="4107440" cy="55030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32B01D3-E090-4BE2-A3E2-D31193C75F2D}"/>
              </a:ext>
            </a:extLst>
          </p:cNvPr>
          <p:cNvSpPr txBox="1"/>
          <p:nvPr/>
        </p:nvSpPr>
        <p:spPr>
          <a:xfrm>
            <a:off x="1981418" y="927000"/>
            <a:ext cx="2229855" cy="39640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 fab plan example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CD9F3C1-A103-4934-B680-9FFC12927B3B}"/>
              </a:ext>
            </a:extLst>
          </p:cNvPr>
          <p:cNvSpPr/>
          <p:nvPr/>
        </p:nvSpPr>
        <p:spPr>
          <a:xfrm>
            <a:off x="7894603" y="2021458"/>
            <a:ext cx="535557" cy="724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FF4D5A-5E7E-43C3-A74B-494E5D18B51B}"/>
              </a:ext>
            </a:extLst>
          </p:cNvPr>
          <p:cNvGrpSpPr/>
          <p:nvPr/>
        </p:nvGrpSpPr>
        <p:grpSpPr>
          <a:xfrm>
            <a:off x="5405467" y="4852596"/>
            <a:ext cx="3160896" cy="1394939"/>
            <a:chOff x="8799853" y="5100506"/>
            <a:chExt cx="2232183" cy="13949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13A9A7-50EE-4BB5-B0F2-736B7B952B10}"/>
                </a:ext>
              </a:extLst>
            </p:cNvPr>
            <p:cNvSpPr txBox="1"/>
            <p:nvPr/>
          </p:nvSpPr>
          <p:spPr>
            <a:xfrm>
              <a:off x="8799853" y="5100506"/>
              <a:ext cx="2232183" cy="4362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dirty="0"/>
                <a:t>RIE/ICP = 250W/550W, O-plasma</a:t>
              </a:r>
            </a:p>
            <a:p>
              <a:pPr algn="l"/>
              <a:r>
                <a:rPr lang="en-US" sz="1600" dirty="0"/>
                <a:t>Result: good etch profile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493D80-B02C-4347-81D7-10A6F57ED6DC}"/>
                </a:ext>
              </a:extLst>
            </p:cNvPr>
            <p:cNvSpPr txBox="1"/>
            <p:nvPr/>
          </p:nvSpPr>
          <p:spPr>
            <a:xfrm>
              <a:off x="8799853" y="5723657"/>
              <a:ext cx="2147582" cy="77178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dirty="0"/>
                <a:t>Etch rate  = 6nm/s</a:t>
              </a:r>
            </a:p>
            <a:p>
              <a:r>
                <a:rPr lang="en-US" sz="1600" dirty="0"/>
                <a:t>Etch depth = 1um</a:t>
              </a:r>
            </a:p>
            <a:p>
              <a:r>
                <a:rPr lang="en-US" sz="1600" dirty="0" err="1"/>
                <a:t>Ti:Diamond</a:t>
              </a:r>
              <a:r>
                <a:rPr lang="en-US" sz="1600" dirty="0"/>
                <a:t> selectivity = 1:40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B6E858-DB62-4B5E-BF77-5BB299B96DD4}"/>
              </a:ext>
            </a:extLst>
          </p:cNvPr>
          <p:cNvGrpSpPr/>
          <p:nvPr/>
        </p:nvGrpSpPr>
        <p:grpSpPr>
          <a:xfrm>
            <a:off x="8566362" y="4613944"/>
            <a:ext cx="2389660" cy="2080031"/>
            <a:chOff x="8817061" y="2531759"/>
            <a:chExt cx="2532967" cy="25235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F7D1B9-985D-4AF2-8623-174FBC93F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0" r="5880"/>
            <a:stretch/>
          </p:blipFill>
          <p:spPr>
            <a:xfrm>
              <a:off x="8817061" y="2531759"/>
              <a:ext cx="2532967" cy="25235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24BF33-7D9D-43BE-94E7-36817460996C}"/>
                </a:ext>
              </a:extLst>
            </p:cNvPr>
            <p:cNvSpPr txBox="1"/>
            <p:nvPr/>
          </p:nvSpPr>
          <p:spPr>
            <a:xfrm>
              <a:off x="8947373" y="4480184"/>
              <a:ext cx="1060693" cy="3681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b="1" dirty="0" err="1"/>
                <a:t>Ti</a:t>
              </a:r>
              <a:r>
                <a:rPr lang="en-US" b="1" dirty="0"/>
                <a:t> mask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C5C710-77E8-443D-BF07-B904EC7CF4A1}"/>
              </a:ext>
            </a:extLst>
          </p:cNvPr>
          <p:cNvGrpSpPr/>
          <p:nvPr/>
        </p:nvGrpSpPr>
        <p:grpSpPr>
          <a:xfrm>
            <a:off x="5405466" y="1298284"/>
            <a:ext cx="2442621" cy="2885766"/>
            <a:chOff x="5295357" y="1800835"/>
            <a:chExt cx="2442621" cy="2885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1678C9-0358-4BB9-B440-76EFE29CBF70}"/>
                </a:ext>
              </a:extLst>
            </p:cNvPr>
            <p:cNvGrpSpPr/>
            <p:nvPr/>
          </p:nvGrpSpPr>
          <p:grpSpPr>
            <a:xfrm>
              <a:off x="5295357" y="1800835"/>
              <a:ext cx="2442621" cy="2885766"/>
              <a:chOff x="5705274" y="3033104"/>
              <a:chExt cx="2442621" cy="288576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E5F4D1A-CF8B-41C1-A78D-95D877DACC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01" t="12671" r="50847" b="39947"/>
              <a:stretch/>
            </p:blipFill>
            <p:spPr>
              <a:xfrm>
                <a:off x="5762251" y="3033104"/>
                <a:ext cx="2328665" cy="2022219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63D3CA-71DE-4CA6-B7F1-0F25458F7DBC}"/>
                  </a:ext>
                </a:extLst>
              </p:cNvPr>
              <p:cNvSpPr txBox="1"/>
              <p:nvPr/>
            </p:nvSpPr>
            <p:spPr>
              <a:xfrm>
                <a:off x="5705274" y="5100505"/>
                <a:ext cx="2442621" cy="8183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600" dirty="0"/>
                  <a:t>RIE/ICP = 100W/550W, O plasma</a:t>
                </a:r>
              </a:p>
              <a:p>
                <a:pPr algn="l"/>
                <a:r>
                  <a:rPr lang="en-US" sz="1600" dirty="0"/>
                  <a:t>Result: etching but rough floor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E10BAD-A1A5-4709-BF31-0694F0850C09}"/>
                </a:ext>
              </a:extLst>
            </p:cNvPr>
            <p:cNvSpPr txBox="1"/>
            <p:nvPr/>
          </p:nvSpPr>
          <p:spPr>
            <a:xfrm>
              <a:off x="6331676" y="3429000"/>
              <a:ext cx="1315767" cy="36818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600" b="1" dirty="0"/>
                <a:t>HSQ mask</a:t>
              </a:r>
            </a:p>
          </p:txBody>
        </p:sp>
      </p:grp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2205596-4DA7-481F-ADB5-F00025F2189F}"/>
              </a:ext>
            </a:extLst>
          </p:cNvPr>
          <p:cNvSpPr/>
          <p:nvPr/>
        </p:nvSpPr>
        <p:spPr>
          <a:xfrm>
            <a:off x="9288368" y="4129788"/>
            <a:ext cx="621386" cy="436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173C01-419B-4380-B679-F9A58B68FDF5}"/>
              </a:ext>
            </a:extLst>
          </p:cNvPr>
          <p:cNvGrpSpPr/>
          <p:nvPr/>
        </p:nvGrpSpPr>
        <p:grpSpPr>
          <a:xfrm>
            <a:off x="8344608" y="1286776"/>
            <a:ext cx="3352092" cy="2828639"/>
            <a:chOff x="8316288" y="1092341"/>
            <a:chExt cx="3352092" cy="282863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B47394-B7EE-4098-9F5C-01ACFFAD95B6}"/>
                </a:ext>
              </a:extLst>
            </p:cNvPr>
            <p:cNvGrpSpPr/>
            <p:nvPr/>
          </p:nvGrpSpPr>
          <p:grpSpPr>
            <a:xfrm>
              <a:off x="8316288" y="1092341"/>
              <a:ext cx="3352092" cy="2828639"/>
              <a:chOff x="8225785" y="1700167"/>
              <a:chExt cx="3514320" cy="302214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28A05C0-DB67-48E2-9CA7-1E44FF08A259}"/>
                  </a:ext>
                </a:extLst>
              </p:cNvPr>
              <p:cNvGrpSpPr/>
              <p:nvPr/>
            </p:nvGrpSpPr>
            <p:grpSpPr>
              <a:xfrm>
                <a:off x="8546381" y="1700167"/>
                <a:ext cx="2640593" cy="2152953"/>
                <a:chOff x="8593233" y="257699"/>
                <a:chExt cx="2743696" cy="2228877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E373EBBF-0AD9-4957-94B5-C6C35B6031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432" t="23652" r="6385"/>
                <a:stretch/>
              </p:blipFill>
              <p:spPr>
                <a:xfrm>
                  <a:off x="8593233" y="257699"/>
                  <a:ext cx="2743696" cy="2228877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95F3A1C-0146-4DAD-AD76-582C745EE82E}"/>
                    </a:ext>
                  </a:extLst>
                </p:cNvPr>
                <p:cNvSpPr txBox="1"/>
                <p:nvPr/>
              </p:nvSpPr>
              <p:spPr>
                <a:xfrm>
                  <a:off x="9965081" y="1821735"/>
                  <a:ext cx="1265095" cy="3681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wrap="square" lIns="91440" tIns="45720" rIns="91440" bIns="45720" rtlCol="0">
                  <a:noAutofit/>
                </a:bodyPr>
                <a:lstStyle/>
                <a:p>
                  <a:pPr algn="l"/>
                  <a:r>
                    <a:rPr lang="en-US" sz="1600" b="1" dirty="0"/>
                    <a:t>HSQ mask</a:t>
                  </a: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A01711-C5ED-4CDD-8492-6D5923498C8F}"/>
                  </a:ext>
                </a:extLst>
              </p:cNvPr>
              <p:cNvSpPr txBox="1"/>
              <p:nvPr/>
            </p:nvSpPr>
            <p:spPr>
              <a:xfrm>
                <a:off x="8225785" y="3834464"/>
                <a:ext cx="3514320" cy="887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600" dirty="0"/>
                  <a:t>RIE/ICP = 250W/550W, O plasma</a:t>
                </a:r>
              </a:p>
              <a:p>
                <a:r>
                  <a:rPr lang="en-US" sz="1600" dirty="0"/>
                  <a:t>Result: smooth profile but excessive lateral etch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4BA2DCB-5696-432D-AA37-6FAC60B61F0A}"/>
                </a:ext>
              </a:extLst>
            </p:cNvPr>
            <p:cNvCxnSpPr/>
            <p:nvPr/>
          </p:nvCxnSpPr>
          <p:spPr>
            <a:xfrm>
              <a:off x="8841996" y="1484851"/>
              <a:ext cx="528508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BE7F501-7CA2-4A58-9DDF-E67DFC2284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8007" y="1484851"/>
              <a:ext cx="528508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E2329C-4E11-410A-AA5C-E86835179866}"/>
              </a:ext>
            </a:extLst>
          </p:cNvPr>
          <p:cNvSpPr txBox="1"/>
          <p:nvPr/>
        </p:nvSpPr>
        <p:spPr>
          <a:xfrm>
            <a:off x="7222122" y="888205"/>
            <a:ext cx="1963984" cy="4362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Diamond etching</a:t>
            </a:r>
          </a:p>
        </p:txBody>
      </p:sp>
    </p:spTree>
    <p:extLst>
      <p:ext uri="{BB962C8B-B14F-4D97-AF65-F5344CB8AC3E}">
        <p14:creationId xmlns:p14="http://schemas.microsoft.com/office/powerpoint/2010/main" val="23822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7198</TotalTime>
  <Words>1816</Words>
  <Application>Microsoft Office PowerPoint</Application>
  <PresentationFormat>Widescreen</PresentationFormat>
  <Paragraphs>312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Abadi</vt:lpstr>
      <vt:lpstr>Century Gothic</vt:lpstr>
      <vt:lpstr>Open Sans</vt:lpstr>
      <vt:lpstr>Wingdings</vt:lpstr>
      <vt:lpstr>Open Sans Light</vt:lpstr>
      <vt:lpstr>Calibri</vt:lpstr>
      <vt:lpstr>Open Sans bold</vt:lpstr>
      <vt:lpstr>Arial</vt:lpstr>
      <vt:lpstr>Courier New</vt:lpstr>
      <vt:lpstr>Sandia Angles</vt:lpstr>
      <vt:lpstr>Basics of Nanofabrication</vt:lpstr>
      <vt:lpstr>CINT Nanofabrication Workshop Series (CNWS)</vt:lpstr>
      <vt:lpstr>What is Nanofabrication?</vt:lpstr>
      <vt:lpstr>What is Nanofabrication?</vt:lpstr>
      <vt:lpstr>Components of Nanofabrication</vt:lpstr>
      <vt:lpstr>CINT cleanroom capabilities</vt:lpstr>
      <vt:lpstr>Design of Fabrication</vt:lpstr>
      <vt:lpstr>Identifying fabrication process flow</vt:lpstr>
      <vt:lpstr>Executing design of fabrication</vt:lpstr>
      <vt:lpstr>Optimization</vt:lpstr>
      <vt:lpstr>Documentation</vt:lpstr>
      <vt:lpstr>Common Fabrication Steps: Sample Preparation</vt:lpstr>
      <vt:lpstr>Common Fabrication Steps: Lithography</vt:lpstr>
      <vt:lpstr>Common Fabrication Steps: Lithography- Choosing right tool</vt:lpstr>
      <vt:lpstr>Common Fabrication Steps: Lithography</vt:lpstr>
      <vt:lpstr>Common Fabrication Steps: Pattern transfer</vt:lpstr>
      <vt:lpstr>Common Fabrication Steps: Pattern transfer</vt:lpstr>
      <vt:lpstr>Troubleshooting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Baker, Stacy Leigh</cp:lastModifiedBy>
  <cp:revision>526</cp:revision>
  <dcterms:created xsi:type="dcterms:W3CDTF">2018-07-21T13:25:45Z</dcterms:created>
  <dcterms:modified xsi:type="dcterms:W3CDTF">2023-04-19T15:23:04Z</dcterms:modified>
</cp:coreProperties>
</file>