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4"/>
  </p:sldMasterIdLst>
  <p:notesMasterIdLst>
    <p:notesMasterId r:id="rId6"/>
  </p:notesMasterIdLst>
  <p:sldIdLst>
    <p:sldId id="1940"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641E1A0C-325D-2718-028C-2EF09A114F58}" name="Church, Michael (CONTR)" initials="C(" userId="S::michael.church@science.doe.gov::479f6357-057b-45eb-85ae-b0563a2bd212" providerId="AD"/>
  <p188:author id="{246F786B-FCDF-1919-4FE6-B6E91F74E9A6}" name="Houston, Karyn (EXT)" initials="HK(" userId="S::Karyn.Houston@science.doe.gov::9349e374-4c09-49c7-a2cb-2b4b72d75c3e" providerId="AD"/>
  <p188:author id="{233E85B2-6FE5-A7D4-E8C7-2EC7C2B7CC00}" name="Kinney, Adam" initials="RK" userId="S::Adam.Kinney@science.doe.gov::997506a0-0f54-4d76-990e-b5a50ed5f116" providerId="AD"/>
  <p188:author id="{C034EADE-F057-9E0E-4987-90EC67665423}" name="Michael Church" initials="MC" userId="S::Michael.Church@science.doe.gov::479f6357-057b-45eb-85ae-b0563a2bd212" providerId="AD"/>
  <p188:author id="{1E31F5E1-970A-03C2-A400-64CD0F4F79B1}" name="Mikhail Zhernenkov" initials="MZ" userId="S::Mikhail.Zhernenkov@science.doe.gov::7c953c3a-5f07-4f77-b7f7-b5dbf125bb71" providerId="AD"/>
  <p188:author id="{B2412FF7-AAA0-3732-506D-2D78470574D9}" name="Keavney, Dava" initials="KD" userId="S::Dava.Keavney@science.doe.gov::36a3175f-9503-446e-879c-6ad2048a5c62"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B2C45"/>
    <a:srgbClr val="10436A"/>
    <a:srgbClr val="333333"/>
    <a:srgbClr val="555555"/>
    <a:srgbClr val="3B5458"/>
    <a:srgbClr val="541D14"/>
    <a:srgbClr val="072815"/>
    <a:srgbClr val="0D212F"/>
    <a:srgbClr val="F8F8F8"/>
    <a:srgbClr val="16282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F954C03-F464-A633-3944-F591ECBA64AC}" v="27" dt="2024-01-16T19:29:52.218"/>
    <p1510:client id="{7C850C72-03DF-4F7D-96C8-A57D42EFC934}" v="160" dt="2024-01-16T19:26:10.08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9816"/>
    <p:restoredTop sz="63673"/>
  </p:normalViewPr>
  <p:slideViewPr>
    <p:cSldViewPr snapToGrid="0">
      <p:cViewPr varScale="1">
        <p:scale>
          <a:sx n="100" d="100"/>
          <a:sy n="100" d="100"/>
        </p:scale>
        <p:origin x="2166" y="72"/>
      </p:cViewPr>
      <p:guideLst/>
    </p:cSldViewPr>
  </p:slideViewPr>
  <p:notesTextViewPr>
    <p:cViewPr>
      <p:scale>
        <a:sx n="100" d="100"/>
        <a:sy n="100" d="100"/>
      </p:scale>
      <p:origin x="0" y="-24"/>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12" Type="http://schemas.microsoft.com/office/2018/10/relationships/authors" Target="author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microsoft.com/office/2015/10/relationships/revisionInfo" Target="revisionInfo.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3604AAC-AABB-4199-9EB4-05C09D18F960}" type="datetimeFigureOut">
              <a:rPr lang="en-US" smtClean="0"/>
              <a:t>5/20/2024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793856A-75D2-42A6-90A7-46D3019DB1E5}" type="slidenum">
              <a:rPr lang="en-US" smtClean="0"/>
              <a:t>‹#›</a:t>
            </a:fld>
            <a:endParaRPr lang="en-US"/>
          </a:p>
        </p:txBody>
      </p:sp>
    </p:spTree>
    <p:extLst>
      <p:ext uri="{BB962C8B-B14F-4D97-AF65-F5344CB8AC3E}">
        <p14:creationId xmlns:p14="http://schemas.microsoft.com/office/powerpoint/2010/main" val="353977353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22264" rtl="0" eaLnBrk="1" fontAlgn="auto" latinLnBrk="0" hangingPunct="1">
              <a:lnSpc>
                <a:spcPct val="100000"/>
              </a:lnSpc>
              <a:spcBef>
                <a:spcPts val="0"/>
              </a:spcBef>
              <a:spcAft>
                <a:spcPts val="0"/>
              </a:spcAft>
              <a:buClrTx/>
              <a:buSzTx/>
              <a:buFontTx/>
              <a:buNone/>
              <a:tabLst/>
              <a:defRPr/>
            </a:pPr>
            <a:r>
              <a:rPr kumimoji="0" lang="en-US" sz="1200" b="0" i="0" u="sng" strike="noStrike" kern="1200" cap="none" spc="0" normalizeH="0" baseline="0" noProof="0" dirty="0">
                <a:ln>
                  <a:noFill/>
                </a:ln>
                <a:solidFill>
                  <a:prstClr val="black"/>
                </a:solidFill>
                <a:effectLst/>
                <a:uLnTx/>
                <a:uFillTx/>
                <a:latin typeface="Arial"/>
                <a:ea typeface="+mn-ea"/>
                <a:cs typeface="Arial"/>
              </a:rPr>
              <a:t>1-2 paragraph description of highlight</a:t>
            </a:r>
            <a:endParaRPr kumimoji="0" lang="en-US" sz="1200" b="0" i="0" u="none" strike="noStrike" kern="1200" cap="none" spc="0" normalizeH="0" baseline="0" noProof="0" dirty="0">
              <a:ln>
                <a:noFill/>
              </a:ln>
              <a:solidFill>
                <a:prstClr val="black"/>
              </a:solidFill>
              <a:effectLst/>
              <a:uLnTx/>
              <a:uFillTx/>
              <a:latin typeface="Arial"/>
              <a:ea typeface="+mn-ea"/>
              <a:cs typeface="Arial"/>
            </a:endParaRPr>
          </a:p>
          <a:p>
            <a:r>
              <a:rPr lang="en-US" i="0" dirty="0">
                <a:effectLst/>
                <a:latin typeface="Helvetica" pitchFamily="2" charset="0"/>
              </a:rPr>
              <a:t>(per J. Sanchez-</a:t>
            </a:r>
            <a:r>
              <a:rPr lang="en-US" i="0" dirty="0" err="1">
                <a:effectLst/>
                <a:latin typeface="Helvetica" pitchFamily="2" charset="0"/>
              </a:rPr>
              <a:t>Yamagichi</a:t>
            </a:r>
            <a:r>
              <a:rPr lang="en-US" i="0" dirty="0">
                <a:effectLst/>
                <a:latin typeface="Helvetica" pitchFamily="2" charset="0"/>
              </a:rPr>
              <a:t>) Most materials are challenging to produce as uniform crystals that are a few nanometers thick. This is unfortunate, because confinement modifies the quantum behavior of electrons in interesting and useful ways. It has been shown that van der Waals (</a:t>
            </a:r>
            <a:r>
              <a:rPr lang="en-US" i="0" dirty="0" err="1">
                <a:effectLst/>
                <a:latin typeface="Helvetica" pitchFamily="2" charset="0"/>
              </a:rPr>
              <a:t>vdW</a:t>
            </a:r>
            <a:r>
              <a:rPr lang="en-US" i="0" dirty="0">
                <a:effectLst/>
                <a:latin typeface="Helvetica" pitchFamily="2" charset="0"/>
              </a:rPr>
              <a:t>) materials can define atomically-smooth and leak-tight channels of nanoscale thickness and the team used this property to demonstrate that </a:t>
            </a:r>
            <a:r>
              <a:rPr lang="en-US" i="0" dirty="0" err="1">
                <a:effectLst/>
                <a:latin typeface="Helvetica" pitchFamily="2" charset="0"/>
              </a:rPr>
              <a:t>vdW</a:t>
            </a:r>
            <a:r>
              <a:rPr lang="en-US" i="0" dirty="0">
                <a:effectLst/>
                <a:latin typeface="Helvetica" pitchFamily="2" charset="0"/>
              </a:rPr>
              <a:t> materials can indeed make ideal nanoscale molds for confined crystal growth. By melting and resolidifying bismuth between </a:t>
            </a:r>
            <a:r>
              <a:rPr lang="en-US" i="0" dirty="0" err="1">
                <a:effectLst/>
                <a:latin typeface="Helvetica" pitchFamily="2" charset="0"/>
              </a:rPr>
              <a:t>vdW</a:t>
            </a:r>
            <a:r>
              <a:rPr lang="en-US" i="0" dirty="0">
                <a:effectLst/>
                <a:latin typeface="Helvetica" pitchFamily="2" charset="0"/>
              </a:rPr>
              <a:t> layers under compression, the team produced crystals that were both ultrathin and </a:t>
            </a:r>
            <a:r>
              <a:rPr lang="en-US" i="0" dirty="0" err="1">
                <a:effectLst/>
                <a:latin typeface="Helvetica" pitchFamily="2" charset="0"/>
              </a:rPr>
              <a:t>ultraflat</a:t>
            </a:r>
            <a:r>
              <a:rPr lang="en-US" i="0" dirty="0">
                <a:effectLst/>
                <a:latin typeface="Helvetica" pitchFamily="2" charset="0"/>
              </a:rPr>
              <a:t>. The </a:t>
            </a:r>
            <a:r>
              <a:rPr lang="en-US" i="0" dirty="0" err="1">
                <a:effectLst/>
                <a:latin typeface="Helvetica" pitchFamily="2" charset="0"/>
              </a:rPr>
              <a:t>vdW</a:t>
            </a:r>
            <a:r>
              <a:rPr lang="en-US" i="0" dirty="0">
                <a:effectLst/>
                <a:latin typeface="Helvetica" pitchFamily="2" charset="0"/>
              </a:rPr>
              <a:t>-molded bismuth showed clear signs of quantum confinement and exhibited electronic transport properties that were an order of magnitude better than material grown by molecular beam epitaxy.</a:t>
            </a:r>
          </a:p>
          <a:p>
            <a:endParaRPr lang="en-US" i="0" dirty="0">
              <a:effectLst/>
              <a:latin typeface="Helvetica" pitchFamily="2" charset="0"/>
            </a:endParaRPr>
          </a:p>
          <a:p>
            <a:r>
              <a:rPr lang="en-US" i="0" dirty="0">
                <a:effectLst/>
                <a:latin typeface="Helvetica" pitchFamily="2" charset="0"/>
              </a:rPr>
              <a:t>Bismuth has received increasing attention due to its diversity of topological properties, but electronic studies have been limited by the irregular surfaces grown by conventional techniques. The team’s </a:t>
            </a:r>
            <a:r>
              <a:rPr lang="en-US" i="0" dirty="0" err="1">
                <a:effectLst/>
                <a:latin typeface="Helvetica" pitchFamily="2" charset="0"/>
              </a:rPr>
              <a:t>vdW</a:t>
            </a:r>
            <a:r>
              <a:rPr lang="en-US" i="0" dirty="0">
                <a:effectLst/>
                <a:latin typeface="Helvetica" pitchFamily="2" charset="0"/>
              </a:rPr>
              <a:t>-molded growth technique enabled the first intrinsic transport study of ultrathin bismuth. Departing from all previous studies, they observed that the topological bismuth surface states dominated the electrical conductivity with a strongly metallic dependence from 1 Kelvin up to 290 Kelvin. The implication is that the spin-momentum locking of the bismuth surface states could be used as a resource for quantum studies and spintronics applications at room temperature.</a:t>
            </a:r>
          </a:p>
          <a:p>
            <a:endParaRPr lang="en-US" i="0" dirty="0">
              <a:effectLst/>
              <a:latin typeface="Helvetica" pitchFamily="2" charset="0"/>
            </a:endParaRPr>
          </a:p>
          <a:p>
            <a:r>
              <a:rPr lang="en-US" i="0" dirty="0">
                <a:effectLst/>
                <a:latin typeface="Helvetica" pitchFamily="2" charset="0"/>
              </a:rPr>
              <a:t>Beyond bismuth, the team’s approach provides a general route to synthesize ultrathin crystals of non-van der Waals materials via molding and compression. Their preliminary results in the publication show that the technique generalizes to other soft elements. They anticipate this being a fruitful approach of wide interest as it greatly expands the materials which can be studied in low-dimensional forms.</a:t>
            </a:r>
            <a:endParaRPr kumimoji="0" lang="en-US" sz="1200" b="0" i="0" u="none" strike="noStrike" kern="1200" cap="none" spc="0" normalizeH="0" baseline="0" noProof="0" dirty="0">
              <a:ln>
                <a:noFill/>
              </a:ln>
              <a:solidFill>
                <a:srgbClr val="0D0D0D"/>
              </a:solidFill>
              <a:effectLst/>
              <a:uLnTx/>
              <a:uFillTx/>
              <a:latin typeface="Arial"/>
              <a:ea typeface="+mn-ea"/>
              <a:cs typeface="Aria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sng" strike="noStrike" kern="1200" cap="none" spc="0" normalizeH="0" baseline="0" noProof="0" dirty="0">
                <a:ln>
                  <a:noFill/>
                </a:ln>
                <a:solidFill>
                  <a:prstClr val="black"/>
                </a:solidFill>
                <a:effectLst/>
                <a:uLnTx/>
                <a:uFillTx/>
                <a:latin typeface="+mn-lt"/>
                <a:ea typeface="+mn-ea"/>
                <a:cs typeface="+mn-cs"/>
              </a:rPr>
              <a:t>Acknowledgements</a:t>
            </a:r>
            <a:r>
              <a:rPr kumimoji="0" lang="en-US" sz="1200" b="0" i="0" u="none" strike="noStrike" kern="1200" cap="none" spc="0" normalizeH="0" baseline="0" noProof="0" dirty="0">
                <a:ln>
                  <a:noFill/>
                </a:ln>
                <a:solidFill>
                  <a:prstClr val="black"/>
                </a:solidFill>
                <a:effectLst/>
                <a:uLnTx/>
                <a:uFillTx/>
                <a:latin typeface="+mn-lt"/>
                <a:ea typeface="+mn-ea"/>
                <a:cs typeface="+mn-cs"/>
              </a:rPr>
              <a:t> </a:t>
            </a:r>
          </a:p>
          <a:p>
            <a:r>
              <a:rPr lang="en-US" i="0" dirty="0">
                <a:effectLst/>
                <a:latin typeface="Helvetica" pitchFamily="2" charset="0"/>
              </a:rPr>
              <a:t>The fabrication and measurements of ultrathin bismuth devices was primarily supported by the Air Force Office of Scientific Research under award number FA9550-21-1-0165, FA9550-23-1-0454 (L.C. and A.X.W.). Materials characterization and technique development was supported by the National Science Foundation (NSF) Materials Research Science and Engineering Center (MRSEC) program through the UC Irvine Center for Complex and Active Materials (DMR-2011967) Seed Program (A.X.W.). The authors acknowledge the use of facilities and instrumentation at the Integrated </a:t>
            </a:r>
            <a:r>
              <a:rPr lang="en-US" i="0" dirty="0" err="1">
                <a:effectLst/>
                <a:latin typeface="Helvetica" pitchFamily="2" charset="0"/>
              </a:rPr>
              <a:t>Nanosystems</a:t>
            </a:r>
            <a:r>
              <a:rPr lang="en-US" i="0" dirty="0">
                <a:effectLst/>
                <a:latin typeface="Helvetica" pitchFamily="2" charset="0"/>
              </a:rPr>
              <a:t> Research Facility (INRF) in the </a:t>
            </a:r>
            <a:r>
              <a:rPr lang="en-US" i="0" dirty="0" err="1">
                <a:effectLst/>
                <a:latin typeface="Helvetica" pitchFamily="2" charset="0"/>
              </a:rPr>
              <a:t>Samueli</a:t>
            </a:r>
            <a:r>
              <a:rPr lang="en-US" i="0" dirty="0">
                <a:effectLst/>
                <a:latin typeface="Helvetica" pitchFamily="2" charset="0"/>
              </a:rPr>
              <a:t> School of Engineering at the University of California Irvine and at the UC Irvine Materials Research Institute (IMRI), which is supported in part by the NSF MRSEC through the UC Irvine Center for Complex and Active Materials. Film deposition work was performed using instrumentation funded by DURIP award FA2386-14-1-3026. Raman spectroscopy was supported by the Laboratory Directed Research and Development program of Los Alamos National Laboratory under project number 20210782ER (M.T.P., M.C.).This work was performed, in part, at the Center for Integrated Nanotechnologies, an Office of Science User Facility operated for the U.S. Department of Energy (DOE) Office of Science. K.W. and T.T. acknowledge support from the JSP KAKENHI (Grant Numbers 19H05790, 20H00354 and 21H05233). Another portion of this work was performed at the National High Magnetic Field Laboratory, which is supported by National Science Foundation Cooperative Agreement No. DMR-2128556 and the State of Florida. The authors thank I. </a:t>
            </a:r>
            <a:r>
              <a:rPr lang="en-US" i="0" dirty="0" err="1">
                <a:effectLst/>
                <a:latin typeface="Helvetica" pitchFamily="2" charset="0"/>
              </a:rPr>
              <a:t>Krivorotov</a:t>
            </a:r>
            <a:r>
              <a:rPr lang="en-US" i="0" dirty="0">
                <a:effectLst/>
                <a:latin typeface="Helvetica" pitchFamily="2" charset="0"/>
              </a:rPr>
              <a:t> and A. Khan for the assistance and use of their sputtering machine. The authors thank V. Fatemi, A.F. Young, M.Q. </a:t>
            </a:r>
            <a:r>
              <a:rPr lang="en-US" i="0" dirty="0" err="1">
                <a:effectLst/>
                <a:latin typeface="Helvetica" pitchFamily="2" charset="0"/>
              </a:rPr>
              <a:t>Arguilla</a:t>
            </a:r>
            <a:r>
              <a:rPr lang="en-US" i="0" dirty="0">
                <a:effectLst/>
                <a:latin typeface="Helvetica" pitchFamily="2" charset="0"/>
              </a:rPr>
              <a:t>, and X. Yan for productive discussions, as well as the technical assistance of F. Guzman, M. Xu, J. Zheng and Q. Lin.</a:t>
            </a:r>
            <a:endParaRPr kumimoji="0" lang="en-US"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sng" strike="noStrike" kern="1200" cap="none" spc="0" normalizeH="0" baseline="0" noProof="0" dirty="0">
              <a:ln>
                <a:noFill/>
              </a:ln>
              <a:solidFill>
                <a:prstClr val="black"/>
              </a:solidFill>
              <a:effectLst/>
              <a:uLnTx/>
              <a:uFillTx/>
              <a:latin typeface="Arial"/>
              <a:ea typeface="+mn-ea"/>
              <a:cs typeface="Arial"/>
            </a:endParaRPr>
          </a:p>
          <a:p>
            <a:pPr marL="0" marR="0" lvl="0" indent="0" algn="l" defTabSz="922264" rtl="0" eaLnBrk="1" fontAlgn="auto" latinLnBrk="0" hangingPunct="1">
              <a:lnSpc>
                <a:spcPct val="100000"/>
              </a:lnSpc>
              <a:spcBef>
                <a:spcPts val="0"/>
              </a:spcBef>
              <a:spcAft>
                <a:spcPts val="0"/>
              </a:spcAft>
              <a:buClrTx/>
              <a:buSzTx/>
              <a:buFontTx/>
              <a:buNone/>
              <a:tabLst/>
              <a:defRPr/>
            </a:pPr>
            <a:r>
              <a:rPr kumimoji="0" lang="en-US" sz="1200" b="0" i="0" u="sng" strike="noStrike" kern="1200" cap="none" spc="0" normalizeH="0" baseline="0" noProof="0" dirty="0">
                <a:ln>
                  <a:noFill/>
                </a:ln>
                <a:solidFill>
                  <a:prstClr val="black"/>
                </a:solidFill>
                <a:effectLst/>
                <a:uLnTx/>
                <a:uFillTx/>
                <a:latin typeface="Arial"/>
                <a:ea typeface="+mn-ea"/>
                <a:cs typeface="Arial"/>
              </a:rPr>
              <a:t>Publication/ press releases/ related links</a:t>
            </a:r>
          </a:p>
          <a:p>
            <a:pPr marL="0" marR="0" lvl="0" indent="0" algn="l" defTabSz="922264" rtl="0" eaLnBrk="1" fontAlgn="auto" latinLnBrk="0" hangingPunct="1">
              <a:lnSpc>
                <a:spcPct val="100000"/>
              </a:lnSpc>
              <a:spcBef>
                <a:spcPts val="0"/>
              </a:spcBef>
              <a:spcAft>
                <a:spcPts val="0"/>
              </a:spcAft>
              <a:buClrTx/>
              <a:buSzTx/>
              <a:buFontTx/>
              <a:buNone/>
              <a:tabLst/>
              <a:defRPr/>
            </a:pPr>
            <a:r>
              <a:rPr lang="en-US" dirty="0">
                <a:effectLst/>
              </a:rPr>
              <a:t>Chen, L.; Wu, A. X.; Tulu, N.; Wang, J.; </a:t>
            </a:r>
            <a:r>
              <a:rPr lang="en-US" dirty="0" err="1">
                <a:effectLst/>
              </a:rPr>
              <a:t>Juanson</a:t>
            </a:r>
            <a:r>
              <a:rPr lang="en-US" dirty="0">
                <a:effectLst/>
              </a:rPr>
              <a:t>, A.; Watanabe, K.; Taniguchi, T.; Pettes, M. T.; Campbell, M. A.; Xu, M.; </a:t>
            </a:r>
            <a:r>
              <a:rPr lang="en-US" dirty="0" err="1">
                <a:effectLst/>
              </a:rPr>
              <a:t>Gadre</a:t>
            </a:r>
            <a:r>
              <a:rPr lang="en-US" dirty="0">
                <a:effectLst/>
              </a:rPr>
              <a:t>, C. A.; Zhou, Y.; Chen, H.; Cao, P.; Jauregui, L. A.; Wu, R.; Pan, X.; Sanchez-Yamagishi, J. D. Exceptional Electronic Transport and Quantum Oscillations in Thin Bismuth Crystals Grown inside van Der Waals Materials. </a:t>
            </a:r>
            <a:r>
              <a:rPr lang="en-US" i="1" dirty="0">
                <a:effectLst/>
              </a:rPr>
              <a:t>Nature Materials</a:t>
            </a:r>
            <a:r>
              <a:rPr lang="en-US" dirty="0">
                <a:effectLst/>
              </a:rPr>
              <a:t> </a:t>
            </a:r>
            <a:r>
              <a:rPr lang="en-US" b="1" dirty="0">
                <a:effectLst/>
              </a:rPr>
              <a:t>2024</a:t>
            </a:r>
            <a:r>
              <a:rPr lang="en-US" dirty="0">
                <a:effectLst/>
              </a:rPr>
              <a:t>. DOI:10.1038/s41563-024-01894-0. </a:t>
            </a:r>
          </a:p>
          <a:p>
            <a:pPr marL="0" marR="0" lvl="0" indent="0" algn="l" defTabSz="922264" rtl="0" eaLnBrk="1" fontAlgn="auto" latinLnBrk="0" hangingPunct="1">
              <a:lnSpc>
                <a:spcPct val="100000"/>
              </a:lnSpc>
              <a:spcBef>
                <a:spcPts val="0"/>
              </a:spcBef>
              <a:spcAft>
                <a:spcPts val="0"/>
              </a:spcAft>
              <a:buClrTx/>
              <a:buSzTx/>
              <a:buFontTx/>
              <a:buNone/>
              <a:tabLst/>
              <a:defRPr/>
            </a:pPr>
            <a:endParaRPr kumimoji="0" lang="en-US" sz="1200" b="0" i="0" u="sng" strike="noStrike" kern="1200" cap="none" spc="0" normalizeH="0" baseline="0" noProof="0" dirty="0">
              <a:ln>
                <a:noFill/>
              </a:ln>
              <a:solidFill>
                <a:prstClr val="black"/>
              </a:solidFill>
              <a:effectLst/>
              <a:uLnTx/>
              <a:uFillTx/>
              <a:latin typeface="Arial"/>
              <a:ea typeface="+mn-ea"/>
              <a:cs typeface="Arial"/>
            </a:endParaRPr>
          </a:p>
          <a:p>
            <a:pPr marL="0" marR="0" lvl="0" indent="0" algn="l" defTabSz="922264"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prstClr val="black"/>
              </a:solidFill>
              <a:effectLst/>
              <a:uLnTx/>
              <a:uFillTx/>
              <a:latin typeface="Arial"/>
              <a:ea typeface="+mn-ea"/>
              <a:cs typeface="Arial"/>
            </a:endParaRPr>
          </a:p>
          <a:p>
            <a:pPr marL="0" marR="0" lvl="0" indent="0" algn="l" defTabSz="922264"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srgbClr val="106636"/>
              </a:solidFill>
              <a:effectLst/>
              <a:uLnTx/>
              <a:uFillTx/>
              <a:latin typeface="+mn-lt"/>
              <a:ea typeface="+mn-ea"/>
              <a:cs typeface="+mn-cs"/>
            </a:endParaRPr>
          </a:p>
        </p:txBody>
      </p:sp>
      <p:sp>
        <p:nvSpPr>
          <p:cNvPr id="4" name="Slide Number Placeholder 3"/>
          <p:cNvSpPr>
            <a:spLocks noGrp="1"/>
          </p:cNvSpPr>
          <p:nvPr>
            <p:ph type="sldNum" sz="quarter" idx="5"/>
          </p:nvPr>
        </p:nvSpPr>
        <p:spPr/>
        <p:txBody>
          <a:bodyPr/>
          <a:lstStyle/>
          <a:p>
            <a:pPr>
              <a:defRPr/>
            </a:pPr>
            <a:fld id="{F876D4B8-3D7E-42E7-AF06-6D9133F7F081}" type="slidenum">
              <a:rPr lang="en-US" smtClean="0"/>
              <a:pPr>
                <a:defRPr/>
              </a:pPr>
              <a:t>1</a:t>
            </a:fld>
            <a:endParaRPr lang="en-US"/>
          </a:p>
        </p:txBody>
      </p:sp>
    </p:spTree>
    <p:extLst>
      <p:ext uri="{BB962C8B-B14F-4D97-AF65-F5344CB8AC3E}">
        <p14:creationId xmlns:p14="http://schemas.microsoft.com/office/powerpoint/2010/main" val="141439535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accent1">
            <a:lumMod val="75000"/>
          </a:schemeClr>
        </a:solid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1524000" y="1122363"/>
            <a:ext cx="9144000" cy="2387600"/>
          </a:xfrm>
        </p:spPr>
        <p:txBody>
          <a:bodyPr anchor="b"/>
          <a:lstStyle>
            <a:lvl1pPr algn="ctr">
              <a:defRPr sz="6000">
                <a:solidFill>
                  <a:schemeClr val="bg1"/>
                </a:solidFill>
              </a:defRPr>
            </a:lvl1pPr>
          </a:lstStyle>
          <a:p>
            <a:r>
              <a:rPr lang="en-US"/>
              <a:t>Click to edit title </a:t>
            </a:r>
          </a:p>
        </p:txBody>
      </p:sp>
      <p:sp>
        <p:nvSpPr>
          <p:cNvPr id="3" name="Subtitle 2"/>
          <p:cNvSpPr>
            <a:spLocks noGrp="1"/>
          </p:cNvSpPr>
          <p:nvPr>
            <p:ph type="subTitle" idx="1" hasCustomPrompt="1"/>
          </p:nvPr>
        </p:nvSpPr>
        <p:spPr>
          <a:xfrm>
            <a:off x="1524000" y="3602038"/>
            <a:ext cx="9144000" cy="1655762"/>
          </a:xfrm>
        </p:spPr>
        <p:txBody>
          <a:bodyPr/>
          <a:lstStyle>
            <a:lvl1pPr marL="0" indent="0" algn="ctr">
              <a:buNone/>
              <a:defRPr sz="2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subtitle</a:t>
            </a:r>
          </a:p>
        </p:txBody>
      </p:sp>
      <p:sp>
        <p:nvSpPr>
          <p:cNvPr id="4" name="Date Placeholder 3"/>
          <p:cNvSpPr>
            <a:spLocks noGrp="1"/>
          </p:cNvSpPr>
          <p:nvPr>
            <p:ph type="dt" sz="half" idx="10"/>
          </p:nvPr>
        </p:nvSpPr>
        <p:spPr>
          <a:xfrm>
            <a:off x="2928257" y="6413161"/>
            <a:ext cx="968829" cy="365125"/>
          </a:xfrm>
          <a:prstGeom prst="rect">
            <a:avLst/>
          </a:prstGeom>
        </p:spPr>
        <p:txBody>
          <a:bodyPr/>
          <a:lstStyle>
            <a:lvl1pPr algn="r">
              <a:defRPr sz="1100"/>
            </a:lvl1pPr>
          </a:lstStyle>
          <a:p>
            <a:fld id="{8F182ACA-94E5-43E6-83F8-799916BA6B59}" type="datetime1">
              <a:rPr lang="en-US" smtClean="0"/>
              <a:pPr/>
              <a:t>5/20/2024</a:t>
            </a:fld>
            <a:endParaRPr lang="en-US"/>
          </a:p>
        </p:txBody>
      </p:sp>
      <p:sp>
        <p:nvSpPr>
          <p:cNvPr id="5" name="Footer Placeholder 4"/>
          <p:cNvSpPr>
            <a:spLocks noGrp="1"/>
          </p:cNvSpPr>
          <p:nvPr>
            <p:ph type="ftr" sz="quarter" idx="11"/>
          </p:nvPr>
        </p:nvSpPr>
        <p:spPr>
          <a:xfrm>
            <a:off x="4038600" y="6413160"/>
            <a:ext cx="4114800" cy="365125"/>
          </a:xfrm>
          <a:prstGeom prst="rect">
            <a:avLst/>
          </a:prstGeom>
        </p:spPr>
        <p:txBody>
          <a:bodyPr/>
          <a:lstStyle>
            <a:lvl1pPr>
              <a:defRPr sz="1100"/>
            </a:lvl1pPr>
          </a:lstStyle>
          <a:p>
            <a:endParaRPr lang="en-US"/>
          </a:p>
        </p:txBody>
      </p:sp>
      <p:sp>
        <p:nvSpPr>
          <p:cNvPr id="6" name="Rectangle 5"/>
          <p:cNvSpPr/>
          <p:nvPr userDrawn="1"/>
        </p:nvSpPr>
        <p:spPr>
          <a:xfrm>
            <a:off x="0" y="5622878"/>
            <a:ext cx="12192000" cy="123512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pic>
        <p:nvPicPr>
          <p:cNvPr id="7" name="Picture 6"/>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32289" y="5815220"/>
            <a:ext cx="4894439" cy="901108"/>
          </a:xfrm>
          <a:prstGeom prst="rect">
            <a:avLst/>
          </a:prstGeom>
        </p:spPr>
      </p:pic>
      <p:sp>
        <p:nvSpPr>
          <p:cNvPr id="8" name="TextBox 7"/>
          <p:cNvSpPr txBox="1"/>
          <p:nvPr userDrawn="1"/>
        </p:nvSpPr>
        <p:spPr>
          <a:xfrm>
            <a:off x="7162800" y="5917273"/>
            <a:ext cx="5029200" cy="646331"/>
          </a:xfrm>
          <a:prstGeom prst="rect">
            <a:avLst/>
          </a:prstGeom>
          <a:noFill/>
        </p:spPr>
        <p:txBody>
          <a:bodyPr wrap="square" rtlCol="0">
            <a:spAutoFit/>
          </a:bodyPr>
          <a:lstStyle/>
          <a:p>
            <a:pPr algn="ctr"/>
            <a:r>
              <a:rPr lang="en-US" sz="3600">
                <a:solidFill>
                  <a:schemeClr val="accent1"/>
                </a:solidFill>
                <a:latin typeface="+mj-lt"/>
              </a:rPr>
              <a:t>https://science.osti.gov/</a:t>
            </a:r>
          </a:p>
        </p:txBody>
      </p:sp>
    </p:spTree>
    <p:extLst>
      <p:ext uri="{BB962C8B-B14F-4D97-AF65-F5344CB8AC3E}">
        <p14:creationId xmlns:p14="http://schemas.microsoft.com/office/powerpoint/2010/main" val="3963707459"/>
      </p:ext>
    </p:extLst>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a:t>Click to edit title</a:t>
            </a:r>
          </a:p>
        </p:txBody>
      </p:sp>
      <p:sp>
        <p:nvSpPr>
          <p:cNvPr id="8" name="Rectangle 7">
            <a:extLst>
              <a:ext uri="{FF2B5EF4-FFF2-40B4-BE49-F238E27FC236}">
                <a16:creationId xmlns:a16="http://schemas.microsoft.com/office/drawing/2014/main" id="{9D265990-C2AC-43F4-A5F5-C94F93DD392D}"/>
              </a:ext>
            </a:extLst>
          </p:cNvPr>
          <p:cNvSpPr/>
          <p:nvPr userDrawn="1"/>
        </p:nvSpPr>
        <p:spPr>
          <a:xfrm>
            <a:off x="0" y="6320118"/>
            <a:ext cx="12192000" cy="537882"/>
          </a:xfrm>
          <a:prstGeom prst="rect">
            <a:avLst/>
          </a:prstGeom>
          <a:solidFill>
            <a:srgbClr val="0B2C4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Slide Number Placeholder 5"/>
          <p:cNvSpPr>
            <a:spLocks noGrp="1"/>
          </p:cNvSpPr>
          <p:nvPr>
            <p:ph type="sldNum" sz="quarter" idx="4"/>
          </p:nvPr>
        </p:nvSpPr>
        <p:spPr>
          <a:xfrm>
            <a:off x="4724400" y="6403005"/>
            <a:ext cx="2743200" cy="365125"/>
          </a:xfrm>
          <a:prstGeom prst="rect">
            <a:avLst/>
          </a:prstGeom>
        </p:spPr>
        <p:txBody>
          <a:bodyPr vert="horz" lIns="91440" tIns="45720" rIns="91440" bIns="45720" rtlCol="0" anchor="ctr"/>
          <a:lstStyle>
            <a:lvl1pPr algn="ctr">
              <a:defRPr sz="1400">
                <a:solidFill>
                  <a:schemeClr val="bg1"/>
                </a:solidFill>
                <a:latin typeface="AvenirNext LT Pro Regular" panose="020B0504020202020204" pitchFamily="34" charset="0"/>
              </a:defRPr>
            </a:lvl1pPr>
          </a:lstStyle>
          <a:p>
            <a:fld id="{835B6AD7-18B8-4C9C-AA70-ABD830A869AC}" type="slidenum">
              <a:rPr lang="en-US" smtClean="0"/>
              <a:pPr/>
              <a:t>‹#›</a:t>
            </a:fld>
            <a:endParaRPr lang="en-US"/>
          </a:p>
        </p:txBody>
      </p:sp>
      <p:pic>
        <p:nvPicPr>
          <p:cNvPr id="10" name="Picture 9"/>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12667" y="6373156"/>
            <a:ext cx="2149533" cy="394974"/>
          </a:xfrm>
          <a:prstGeom prst="rect">
            <a:avLst/>
          </a:prstGeom>
        </p:spPr>
      </p:pic>
      <p:sp>
        <p:nvSpPr>
          <p:cNvPr id="11" name="TextBox 10"/>
          <p:cNvSpPr txBox="1"/>
          <p:nvPr userDrawn="1"/>
        </p:nvSpPr>
        <p:spPr>
          <a:xfrm>
            <a:off x="9719079" y="6398798"/>
            <a:ext cx="2472921" cy="369332"/>
          </a:xfrm>
          <a:prstGeom prst="rect">
            <a:avLst/>
          </a:prstGeom>
          <a:noFill/>
        </p:spPr>
        <p:txBody>
          <a:bodyPr wrap="none" rtlCol="0">
            <a:spAutoFit/>
          </a:bodyPr>
          <a:lstStyle/>
          <a:p>
            <a:pPr algn="r"/>
            <a:r>
              <a:rPr lang="en-US">
                <a:solidFill>
                  <a:schemeClr val="bg1"/>
                </a:solidFill>
                <a:latin typeface="AvenirNext LT Pro Regular" panose="020B0504020202020204" pitchFamily="34" charset="0"/>
              </a:rPr>
              <a:t>https://science.osti.gov/</a:t>
            </a:r>
          </a:p>
        </p:txBody>
      </p:sp>
    </p:spTree>
    <p:extLst>
      <p:ext uri="{BB962C8B-B14F-4D97-AF65-F5344CB8AC3E}">
        <p14:creationId xmlns:p14="http://schemas.microsoft.com/office/powerpoint/2010/main" val="1411718491"/>
      </p:ext>
    </p:extLst>
  </p:cSld>
  <p:clrMapOvr>
    <a:masterClrMapping/>
  </p:clrMapOvr>
  <p:hf hd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9D265990-C2AC-43F4-A5F5-C94F93DD392D}"/>
              </a:ext>
            </a:extLst>
          </p:cNvPr>
          <p:cNvSpPr/>
          <p:nvPr userDrawn="1"/>
        </p:nvSpPr>
        <p:spPr>
          <a:xfrm>
            <a:off x="0" y="6320118"/>
            <a:ext cx="12192000" cy="537882"/>
          </a:xfrm>
          <a:prstGeom prst="rect">
            <a:avLst/>
          </a:prstGeom>
          <a:solidFill>
            <a:srgbClr val="0B2C4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Slide Number Placeholder 5"/>
          <p:cNvSpPr>
            <a:spLocks noGrp="1"/>
          </p:cNvSpPr>
          <p:nvPr>
            <p:ph type="sldNum" sz="quarter" idx="4"/>
          </p:nvPr>
        </p:nvSpPr>
        <p:spPr>
          <a:xfrm>
            <a:off x="4724400" y="6403005"/>
            <a:ext cx="2743200" cy="365125"/>
          </a:xfrm>
          <a:prstGeom prst="rect">
            <a:avLst/>
          </a:prstGeom>
        </p:spPr>
        <p:txBody>
          <a:bodyPr vert="horz" lIns="91440" tIns="45720" rIns="91440" bIns="45720" rtlCol="0" anchor="ctr"/>
          <a:lstStyle>
            <a:lvl1pPr algn="ctr">
              <a:defRPr sz="1400">
                <a:solidFill>
                  <a:schemeClr val="bg1"/>
                </a:solidFill>
                <a:latin typeface="AvenirNext LT Pro Regular" panose="020B0504020202020204" pitchFamily="34" charset="0"/>
              </a:defRPr>
            </a:lvl1pPr>
          </a:lstStyle>
          <a:p>
            <a:fld id="{835B6AD7-18B8-4C9C-AA70-ABD830A869AC}" type="slidenum">
              <a:rPr lang="en-US" smtClean="0"/>
              <a:pPr/>
              <a:t>‹#›</a:t>
            </a:fld>
            <a:endParaRPr lang="en-US"/>
          </a:p>
        </p:txBody>
      </p:sp>
      <p:pic>
        <p:nvPicPr>
          <p:cNvPr id="9" name="Picture 8"/>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12667" y="6373156"/>
            <a:ext cx="2149533" cy="394974"/>
          </a:xfrm>
          <a:prstGeom prst="rect">
            <a:avLst/>
          </a:prstGeom>
        </p:spPr>
      </p:pic>
      <p:sp>
        <p:nvSpPr>
          <p:cNvPr id="10" name="TextBox 9"/>
          <p:cNvSpPr txBox="1"/>
          <p:nvPr userDrawn="1"/>
        </p:nvSpPr>
        <p:spPr>
          <a:xfrm>
            <a:off x="9719079" y="6398798"/>
            <a:ext cx="2472921" cy="369332"/>
          </a:xfrm>
          <a:prstGeom prst="rect">
            <a:avLst/>
          </a:prstGeom>
          <a:noFill/>
        </p:spPr>
        <p:txBody>
          <a:bodyPr wrap="none" rtlCol="0">
            <a:spAutoFit/>
          </a:bodyPr>
          <a:lstStyle/>
          <a:p>
            <a:pPr algn="r"/>
            <a:r>
              <a:rPr lang="en-US">
                <a:solidFill>
                  <a:schemeClr val="bg1"/>
                </a:solidFill>
                <a:latin typeface="AvenirNext LT Pro Regular" panose="020B0504020202020204" pitchFamily="34" charset="0"/>
              </a:rPr>
              <a:t>https://science.osti.gov/</a:t>
            </a:r>
          </a:p>
        </p:txBody>
      </p:sp>
    </p:spTree>
    <p:extLst>
      <p:ext uri="{BB962C8B-B14F-4D97-AF65-F5344CB8AC3E}">
        <p14:creationId xmlns:p14="http://schemas.microsoft.com/office/powerpoint/2010/main" val="413042442"/>
      </p:ext>
    </p:extLst>
  </p:cSld>
  <p:clrMapOvr>
    <a:masterClrMapping/>
  </p:clrMapOvr>
  <p:hf hdr="0" dt="0"/>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Custom Layou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0F554804-D3F1-4E4C-9D0A-99063A42E6CF}"/>
              </a:ext>
            </a:extLst>
          </p:cNvPr>
          <p:cNvSpPr/>
          <p:nvPr userDrawn="1"/>
        </p:nvSpPr>
        <p:spPr>
          <a:xfrm>
            <a:off x="533399" y="365125"/>
            <a:ext cx="11125199" cy="6006645"/>
          </a:xfrm>
          <a:prstGeom prst="rect">
            <a:avLst/>
          </a:prstGeom>
          <a:solidFill>
            <a:schemeClr val="bg1"/>
          </a:solidFill>
          <a:ln>
            <a:noFill/>
          </a:ln>
          <a:effectLst>
            <a:outerShdw blurRad="3937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5BD320D-9AE5-495A-8DCF-E560C7CE6942}"/>
              </a:ext>
            </a:extLst>
          </p:cNvPr>
          <p:cNvSpPr>
            <a:spLocks noGrp="1"/>
          </p:cNvSpPr>
          <p:nvPr>
            <p:ph type="title" hasCustomPrompt="1"/>
          </p:nvPr>
        </p:nvSpPr>
        <p:spPr>
          <a:xfrm>
            <a:off x="533399" y="365125"/>
            <a:ext cx="11125199" cy="1325563"/>
          </a:xfrm>
          <a:noFill/>
          <a:effectLst/>
        </p:spPr>
        <p:txBody>
          <a:bodyPr>
            <a:normAutofit/>
          </a:bodyPr>
          <a:lstStyle>
            <a:lvl1pPr>
              <a:defRPr sz="3200">
                <a:latin typeface="Arial Black" panose="020B0A04020102020204" pitchFamily="34" charset="0"/>
              </a:defRPr>
            </a:lvl1pPr>
          </a:lstStyle>
          <a:p>
            <a:r>
              <a:rPr lang="en-US"/>
              <a:t>CLICK TO EDIT MASTER TITLE STYLE</a:t>
            </a:r>
          </a:p>
        </p:txBody>
      </p:sp>
      <p:sp>
        <p:nvSpPr>
          <p:cNvPr id="8" name="Content Placeholder 7">
            <a:extLst>
              <a:ext uri="{FF2B5EF4-FFF2-40B4-BE49-F238E27FC236}">
                <a16:creationId xmlns:a16="http://schemas.microsoft.com/office/drawing/2014/main" id="{8FA30B88-A952-44AD-A005-15181C4C3821}"/>
              </a:ext>
            </a:extLst>
          </p:cNvPr>
          <p:cNvSpPr>
            <a:spLocks noGrp="1"/>
          </p:cNvSpPr>
          <p:nvPr>
            <p:ph sz="quarter" idx="13"/>
          </p:nvPr>
        </p:nvSpPr>
        <p:spPr>
          <a:xfrm>
            <a:off x="533400" y="1690687"/>
            <a:ext cx="11125200" cy="4681083"/>
          </a:xfrm>
          <a:noFill/>
          <a:effectLst/>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Date Placeholder 2">
            <a:extLst>
              <a:ext uri="{FF2B5EF4-FFF2-40B4-BE49-F238E27FC236}">
                <a16:creationId xmlns:a16="http://schemas.microsoft.com/office/drawing/2014/main" id="{2B64AAD3-F0AA-4ADC-94DB-573E7A24E05D}"/>
              </a:ext>
            </a:extLst>
          </p:cNvPr>
          <p:cNvSpPr>
            <a:spLocks noGrp="1"/>
          </p:cNvSpPr>
          <p:nvPr>
            <p:ph type="dt" sz="half" idx="10"/>
          </p:nvPr>
        </p:nvSpPr>
        <p:spPr/>
        <p:txBody>
          <a:bodyPr/>
          <a:lstStyle/>
          <a:p>
            <a:fld id="{F50FB8F4-93A4-403A-9708-D7F20BB46076}" type="datetimeFigureOut">
              <a:rPr lang="en-US" smtClean="0"/>
              <a:t>5/20/2024</a:t>
            </a:fld>
            <a:endParaRPr lang="en-US"/>
          </a:p>
        </p:txBody>
      </p:sp>
      <p:sp>
        <p:nvSpPr>
          <p:cNvPr id="4" name="Footer Placeholder 3">
            <a:extLst>
              <a:ext uri="{FF2B5EF4-FFF2-40B4-BE49-F238E27FC236}">
                <a16:creationId xmlns:a16="http://schemas.microsoft.com/office/drawing/2014/main" id="{A0DA90BE-ACA4-4FB3-94A8-F04E91F8DD8D}"/>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C2D6825A-BF46-4C73-BAF3-E0F8BD54BD30}"/>
              </a:ext>
            </a:extLst>
          </p:cNvPr>
          <p:cNvSpPr>
            <a:spLocks noGrp="1"/>
          </p:cNvSpPr>
          <p:nvPr>
            <p:ph type="sldNum" sz="quarter" idx="12"/>
          </p:nvPr>
        </p:nvSpPr>
        <p:spPr/>
        <p:txBody>
          <a:bodyPr/>
          <a:lstStyle/>
          <a:p>
            <a:fld id="{2F3902C9-C47C-4EF4-BA50-DAB7C4D8D7B4}" type="slidenum">
              <a:rPr lang="en-US" smtClean="0"/>
              <a:t>‹#›</a:t>
            </a:fld>
            <a:endParaRPr lang="en-US"/>
          </a:p>
        </p:txBody>
      </p:sp>
      <p:pic>
        <p:nvPicPr>
          <p:cNvPr id="6" name="Picture 5">
            <a:extLst>
              <a:ext uri="{FF2B5EF4-FFF2-40B4-BE49-F238E27FC236}">
                <a16:creationId xmlns:a16="http://schemas.microsoft.com/office/drawing/2014/main" id="{1C43C625-146F-4A45-9B4B-701007EBF077}"/>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9725025" y="6001949"/>
            <a:ext cx="1933575" cy="355988"/>
          </a:xfrm>
          <a:prstGeom prst="rect">
            <a:avLst/>
          </a:prstGeom>
        </p:spPr>
      </p:pic>
    </p:spTree>
    <p:extLst>
      <p:ext uri="{BB962C8B-B14F-4D97-AF65-F5344CB8AC3E}">
        <p14:creationId xmlns:p14="http://schemas.microsoft.com/office/powerpoint/2010/main" val="40533862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a:t>Click to edit title</a:t>
            </a:r>
          </a:p>
        </p:txBody>
      </p:sp>
      <p:sp>
        <p:nvSpPr>
          <p:cNvPr id="3" name="Content Placeholder 2"/>
          <p:cNvSpPr>
            <a:spLocks noGrp="1"/>
          </p:cNvSpPr>
          <p:nvPr>
            <p:ph idx="1"/>
          </p:nvPr>
        </p:nvSpPr>
        <p:spPr/>
        <p:txBody>
          <a:bodyPr/>
          <a:lstStyle>
            <a:lvl1pPr marL="228600" indent="-228600">
              <a:buFont typeface="Arial" panose="020B0604020202020204" pitchFamily="34" charset="0"/>
              <a:buChar char="•"/>
              <a:defRPr/>
            </a:lvl1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5">
            <a:extLst>
              <a:ext uri="{FF2B5EF4-FFF2-40B4-BE49-F238E27FC236}">
                <a16:creationId xmlns:a16="http://schemas.microsoft.com/office/drawing/2014/main" id="{9D265990-C2AC-43F4-A5F5-C94F93DD392D}"/>
              </a:ext>
            </a:extLst>
          </p:cNvPr>
          <p:cNvSpPr/>
          <p:nvPr userDrawn="1"/>
        </p:nvSpPr>
        <p:spPr>
          <a:xfrm>
            <a:off x="0" y="6320118"/>
            <a:ext cx="12192000" cy="537882"/>
          </a:xfrm>
          <a:prstGeom prst="rect">
            <a:avLst/>
          </a:prstGeom>
          <a:solidFill>
            <a:srgbClr val="0B2C4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Slide Number Placeholder 5"/>
          <p:cNvSpPr>
            <a:spLocks noGrp="1"/>
          </p:cNvSpPr>
          <p:nvPr>
            <p:ph type="sldNum" sz="quarter" idx="4"/>
          </p:nvPr>
        </p:nvSpPr>
        <p:spPr>
          <a:xfrm>
            <a:off x="4724400" y="6403005"/>
            <a:ext cx="2743200" cy="365125"/>
          </a:xfrm>
          <a:prstGeom prst="rect">
            <a:avLst/>
          </a:prstGeom>
        </p:spPr>
        <p:txBody>
          <a:bodyPr vert="horz" lIns="91440" tIns="45720" rIns="91440" bIns="45720" rtlCol="0" anchor="ctr"/>
          <a:lstStyle>
            <a:lvl1pPr algn="ctr">
              <a:defRPr sz="1400">
                <a:solidFill>
                  <a:schemeClr val="bg1"/>
                </a:solidFill>
                <a:latin typeface="AvenirNext LT Pro Regular" panose="020B0504020202020204" pitchFamily="34" charset="0"/>
              </a:defRPr>
            </a:lvl1pPr>
          </a:lstStyle>
          <a:p>
            <a:fld id="{835B6AD7-18B8-4C9C-AA70-ABD830A869AC}" type="slidenum">
              <a:rPr lang="en-US" smtClean="0"/>
              <a:pPr/>
              <a:t>‹#›</a:t>
            </a:fld>
            <a:endParaRPr lang="en-US"/>
          </a:p>
        </p:txBody>
      </p:sp>
      <p:pic>
        <p:nvPicPr>
          <p:cNvPr id="10" name="Picture 9"/>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12667" y="6373156"/>
            <a:ext cx="2149533" cy="394974"/>
          </a:xfrm>
          <a:prstGeom prst="rect">
            <a:avLst/>
          </a:prstGeom>
        </p:spPr>
      </p:pic>
      <p:sp>
        <p:nvSpPr>
          <p:cNvPr id="11" name="TextBox 10"/>
          <p:cNvSpPr txBox="1"/>
          <p:nvPr userDrawn="1"/>
        </p:nvSpPr>
        <p:spPr>
          <a:xfrm>
            <a:off x="9719079" y="6398798"/>
            <a:ext cx="2472921" cy="369332"/>
          </a:xfrm>
          <a:prstGeom prst="rect">
            <a:avLst/>
          </a:prstGeom>
          <a:noFill/>
        </p:spPr>
        <p:txBody>
          <a:bodyPr wrap="none" rtlCol="0">
            <a:spAutoFit/>
          </a:bodyPr>
          <a:lstStyle/>
          <a:p>
            <a:pPr algn="r"/>
            <a:r>
              <a:rPr lang="en-US">
                <a:solidFill>
                  <a:schemeClr val="bg1"/>
                </a:solidFill>
                <a:latin typeface="AvenirNext LT Pro Regular" panose="020B0504020202020204" pitchFamily="34" charset="0"/>
              </a:rPr>
              <a:t>https://science.osti.gov/</a:t>
            </a:r>
          </a:p>
        </p:txBody>
      </p:sp>
    </p:spTree>
    <p:extLst>
      <p:ext uri="{BB962C8B-B14F-4D97-AF65-F5344CB8AC3E}">
        <p14:creationId xmlns:p14="http://schemas.microsoft.com/office/powerpoint/2010/main" val="3034386707"/>
      </p:ext>
    </p:extLst>
  </p:cSld>
  <p:clrMapOvr>
    <a:masterClrMapping/>
  </p:clrMapOvr>
  <p:hf hdr="0" dt="0"/>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with content 2">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9D265990-C2AC-43F4-A5F5-C94F93DD392D}"/>
              </a:ext>
            </a:extLst>
          </p:cNvPr>
          <p:cNvSpPr/>
          <p:nvPr userDrawn="1"/>
        </p:nvSpPr>
        <p:spPr>
          <a:xfrm>
            <a:off x="0" y="6320118"/>
            <a:ext cx="12192000" cy="537882"/>
          </a:xfrm>
          <a:prstGeom prst="rect">
            <a:avLst/>
          </a:prstGeom>
          <a:solidFill>
            <a:srgbClr val="0B2C4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12667" y="6373156"/>
            <a:ext cx="2149533" cy="394974"/>
          </a:xfrm>
          <a:prstGeom prst="rect">
            <a:avLst/>
          </a:prstGeom>
        </p:spPr>
      </p:pic>
      <p:sp>
        <p:nvSpPr>
          <p:cNvPr id="6" name="TextBox 5"/>
          <p:cNvSpPr txBox="1"/>
          <p:nvPr userDrawn="1"/>
        </p:nvSpPr>
        <p:spPr>
          <a:xfrm>
            <a:off x="9719079" y="6398798"/>
            <a:ext cx="2472921" cy="369332"/>
          </a:xfrm>
          <a:prstGeom prst="rect">
            <a:avLst/>
          </a:prstGeom>
          <a:noFill/>
        </p:spPr>
        <p:txBody>
          <a:bodyPr wrap="none" rtlCol="0">
            <a:spAutoFit/>
          </a:bodyPr>
          <a:lstStyle/>
          <a:p>
            <a:pPr algn="r"/>
            <a:r>
              <a:rPr lang="en-US">
                <a:solidFill>
                  <a:schemeClr val="bg1"/>
                </a:solidFill>
                <a:latin typeface="AvenirNext LT Pro Regular" panose="020B0504020202020204" pitchFamily="34" charset="0"/>
              </a:rPr>
              <a:t>https://science.osti.gov/</a:t>
            </a:r>
          </a:p>
        </p:txBody>
      </p:sp>
      <p:sp>
        <p:nvSpPr>
          <p:cNvPr id="2" name="Title 1"/>
          <p:cNvSpPr>
            <a:spLocks noGrp="1"/>
          </p:cNvSpPr>
          <p:nvPr>
            <p:ph type="title"/>
          </p:nvPr>
        </p:nvSpPr>
        <p:spPr/>
        <p:txBody>
          <a:bodyPr/>
          <a:lstStyle/>
          <a:p>
            <a:r>
              <a:rPr lang="en-US"/>
              <a:t>Click to edit Master title style</a:t>
            </a:r>
          </a:p>
        </p:txBody>
      </p:sp>
      <p:sp>
        <p:nvSpPr>
          <p:cNvPr id="3" name="Slide Number Placeholder 2"/>
          <p:cNvSpPr>
            <a:spLocks noGrp="1"/>
          </p:cNvSpPr>
          <p:nvPr>
            <p:ph type="sldNum" sz="quarter" idx="10"/>
          </p:nvPr>
        </p:nvSpPr>
        <p:spPr/>
        <p:txBody>
          <a:bodyPr/>
          <a:lstStyle/>
          <a:p>
            <a:fld id="{835B6AD7-18B8-4C9C-AA70-ABD830A869AC}" type="slidenum">
              <a:rPr lang="en-US" smtClean="0"/>
              <a:pPr/>
              <a:t>‹#›</a:t>
            </a:fld>
            <a:endParaRPr lang="en-US"/>
          </a:p>
        </p:txBody>
      </p:sp>
      <p:sp>
        <p:nvSpPr>
          <p:cNvPr id="11" name="Content Placeholder 10"/>
          <p:cNvSpPr>
            <a:spLocks noGrp="1"/>
          </p:cNvSpPr>
          <p:nvPr>
            <p:ph sz="quarter" idx="11"/>
          </p:nvPr>
        </p:nvSpPr>
        <p:spPr>
          <a:xfrm>
            <a:off x="439738" y="1681163"/>
            <a:ext cx="5430484" cy="4143375"/>
          </a:xfrm>
          <a:solidFill>
            <a:schemeClr val="accent1"/>
          </a:solidFill>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5" name="Content Placeholder 14"/>
          <p:cNvSpPr>
            <a:spLocks noGrp="1"/>
          </p:cNvSpPr>
          <p:nvPr>
            <p:ph sz="quarter" idx="13"/>
          </p:nvPr>
        </p:nvSpPr>
        <p:spPr>
          <a:xfrm>
            <a:off x="6333067" y="1681163"/>
            <a:ext cx="5454121" cy="4143375"/>
          </a:xfrm>
          <a:solidFill>
            <a:schemeClr val="accent2">
              <a:lumMod val="50000"/>
            </a:schemeClr>
          </a:solidFill>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166992495"/>
      </p:ext>
    </p:extLst>
  </p:cSld>
  <p:clrMapOvr>
    <a:masterClrMapping/>
  </p:clrMapOvr>
  <p:hf hdr="0" dt="0"/>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with content 3">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9D265990-C2AC-43F4-A5F5-C94F93DD392D}"/>
              </a:ext>
            </a:extLst>
          </p:cNvPr>
          <p:cNvSpPr/>
          <p:nvPr userDrawn="1"/>
        </p:nvSpPr>
        <p:spPr>
          <a:xfrm>
            <a:off x="0" y="6320118"/>
            <a:ext cx="12192000" cy="537882"/>
          </a:xfrm>
          <a:prstGeom prst="rect">
            <a:avLst/>
          </a:prstGeom>
          <a:solidFill>
            <a:srgbClr val="0B2C4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12667" y="6373156"/>
            <a:ext cx="2149533" cy="394974"/>
          </a:xfrm>
          <a:prstGeom prst="rect">
            <a:avLst/>
          </a:prstGeom>
        </p:spPr>
      </p:pic>
      <p:sp>
        <p:nvSpPr>
          <p:cNvPr id="6" name="TextBox 5"/>
          <p:cNvSpPr txBox="1"/>
          <p:nvPr userDrawn="1"/>
        </p:nvSpPr>
        <p:spPr>
          <a:xfrm>
            <a:off x="9719079" y="6398798"/>
            <a:ext cx="2472921" cy="369332"/>
          </a:xfrm>
          <a:prstGeom prst="rect">
            <a:avLst/>
          </a:prstGeom>
          <a:noFill/>
        </p:spPr>
        <p:txBody>
          <a:bodyPr wrap="none" rtlCol="0">
            <a:spAutoFit/>
          </a:bodyPr>
          <a:lstStyle/>
          <a:p>
            <a:pPr algn="r"/>
            <a:r>
              <a:rPr lang="en-US">
                <a:solidFill>
                  <a:schemeClr val="bg1"/>
                </a:solidFill>
                <a:latin typeface="AvenirNext LT Pro Regular" panose="020B0504020202020204" pitchFamily="34" charset="0"/>
              </a:rPr>
              <a:t>https://science.osti.gov/</a:t>
            </a:r>
          </a:p>
        </p:txBody>
      </p:sp>
      <p:sp>
        <p:nvSpPr>
          <p:cNvPr id="2" name="Title 1"/>
          <p:cNvSpPr>
            <a:spLocks noGrp="1"/>
          </p:cNvSpPr>
          <p:nvPr>
            <p:ph type="title"/>
          </p:nvPr>
        </p:nvSpPr>
        <p:spPr/>
        <p:txBody>
          <a:bodyPr/>
          <a:lstStyle/>
          <a:p>
            <a:r>
              <a:rPr lang="en-US"/>
              <a:t>Click to edit Master title style</a:t>
            </a:r>
          </a:p>
        </p:txBody>
      </p:sp>
      <p:sp>
        <p:nvSpPr>
          <p:cNvPr id="3" name="Slide Number Placeholder 2"/>
          <p:cNvSpPr>
            <a:spLocks noGrp="1"/>
          </p:cNvSpPr>
          <p:nvPr>
            <p:ph type="sldNum" sz="quarter" idx="10"/>
          </p:nvPr>
        </p:nvSpPr>
        <p:spPr/>
        <p:txBody>
          <a:bodyPr/>
          <a:lstStyle/>
          <a:p>
            <a:fld id="{835B6AD7-18B8-4C9C-AA70-ABD830A869AC}" type="slidenum">
              <a:rPr lang="en-US" smtClean="0"/>
              <a:pPr/>
              <a:t>‹#›</a:t>
            </a:fld>
            <a:endParaRPr lang="en-US"/>
          </a:p>
        </p:txBody>
      </p:sp>
      <p:sp>
        <p:nvSpPr>
          <p:cNvPr id="11" name="Content Placeholder 10"/>
          <p:cNvSpPr>
            <a:spLocks noGrp="1"/>
          </p:cNvSpPr>
          <p:nvPr>
            <p:ph sz="quarter" idx="11"/>
          </p:nvPr>
        </p:nvSpPr>
        <p:spPr>
          <a:xfrm>
            <a:off x="439738" y="1681163"/>
            <a:ext cx="3578225" cy="4143375"/>
          </a:xfrm>
          <a:solidFill>
            <a:schemeClr val="accent1"/>
          </a:solidFill>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3" name="Content Placeholder 12"/>
          <p:cNvSpPr>
            <a:spLocks noGrp="1"/>
          </p:cNvSpPr>
          <p:nvPr>
            <p:ph sz="quarter" idx="12"/>
          </p:nvPr>
        </p:nvSpPr>
        <p:spPr>
          <a:xfrm>
            <a:off x="4327525" y="1681163"/>
            <a:ext cx="3576638" cy="4143375"/>
          </a:xfrm>
          <a:solidFill>
            <a:schemeClr val="accent4"/>
          </a:solidFill>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5" name="Content Placeholder 14"/>
          <p:cNvSpPr>
            <a:spLocks noGrp="1"/>
          </p:cNvSpPr>
          <p:nvPr>
            <p:ph sz="quarter" idx="13"/>
          </p:nvPr>
        </p:nvSpPr>
        <p:spPr>
          <a:xfrm>
            <a:off x="8212138" y="1681163"/>
            <a:ext cx="3575050" cy="4143375"/>
          </a:xfrm>
          <a:solidFill>
            <a:schemeClr val="accent2">
              <a:lumMod val="50000"/>
            </a:schemeClr>
          </a:solidFill>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869288124"/>
      </p:ext>
    </p:extLst>
  </p:cSld>
  <p:clrMapOvr>
    <a:masterClrMapping/>
  </p:clrMapOvr>
  <p:hf hdr="0" dt="0"/>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ext with picture (round)">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a:t>Click to edit title</a:t>
            </a:r>
          </a:p>
        </p:txBody>
      </p:sp>
      <p:sp>
        <p:nvSpPr>
          <p:cNvPr id="4" name="Rectangle 3">
            <a:extLst>
              <a:ext uri="{FF2B5EF4-FFF2-40B4-BE49-F238E27FC236}">
                <a16:creationId xmlns:a16="http://schemas.microsoft.com/office/drawing/2014/main" id="{9D265990-C2AC-43F4-A5F5-C94F93DD392D}"/>
              </a:ext>
            </a:extLst>
          </p:cNvPr>
          <p:cNvSpPr/>
          <p:nvPr userDrawn="1"/>
        </p:nvSpPr>
        <p:spPr>
          <a:xfrm>
            <a:off x="0" y="6320118"/>
            <a:ext cx="12192000" cy="537882"/>
          </a:xfrm>
          <a:prstGeom prst="rect">
            <a:avLst/>
          </a:prstGeom>
          <a:solidFill>
            <a:srgbClr val="0B2C4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Slide Number Placeholder 5"/>
          <p:cNvSpPr>
            <a:spLocks noGrp="1"/>
          </p:cNvSpPr>
          <p:nvPr>
            <p:ph type="sldNum" sz="quarter" idx="4"/>
          </p:nvPr>
        </p:nvSpPr>
        <p:spPr>
          <a:xfrm>
            <a:off x="4724400" y="6403005"/>
            <a:ext cx="2743200" cy="365125"/>
          </a:xfrm>
          <a:prstGeom prst="rect">
            <a:avLst/>
          </a:prstGeom>
        </p:spPr>
        <p:txBody>
          <a:bodyPr vert="horz" lIns="91440" tIns="45720" rIns="91440" bIns="45720" rtlCol="0" anchor="ctr"/>
          <a:lstStyle>
            <a:lvl1pPr algn="ctr">
              <a:defRPr sz="1400">
                <a:solidFill>
                  <a:schemeClr val="bg1"/>
                </a:solidFill>
                <a:latin typeface="AvenirNext LT Pro Regular" panose="020B0504020202020204" pitchFamily="34" charset="0"/>
              </a:defRPr>
            </a:lvl1pPr>
          </a:lstStyle>
          <a:p>
            <a:fld id="{835B6AD7-18B8-4C9C-AA70-ABD830A869AC}" type="slidenum">
              <a:rPr lang="en-US" smtClean="0"/>
              <a:pPr/>
              <a:t>‹#›</a:t>
            </a:fld>
            <a:endParaRPr lang="en-US"/>
          </a:p>
        </p:txBody>
      </p:sp>
      <p:pic>
        <p:nvPicPr>
          <p:cNvPr id="6" name="Picture 5"/>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12667" y="6373156"/>
            <a:ext cx="2149533" cy="394974"/>
          </a:xfrm>
          <a:prstGeom prst="rect">
            <a:avLst/>
          </a:prstGeom>
        </p:spPr>
      </p:pic>
      <p:sp>
        <p:nvSpPr>
          <p:cNvPr id="7" name="TextBox 6"/>
          <p:cNvSpPr txBox="1"/>
          <p:nvPr userDrawn="1"/>
        </p:nvSpPr>
        <p:spPr>
          <a:xfrm>
            <a:off x="9719079" y="6398798"/>
            <a:ext cx="2472921" cy="369332"/>
          </a:xfrm>
          <a:prstGeom prst="rect">
            <a:avLst/>
          </a:prstGeom>
          <a:noFill/>
        </p:spPr>
        <p:txBody>
          <a:bodyPr wrap="none" rtlCol="0">
            <a:spAutoFit/>
          </a:bodyPr>
          <a:lstStyle/>
          <a:p>
            <a:pPr algn="r"/>
            <a:r>
              <a:rPr lang="en-US">
                <a:solidFill>
                  <a:schemeClr val="bg1"/>
                </a:solidFill>
                <a:latin typeface="AvenirNext LT Pro Regular" panose="020B0504020202020204" pitchFamily="34" charset="0"/>
              </a:rPr>
              <a:t>https://science.osti.gov/</a:t>
            </a:r>
          </a:p>
        </p:txBody>
      </p:sp>
      <p:sp>
        <p:nvSpPr>
          <p:cNvPr id="12" name="Picture Placeholder 11"/>
          <p:cNvSpPr>
            <a:spLocks noGrp="1"/>
          </p:cNvSpPr>
          <p:nvPr>
            <p:ph type="pic" sz="quarter" idx="10"/>
          </p:nvPr>
        </p:nvSpPr>
        <p:spPr>
          <a:xfrm>
            <a:off x="6920089" y="1045804"/>
            <a:ext cx="5271912" cy="5274034"/>
          </a:xfrm>
          <a:custGeom>
            <a:avLst/>
            <a:gdLst>
              <a:gd name="connsiteX0" fmla="*/ 3962270 w 5375563"/>
              <a:gd name="connsiteY0" fmla="*/ 0 h 5377727"/>
              <a:gd name="connsiteX1" fmla="*/ 5140529 w 5375563"/>
              <a:gd name="connsiteY1" fmla="*/ 168208 h 5377727"/>
              <a:gd name="connsiteX2" fmla="*/ 5375563 w 5375563"/>
              <a:gd name="connsiteY2" fmla="*/ 249437 h 5377727"/>
              <a:gd name="connsiteX3" fmla="*/ 5375563 w 5375563"/>
              <a:gd name="connsiteY3" fmla="*/ 5377727 h 5377727"/>
              <a:gd name="connsiteX4" fmla="*/ 398434 w 5375563"/>
              <a:gd name="connsiteY4" fmla="*/ 5377727 h 5377727"/>
              <a:gd name="connsiteX5" fmla="*/ 390724 w 5375563"/>
              <a:gd name="connsiteY5" fmla="*/ 5363513 h 5377727"/>
              <a:gd name="connsiteX6" fmla="*/ 0 w 5375563"/>
              <a:gd name="connsiteY6" fmla="*/ 3741443 h 5377727"/>
              <a:gd name="connsiteX7" fmla="*/ 3962270 w 5375563"/>
              <a:gd name="connsiteY7" fmla="*/ 0 h 53777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375563" h="5377727">
                <a:moveTo>
                  <a:pt x="3962270" y="0"/>
                </a:moveTo>
                <a:cubicBezTo>
                  <a:pt x="4372577" y="0"/>
                  <a:pt x="4768317" y="58891"/>
                  <a:pt x="5140529" y="168208"/>
                </a:cubicBezTo>
                <a:lnTo>
                  <a:pt x="5375563" y="249437"/>
                </a:lnTo>
                <a:lnTo>
                  <a:pt x="5375563" y="5377727"/>
                </a:lnTo>
                <a:lnTo>
                  <a:pt x="398434" y="5377727"/>
                </a:lnTo>
                <a:lnTo>
                  <a:pt x="390724" y="5363513"/>
                </a:lnTo>
                <a:cubicBezTo>
                  <a:pt x="140324" y="4872813"/>
                  <a:pt x="0" y="4322602"/>
                  <a:pt x="0" y="3741443"/>
                </a:cubicBezTo>
                <a:cubicBezTo>
                  <a:pt x="0" y="1675101"/>
                  <a:pt x="1773969" y="0"/>
                  <a:pt x="3962270" y="0"/>
                </a:cubicBezTo>
                <a:close/>
              </a:path>
            </a:pathLst>
          </a:custGeom>
          <a:noFill/>
        </p:spPr>
        <p:txBody>
          <a:bodyPr wrap="square" anchor="ctr" anchorCtr="1">
            <a:noAutofit/>
          </a:bodyPr>
          <a:lstStyle>
            <a:lvl1pPr marL="0" indent="0">
              <a:buNone/>
              <a:defRPr/>
            </a:lvl1pPr>
          </a:lstStyle>
          <a:p>
            <a:r>
              <a:rPr lang="en-US"/>
              <a:t>Click icon to add picture</a:t>
            </a:r>
          </a:p>
        </p:txBody>
      </p:sp>
      <p:sp>
        <p:nvSpPr>
          <p:cNvPr id="14" name="Text Placeholder 13"/>
          <p:cNvSpPr>
            <a:spLocks noGrp="1"/>
          </p:cNvSpPr>
          <p:nvPr>
            <p:ph type="body" sz="quarter" idx="11"/>
          </p:nvPr>
        </p:nvSpPr>
        <p:spPr>
          <a:xfrm>
            <a:off x="409575" y="1389063"/>
            <a:ext cx="6227763" cy="46624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640795038"/>
      </p:ext>
    </p:extLst>
  </p:cSld>
  <p:clrMapOvr>
    <a:masterClrMapping/>
  </p:clrMapOvr>
  <p:hf hdr="0" dt="0"/>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ext with picture (circles)">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08791" y="177283"/>
            <a:ext cx="8668421" cy="801663"/>
          </a:xfrm>
        </p:spPr>
        <p:txBody>
          <a:bodyPr/>
          <a:lstStyle/>
          <a:p>
            <a:r>
              <a:rPr lang="en-US"/>
              <a:t>Click to edit title</a:t>
            </a:r>
          </a:p>
        </p:txBody>
      </p:sp>
      <p:sp>
        <p:nvSpPr>
          <p:cNvPr id="4" name="Rectangle 3">
            <a:extLst>
              <a:ext uri="{FF2B5EF4-FFF2-40B4-BE49-F238E27FC236}">
                <a16:creationId xmlns:a16="http://schemas.microsoft.com/office/drawing/2014/main" id="{9D265990-C2AC-43F4-A5F5-C94F93DD392D}"/>
              </a:ext>
            </a:extLst>
          </p:cNvPr>
          <p:cNvSpPr/>
          <p:nvPr userDrawn="1"/>
        </p:nvSpPr>
        <p:spPr>
          <a:xfrm>
            <a:off x="0" y="6320118"/>
            <a:ext cx="12192000" cy="537882"/>
          </a:xfrm>
          <a:prstGeom prst="rect">
            <a:avLst/>
          </a:prstGeom>
          <a:solidFill>
            <a:srgbClr val="0B2C4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Slide Number Placeholder 5"/>
          <p:cNvSpPr>
            <a:spLocks noGrp="1"/>
          </p:cNvSpPr>
          <p:nvPr>
            <p:ph type="sldNum" sz="quarter" idx="4"/>
          </p:nvPr>
        </p:nvSpPr>
        <p:spPr>
          <a:xfrm>
            <a:off x="4724400" y="6403005"/>
            <a:ext cx="2743200" cy="365125"/>
          </a:xfrm>
          <a:prstGeom prst="rect">
            <a:avLst/>
          </a:prstGeom>
        </p:spPr>
        <p:txBody>
          <a:bodyPr vert="horz" lIns="91440" tIns="45720" rIns="91440" bIns="45720" rtlCol="0" anchor="ctr"/>
          <a:lstStyle>
            <a:lvl1pPr algn="ctr">
              <a:defRPr sz="1400">
                <a:solidFill>
                  <a:schemeClr val="bg1"/>
                </a:solidFill>
                <a:latin typeface="AvenirNext LT Pro Regular" panose="020B0504020202020204" pitchFamily="34" charset="0"/>
              </a:defRPr>
            </a:lvl1pPr>
          </a:lstStyle>
          <a:p>
            <a:fld id="{835B6AD7-18B8-4C9C-AA70-ABD830A869AC}" type="slidenum">
              <a:rPr lang="en-US" smtClean="0"/>
              <a:pPr/>
              <a:t>‹#›</a:t>
            </a:fld>
            <a:endParaRPr lang="en-US"/>
          </a:p>
        </p:txBody>
      </p:sp>
      <p:pic>
        <p:nvPicPr>
          <p:cNvPr id="6" name="Picture 5"/>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12667" y="6373156"/>
            <a:ext cx="2149533" cy="394974"/>
          </a:xfrm>
          <a:prstGeom prst="rect">
            <a:avLst/>
          </a:prstGeom>
        </p:spPr>
      </p:pic>
      <p:sp>
        <p:nvSpPr>
          <p:cNvPr id="7" name="TextBox 6"/>
          <p:cNvSpPr txBox="1"/>
          <p:nvPr userDrawn="1"/>
        </p:nvSpPr>
        <p:spPr>
          <a:xfrm>
            <a:off x="9719079" y="6398798"/>
            <a:ext cx="2472921" cy="369332"/>
          </a:xfrm>
          <a:prstGeom prst="rect">
            <a:avLst/>
          </a:prstGeom>
          <a:noFill/>
        </p:spPr>
        <p:txBody>
          <a:bodyPr wrap="none" rtlCol="0">
            <a:spAutoFit/>
          </a:bodyPr>
          <a:lstStyle/>
          <a:p>
            <a:pPr algn="r"/>
            <a:r>
              <a:rPr lang="en-US">
                <a:solidFill>
                  <a:schemeClr val="bg1"/>
                </a:solidFill>
                <a:latin typeface="AvenirNext LT Pro Regular" panose="020B0504020202020204" pitchFamily="34" charset="0"/>
              </a:rPr>
              <a:t>https://science.osti.gov/</a:t>
            </a:r>
          </a:p>
        </p:txBody>
      </p:sp>
      <p:sp>
        <p:nvSpPr>
          <p:cNvPr id="14" name="Text Placeholder 13"/>
          <p:cNvSpPr>
            <a:spLocks noGrp="1"/>
          </p:cNvSpPr>
          <p:nvPr>
            <p:ph type="body" sz="quarter" idx="11"/>
          </p:nvPr>
        </p:nvSpPr>
        <p:spPr>
          <a:xfrm>
            <a:off x="409575" y="1389063"/>
            <a:ext cx="4580089" cy="46624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Picture Placeholder 7"/>
          <p:cNvSpPr>
            <a:spLocks noGrp="1"/>
          </p:cNvSpPr>
          <p:nvPr>
            <p:ph type="pic" sz="quarter" idx="12"/>
          </p:nvPr>
        </p:nvSpPr>
        <p:spPr>
          <a:xfrm>
            <a:off x="6164263" y="1320659"/>
            <a:ext cx="1543050" cy="1543191"/>
          </a:xfrm>
          <a:prstGeom prst="ellipse">
            <a:avLst/>
          </a:prstGeom>
        </p:spPr>
        <p:txBody>
          <a:bodyPr>
            <a:normAutofit/>
          </a:bodyPr>
          <a:lstStyle>
            <a:lvl1pPr>
              <a:defRPr sz="1400"/>
            </a:lvl1pPr>
          </a:lstStyle>
          <a:p>
            <a:r>
              <a:rPr lang="en-US"/>
              <a:t>Click icon to add picture</a:t>
            </a:r>
          </a:p>
        </p:txBody>
      </p:sp>
      <p:sp>
        <p:nvSpPr>
          <p:cNvPr id="17" name="Picture Placeholder 16"/>
          <p:cNvSpPr>
            <a:spLocks noGrp="1"/>
          </p:cNvSpPr>
          <p:nvPr>
            <p:ph type="pic" sz="quarter" idx="13"/>
          </p:nvPr>
        </p:nvSpPr>
        <p:spPr>
          <a:xfrm>
            <a:off x="8918700" y="529330"/>
            <a:ext cx="2835150" cy="2834583"/>
          </a:xfrm>
          <a:prstGeom prst="ellipse">
            <a:avLst/>
          </a:prstGeom>
        </p:spPr>
        <p:txBody>
          <a:bodyPr/>
          <a:lstStyle/>
          <a:p>
            <a:r>
              <a:rPr lang="en-US"/>
              <a:t>Click icon to add picture</a:t>
            </a:r>
          </a:p>
        </p:txBody>
      </p:sp>
      <p:sp>
        <p:nvSpPr>
          <p:cNvPr id="20" name="Picture Placeholder 19"/>
          <p:cNvSpPr>
            <a:spLocks noGrp="1"/>
          </p:cNvSpPr>
          <p:nvPr>
            <p:ph type="pic" sz="quarter" idx="14"/>
          </p:nvPr>
        </p:nvSpPr>
        <p:spPr>
          <a:xfrm>
            <a:off x="7245351" y="2667000"/>
            <a:ext cx="1831861" cy="1833563"/>
          </a:xfrm>
          <a:prstGeom prst="ellipse">
            <a:avLst/>
          </a:prstGeom>
        </p:spPr>
        <p:txBody>
          <a:bodyPr>
            <a:normAutofit/>
          </a:bodyPr>
          <a:lstStyle>
            <a:lvl1pPr>
              <a:defRPr sz="1800"/>
            </a:lvl1pPr>
          </a:lstStyle>
          <a:p>
            <a:r>
              <a:rPr lang="en-US"/>
              <a:t>Click icon to add picture</a:t>
            </a:r>
          </a:p>
        </p:txBody>
      </p:sp>
      <p:sp>
        <p:nvSpPr>
          <p:cNvPr id="22" name="Picture Placeholder 21"/>
          <p:cNvSpPr>
            <a:spLocks noGrp="1"/>
          </p:cNvSpPr>
          <p:nvPr>
            <p:ph type="pic" sz="quarter" idx="15"/>
          </p:nvPr>
        </p:nvSpPr>
        <p:spPr>
          <a:xfrm>
            <a:off x="5463822" y="4007983"/>
            <a:ext cx="2210192" cy="2210466"/>
          </a:xfrm>
          <a:prstGeom prst="ellipse">
            <a:avLst/>
          </a:prstGeom>
        </p:spPr>
        <p:txBody>
          <a:bodyPr/>
          <a:lstStyle/>
          <a:p>
            <a:r>
              <a:rPr lang="en-US"/>
              <a:t>Click icon to add picture</a:t>
            </a:r>
          </a:p>
        </p:txBody>
      </p:sp>
      <p:sp>
        <p:nvSpPr>
          <p:cNvPr id="24" name="Picture Placeholder 23"/>
          <p:cNvSpPr>
            <a:spLocks noGrp="1"/>
          </p:cNvSpPr>
          <p:nvPr>
            <p:ph type="pic" sz="quarter" idx="16"/>
          </p:nvPr>
        </p:nvSpPr>
        <p:spPr>
          <a:xfrm>
            <a:off x="9218855" y="3630613"/>
            <a:ext cx="2392119" cy="2392362"/>
          </a:xfrm>
          <a:prstGeom prst="ellipse">
            <a:avLst/>
          </a:prstGeom>
        </p:spPr>
        <p:txBody>
          <a:bodyPr/>
          <a:lstStyle/>
          <a:p>
            <a:r>
              <a:rPr lang="en-US"/>
              <a:t>Click icon to add picture</a:t>
            </a:r>
          </a:p>
        </p:txBody>
      </p:sp>
    </p:spTree>
    <p:extLst>
      <p:ext uri="{BB962C8B-B14F-4D97-AF65-F5344CB8AC3E}">
        <p14:creationId xmlns:p14="http://schemas.microsoft.com/office/powerpoint/2010/main" val="4204917205"/>
      </p:ext>
    </p:extLst>
  </p:cSld>
  <p:clrMapOvr>
    <a:masterClrMapping/>
  </p:clrMapOvr>
  <p:hf hdr="0" dt="0"/>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ext with picture (stripe)">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a:t>Click to edit title</a:t>
            </a:r>
          </a:p>
        </p:txBody>
      </p:sp>
      <p:sp>
        <p:nvSpPr>
          <p:cNvPr id="4" name="Rectangle 3">
            <a:extLst>
              <a:ext uri="{FF2B5EF4-FFF2-40B4-BE49-F238E27FC236}">
                <a16:creationId xmlns:a16="http://schemas.microsoft.com/office/drawing/2014/main" id="{9D265990-C2AC-43F4-A5F5-C94F93DD392D}"/>
              </a:ext>
            </a:extLst>
          </p:cNvPr>
          <p:cNvSpPr/>
          <p:nvPr userDrawn="1"/>
        </p:nvSpPr>
        <p:spPr>
          <a:xfrm>
            <a:off x="0" y="6320118"/>
            <a:ext cx="12192000" cy="537882"/>
          </a:xfrm>
          <a:prstGeom prst="rect">
            <a:avLst/>
          </a:prstGeom>
          <a:solidFill>
            <a:srgbClr val="0B2C4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Slide Number Placeholder 5"/>
          <p:cNvSpPr>
            <a:spLocks noGrp="1"/>
          </p:cNvSpPr>
          <p:nvPr>
            <p:ph type="sldNum" sz="quarter" idx="4"/>
          </p:nvPr>
        </p:nvSpPr>
        <p:spPr>
          <a:xfrm>
            <a:off x="4724400" y="6403005"/>
            <a:ext cx="2743200" cy="365125"/>
          </a:xfrm>
          <a:prstGeom prst="rect">
            <a:avLst/>
          </a:prstGeom>
        </p:spPr>
        <p:txBody>
          <a:bodyPr vert="horz" lIns="91440" tIns="45720" rIns="91440" bIns="45720" rtlCol="0" anchor="ctr"/>
          <a:lstStyle>
            <a:lvl1pPr algn="ctr">
              <a:defRPr sz="1400">
                <a:solidFill>
                  <a:schemeClr val="bg1"/>
                </a:solidFill>
                <a:latin typeface="AvenirNext LT Pro Regular" panose="020B0504020202020204" pitchFamily="34" charset="0"/>
              </a:defRPr>
            </a:lvl1pPr>
          </a:lstStyle>
          <a:p>
            <a:fld id="{835B6AD7-18B8-4C9C-AA70-ABD830A869AC}" type="slidenum">
              <a:rPr lang="en-US" smtClean="0"/>
              <a:pPr/>
              <a:t>‹#›</a:t>
            </a:fld>
            <a:endParaRPr lang="en-US"/>
          </a:p>
        </p:txBody>
      </p:sp>
      <p:pic>
        <p:nvPicPr>
          <p:cNvPr id="6" name="Picture 5"/>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12667" y="6373156"/>
            <a:ext cx="2149533" cy="394974"/>
          </a:xfrm>
          <a:prstGeom prst="rect">
            <a:avLst/>
          </a:prstGeom>
        </p:spPr>
      </p:pic>
      <p:sp>
        <p:nvSpPr>
          <p:cNvPr id="7" name="TextBox 6"/>
          <p:cNvSpPr txBox="1"/>
          <p:nvPr userDrawn="1"/>
        </p:nvSpPr>
        <p:spPr>
          <a:xfrm>
            <a:off x="9719079" y="6398798"/>
            <a:ext cx="2472921" cy="369332"/>
          </a:xfrm>
          <a:prstGeom prst="rect">
            <a:avLst/>
          </a:prstGeom>
          <a:noFill/>
        </p:spPr>
        <p:txBody>
          <a:bodyPr wrap="none" rtlCol="0">
            <a:spAutoFit/>
          </a:bodyPr>
          <a:lstStyle/>
          <a:p>
            <a:pPr algn="r"/>
            <a:r>
              <a:rPr lang="en-US">
                <a:solidFill>
                  <a:schemeClr val="bg1"/>
                </a:solidFill>
                <a:latin typeface="AvenirNext LT Pro Regular" panose="020B0504020202020204" pitchFamily="34" charset="0"/>
              </a:rPr>
              <a:t>https://science.osti.gov/</a:t>
            </a:r>
          </a:p>
        </p:txBody>
      </p:sp>
      <p:sp>
        <p:nvSpPr>
          <p:cNvPr id="14" name="Text Placeholder 13"/>
          <p:cNvSpPr>
            <a:spLocks noGrp="1"/>
          </p:cNvSpPr>
          <p:nvPr>
            <p:ph type="body" sz="quarter" idx="11"/>
          </p:nvPr>
        </p:nvSpPr>
        <p:spPr>
          <a:xfrm>
            <a:off x="409576" y="1389063"/>
            <a:ext cx="5212292" cy="46624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3" name="Picture Placeholder 12"/>
          <p:cNvSpPr>
            <a:spLocks noGrp="1"/>
          </p:cNvSpPr>
          <p:nvPr>
            <p:ph type="pic" sz="quarter" idx="12"/>
          </p:nvPr>
        </p:nvSpPr>
        <p:spPr>
          <a:xfrm>
            <a:off x="5947085" y="1446839"/>
            <a:ext cx="6244914" cy="4481287"/>
          </a:xfrm>
          <a:custGeom>
            <a:avLst/>
            <a:gdLst>
              <a:gd name="connsiteX0" fmla="*/ 743081 w 6244914"/>
              <a:gd name="connsiteY0" fmla="*/ 3021747 h 4481287"/>
              <a:gd name="connsiteX1" fmla="*/ 6244914 w 6244914"/>
              <a:gd name="connsiteY1" fmla="*/ 3021747 h 4481287"/>
              <a:gd name="connsiteX2" fmla="*/ 6244914 w 6244914"/>
              <a:gd name="connsiteY2" fmla="*/ 4481287 h 4481287"/>
              <a:gd name="connsiteX3" fmla="*/ 1475626 w 6244914"/>
              <a:gd name="connsiteY3" fmla="*/ 4481287 h 4481287"/>
              <a:gd name="connsiteX4" fmla="*/ 0 w 6244914"/>
              <a:gd name="connsiteY4" fmla="*/ 1510873 h 4481287"/>
              <a:gd name="connsiteX5" fmla="*/ 6244914 w 6244914"/>
              <a:gd name="connsiteY5" fmla="*/ 1510873 h 4481287"/>
              <a:gd name="connsiteX6" fmla="*/ 6244914 w 6244914"/>
              <a:gd name="connsiteY6" fmla="*/ 2970413 h 4481287"/>
              <a:gd name="connsiteX7" fmla="*/ 733392 w 6244914"/>
              <a:gd name="connsiteY7" fmla="*/ 2970413 h 4481287"/>
              <a:gd name="connsiteX8" fmla="*/ 723088 w 6244914"/>
              <a:gd name="connsiteY8" fmla="*/ 0 h 4481287"/>
              <a:gd name="connsiteX9" fmla="*/ 6244914 w 6244914"/>
              <a:gd name="connsiteY9" fmla="*/ 0 h 4481287"/>
              <a:gd name="connsiteX10" fmla="*/ 6244914 w 6244914"/>
              <a:gd name="connsiteY10" fmla="*/ 1459540 h 4481287"/>
              <a:gd name="connsiteX11" fmla="*/ 0 w 6244914"/>
              <a:gd name="connsiteY11" fmla="*/ 1459540 h 44812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244914" h="4481287">
                <a:moveTo>
                  <a:pt x="743081" y="3021747"/>
                </a:moveTo>
                <a:lnTo>
                  <a:pt x="6244914" y="3021747"/>
                </a:lnTo>
                <a:lnTo>
                  <a:pt x="6244914" y="4481287"/>
                </a:lnTo>
                <a:lnTo>
                  <a:pt x="1475626" y="4481287"/>
                </a:lnTo>
                <a:close/>
                <a:moveTo>
                  <a:pt x="0" y="1510873"/>
                </a:moveTo>
                <a:lnTo>
                  <a:pt x="6244914" y="1510873"/>
                </a:lnTo>
                <a:lnTo>
                  <a:pt x="6244914" y="2970413"/>
                </a:lnTo>
                <a:lnTo>
                  <a:pt x="733392" y="2970413"/>
                </a:lnTo>
                <a:close/>
                <a:moveTo>
                  <a:pt x="723088" y="0"/>
                </a:moveTo>
                <a:lnTo>
                  <a:pt x="6244914" y="0"/>
                </a:lnTo>
                <a:lnTo>
                  <a:pt x="6244914" y="1459540"/>
                </a:lnTo>
                <a:lnTo>
                  <a:pt x="0" y="1459540"/>
                </a:lnTo>
                <a:close/>
              </a:path>
            </a:pathLst>
          </a:custGeom>
        </p:spPr>
        <p:txBody>
          <a:bodyPr wrap="square" anchor="ctr" anchorCtr="1">
            <a:noAutofit/>
          </a:bodyPr>
          <a:lstStyle>
            <a:lvl1pPr marL="0" indent="0">
              <a:buNone/>
              <a:defRPr/>
            </a:lvl1pPr>
          </a:lstStyle>
          <a:p>
            <a:r>
              <a:rPr lang="en-US"/>
              <a:t>Click icon to add picture</a:t>
            </a:r>
          </a:p>
        </p:txBody>
      </p:sp>
    </p:spTree>
    <p:extLst>
      <p:ext uri="{BB962C8B-B14F-4D97-AF65-F5344CB8AC3E}">
        <p14:creationId xmlns:p14="http://schemas.microsoft.com/office/powerpoint/2010/main" val="3859638371"/>
      </p:ext>
    </p:extLst>
  </p:cSld>
  <p:clrMapOvr>
    <a:masterClrMapping/>
  </p:clrMapOvr>
  <p:hf hdr="0" dt="0"/>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Text with picture (strip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08791" y="177283"/>
            <a:ext cx="8723920" cy="801663"/>
          </a:xfrm>
        </p:spPr>
        <p:txBody>
          <a:bodyPr/>
          <a:lstStyle/>
          <a:p>
            <a:r>
              <a:rPr lang="en-US"/>
              <a:t>Click to edit title</a:t>
            </a:r>
          </a:p>
        </p:txBody>
      </p:sp>
      <p:sp>
        <p:nvSpPr>
          <p:cNvPr id="4" name="Rectangle 3">
            <a:extLst>
              <a:ext uri="{FF2B5EF4-FFF2-40B4-BE49-F238E27FC236}">
                <a16:creationId xmlns:a16="http://schemas.microsoft.com/office/drawing/2014/main" id="{9D265990-C2AC-43F4-A5F5-C94F93DD392D}"/>
              </a:ext>
            </a:extLst>
          </p:cNvPr>
          <p:cNvSpPr/>
          <p:nvPr userDrawn="1"/>
        </p:nvSpPr>
        <p:spPr>
          <a:xfrm>
            <a:off x="0" y="6320118"/>
            <a:ext cx="12192000" cy="537882"/>
          </a:xfrm>
          <a:prstGeom prst="rect">
            <a:avLst/>
          </a:prstGeom>
          <a:solidFill>
            <a:srgbClr val="0B2C4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Slide Number Placeholder 5"/>
          <p:cNvSpPr>
            <a:spLocks noGrp="1"/>
          </p:cNvSpPr>
          <p:nvPr>
            <p:ph type="sldNum" sz="quarter" idx="4"/>
          </p:nvPr>
        </p:nvSpPr>
        <p:spPr>
          <a:xfrm>
            <a:off x="4724400" y="6403005"/>
            <a:ext cx="2743200" cy="365125"/>
          </a:xfrm>
          <a:prstGeom prst="rect">
            <a:avLst/>
          </a:prstGeom>
        </p:spPr>
        <p:txBody>
          <a:bodyPr vert="horz" lIns="91440" tIns="45720" rIns="91440" bIns="45720" rtlCol="0" anchor="ctr"/>
          <a:lstStyle>
            <a:lvl1pPr algn="ctr">
              <a:defRPr sz="1400">
                <a:solidFill>
                  <a:schemeClr val="bg1"/>
                </a:solidFill>
                <a:latin typeface="AvenirNext LT Pro Regular" panose="020B0504020202020204" pitchFamily="34" charset="0"/>
              </a:defRPr>
            </a:lvl1pPr>
          </a:lstStyle>
          <a:p>
            <a:fld id="{835B6AD7-18B8-4C9C-AA70-ABD830A869AC}" type="slidenum">
              <a:rPr lang="en-US" smtClean="0"/>
              <a:pPr/>
              <a:t>‹#›</a:t>
            </a:fld>
            <a:endParaRPr lang="en-US"/>
          </a:p>
        </p:txBody>
      </p:sp>
      <p:pic>
        <p:nvPicPr>
          <p:cNvPr id="6" name="Picture 5"/>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12667" y="6373156"/>
            <a:ext cx="2149533" cy="394974"/>
          </a:xfrm>
          <a:prstGeom prst="rect">
            <a:avLst/>
          </a:prstGeom>
        </p:spPr>
      </p:pic>
      <p:sp>
        <p:nvSpPr>
          <p:cNvPr id="7" name="TextBox 6"/>
          <p:cNvSpPr txBox="1"/>
          <p:nvPr userDrawn="1"/>
        </p:nvSpPr>
        <p:spPr>
          <a:xfrm>
            <a:off x="9719079" y="6398798"/>
            <a:ext cx="2472921" cy="369332"/>
          </a:xfrm>
          <a:prstGeom prst="rect">
            <a:avLst/>
          </a:prstGeom>
          <a:noFill/>
        </p:spPr>
        <p:txBody>
          <a:bodyPr wrap="none" rtlCol="0">
            <a:spAutoFit/>
          </a:bodyPr>
          <a:lstStyle/>
          <a:p>
            <a:pPr algn="r"/>
            <a:r>
              <a:rPr lang="en-US">
                <a:solidFill>
                  <a:schemeClr val="bg1"/>
                </a:solidFill>
                <a:latin typeface="AvenirNext LT Pro Regular" panose="020B0504020202020204" pitchFamily="34" charset="0"/>
              </a:rPr>
              <a:t>https://science.osti.gov/</a:t>
            </a:r>
          </a:p>
        </p:txBody>
      </p:sp>
      <p:sp>
        <p:nvSpPr>
          <p:cNvPr id="14" name="Text Placeholder 13"/>
          <p:cNvSpPr>
            <a:spLocks noGrp="1"/>
          </p:cNvSpPr>
          <p:nvPr>
            <p:ph type="body" sz="quarter" idx="11"/>
          </p:nvPr>
        </p:nvSpPr>
        <p:spPr>
          <a:xfrm>
            <a:off x="409576" y="1389063"/>
            <a:ext cx="5212292" cy="46624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2" name="Picture Placeholder 11"/>
          <p:cNvSpPr>
            <a:spLocks noGrp="1"/>
          </p:cNvSpPr>
          <p:nvPr>
            <p:ph type="pic" sz="quarter" idx="12"/>
          </p:nvPr>
        </p:nvSpPr>
        <p:spPr>
          <a:xfrm>
            <a:off x="5856088" y="1"/>
            <a:ext cx="6335912" cy="6263859"/>
          </a:xfrm>
          <a:custGeom>
            <a:avLst/>
            <a:gdLst>
              <a:gd name="connsiteX0" fmla="*/ 6335911 w 6335912"/>
              <a:gd name="connsiteY0" fmla="*/ 2555883 h 6263859"/>
              <a:gd name="connsiteX1" fmla="*/ 6335911 w 6335912"/>
              <a:gd name="connsiteY1" fmla="*/ 4093940 h 6263859"/>
              <a:gd name="connsiteX2" fmla="*/ 2473897 w 6335912"/>
              <a:gd name="connsiteY2" fmla="*/ 6182304 h 6263859"/>
              <a:gd name="connsiteX3" fmla="*/ 1634032 w 6335912"/>
              <a:gd name="connsiteY3" fmla="*/ 6022415 h 6263859"/>
              <a:gd name="connsiteX4" fmla="*/ 1557097 w 6335912"/>
              <a:gd name="connsiteY4" fmla="*/ 5909031 h 6263859"/>
              <a:gd name="connsiteX5" fmla="*/ 1504339 w 6335912"/>
              <a:gd name="connsiteY5" fmla="*/ 5782574 h 6263859"/>
              <a:gd name="connsiteX6" fmla="*/ 1830371 w 6335912"/>
              <a:gd name="connsiteY6" fmla="*/ 4992231 h 6263859"/>
              <a:gd name="connsiteX7" fmla="*/ 6335912 w 6335912"/>
              <a:gd name="connsiteY7" fmla="*/ 1016220 h 6263859"/>
              <a:gd name="connsiteX8" fmla="*/ 6335912 w 6335912"/>
              <a:gd name="connsiteY8" fmla="*/ 2459009 h 6263859"/>
              <a:gd name="connsiteX9" fmla="*/ 936517 w 6335912"/>
              <a:gd name="connsiteY9" fmla="*/ 5378703 h 6263859"/>
              <a:gd name="connsiteX10" fmla="*/ 148674 w 6335912"/>
              <a:gd name="connsiteY10" fmla="*/ 5228717 h 6263859"/>
              <a:gd name="connsiteX11" fmla="*/ 76504 w 6335912"/>
              <a:gd name="connsiteY11" fmla="*/ 5122356 h 6263859"/>
              <a:gd name="connsiteX12" fmla="*/ 27015 w 6335912"/>
              <a:gd name="connsiteY12" fmla="*/ 5003733 h 6263859"/>
              <a:gd name="connsiteX13" fmla="*/ 332851 w 6335912"/>
              <a:gd name="connsiteY13" fmla="*/ 4262345 h 6263859"/>
              <a:gd name="connsiteX14" fmla="*/ 5370853 w 6335912"/>
              <a:gd name="connsiteY14" fmla="*/ 0 h 6263859"/>
              <a:gd name="connsiteX15" fmla="*/ 6335912 w 6335912"/>
              <a:gd name="connsiteY15" fmla="*/ 0 h 6263859"/>
              <a:gd name="connsiteX16" fmla="*/ 6335910 w 6335912"/>
              <a:gd name="connsiteY16" fmla="*/ 920939 h 6263859"/>
              <a:gd name="connsiteX17" fmla="*/ 1426128 w 6335912"/>
              <a:gd name="connsiteY17" fmla="*/ 3575878 h 6263859"/>
              <a:gd name="connsiteX18" fmla="*/ 638286 w 6335912"/>
              <a:gd name="connsiteY18" fmla="*/ 3425891 h 6263859"/>
              <a:gd name="connsiteX19" fmla="*/ 566116 w 6335912"/>
              <a:gd name="connsiteY19" fmla="*/ 3319531 h 6263859"/>
              <a:gd name="connsiteX20" fmla="*/ 516627 w 6335912"/>
              <a:gd name="connsiteY20" fmla="*/ 3200907 h 6263859"/>
              <a:gd name="connsiteX21" fmla="*/ 822463 w 6335912"/>
              <a:gd name="connsiteY21" fmla="*/ 2459519 h 62638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6335912" h="6263859">
                <a:moveTo>
                  <a:pt x="6335911" y="2555883"/>
                </a:moveTo>
                <a:lnTo>
                  <a:pt x="6335911" y="4093940"/>
                </a:lnTo>
                <a:lnTo>
                  <a:pt x="2473897" y="6182304"/>
                </a:lnTo>
                <a:cubicBezTo>
                  <a:pt x="2186346" y="6337796"/>
                  <a:pt x="1836138" y="6263560"/>
                  <a:pt x="1634032" y="6022415"/>
                </a:cubicBezTo>
                <a:lnTo>
                  <a:pt x="1557097" y="5909031"/>
                </a:lnTo>
                <a:lnTo>
                  <a:pt x="1504339" y="5782574"/>
                </a:lnTo>
                <a:cubicBezTo>
                  <a:pt x="1413202" y="5481421"/>
                  <a:pt x="1542819" y="5147723"/>
                  <a:pt x="1830371" y="4992231"/>
                </a:cubicBezTo>
                <a:close/>
                <a:moveTo>
                  <a:pt x="6335912" y="1016220"/>
                </a:moveTo>
                <a:lnTo>
                  <a:pt x="6335912" y="2459009"/>
                </a:lnTo>
                <a:lnTo>
                  <a:pt x="936517" y="5378703"/>
                </a:lnTo>
                <a:cubicBezTo>
                  <a:pt x="666777" y="5524564"/>
                  <a:pt x="338262" y="5454925"/>
                  <a:pt x="148674" y="5228717"/>
                </a:cubicBezTo>
                <a:lnTo>
                  <a:pt x="76504" y="5122356"/>
                </a:lnTo>
                <a:lnTo>
                  <a:pt x="27015" y="5003733"/>
                </a:lnTo>
                <a:cubicBezTo>
                  <a:pt x="-58478" y="4721235"/>
                  <a:pt x="63112" y="4408205"/>
                  <a:pt x="332851" y="4262345"/>
                </a:cubicBezTo>
                <a:close/>
                <a:moveTo>
                  <a:pt x="5370853" y="0"/>
                </a:moveTo>
                <a:lnTo>
                  <a:pt x="6335912" y="0"/>
                </a:lnTo>
                <a:lnTo>
                  <a:pt x="6335910" y="920939"/>
                </a:lnTo>
                <a:lnTo>
                  <a:pt x="1426128" y="3575878"/>
                </a:lnTo>
                <a:cubicBezTo>
                  <a:pt x="1156389" y="3721738"/>
                  <a:pt x="827875" y="3652099"/>
                  <a:pt x="638286" y="3425891"/>
                </a:cubicBezTo>
                <a:lnTo>
                  <a:pt x="566116" y="3319531"/>
                </a:lnTo>
                <a:lnTo>
                  <a:pt x="516627" y="3200907"/>
                </a:lnTo>
                <a:cubicBezTo>
                  <a:pt x="431135" y="2918409"/>
                  <a:pt x="552724" y="2605379"/>
                  <a:pt x="822463" y="2459519"/>
                </a:cubicBezTo>
                <a:close/>
              </a:path>
            </a:pathLst>
          </a:custGeom>
        </p:spPr>
        <p:txBody>
          <a:bodyPr wrap="square" anchor="ctr" anchorCtr="1">
            <a:noAutofit/>
          </a:bodyPr>
          <a:lstStyle>
            <a:lvl1pPr marL="0" indent="0">
              <a:buNone/>
              <a:defRPr/>
            </a:lvl1pPr>
          </a:lstStyle>
          <a:p>
            <a:r>
              <a:rPr lang="en-US"/>
              <a:t>Click icon to add picture</a:t>
            </a:r>
          </a:p>
        </p:txBody>
      </p:sp>
    </p:spTree>
    <p:extLst>
      <p:ext uri="{BB962C8B-B14F-4D97-AF65-F5344CB8AC3E}">
        <p14:creationId xmlns:p14="http://schemas.microsoft.com/office/powerpoint/2010/main" val="4079626014"/>
      </p:ext>
    </p:extLst>
  </p:cSld>
  <p:clrMapOvr>
    <a:masterClrMapping/>
  </p:clrMapOvr>
  <p:hf hd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6096000" y="1"/>
            <a:ext cx="6095999" cy="63246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2" name="Title 1"/>
          <p:cNvSpPr>
            <a:spLocks noGrp="1"/>
          </p:cNvSpPr>
          <p:nvPr>
            <p:ph type="title" hasCustomPrompt="1"/>
          </p:nvPr>
        </p:nvSpPr>
        <p:spPr>
          <a:xfrm>
            <a:off x="361950" y="352977"/>
            <a:ext cx="5448300" cy="1418889"/>
          </a:xfrm>
        </p:spPr>
        <p:txBody>
          <a:bodyPr anchor="b"/>
          <a:lstStyle>
            <a:lvl1pPr algn="ctr">
              <a:defRPr sz="3200"/>
            </a:lvl1pPr>
          </a:lstStyle>
          <a:p>
            <a:r>
              <a:rPr lang="en-US"/>
              <a:t>Click to edit title</a:t>
            </a:r>
          </a:p>
        </p:txBody>
      </p:sp>
      <p:sp>
        <p:nvSpPr>
          <p:cNvPr id="4" name="Text Placeholder 3"/>
          <p:cNvSpPr>
            <a:spLocks noGrp="1"/>
          </p:cNvSpPr>
          <p:nvPr>
            <p:ph type="body" sz="half" idx="2"/>
          </p:nvPr>
        </p:nvSpPr>
        <p:spPr>
          <a:xfrm>
            <a:off x="361950" y="2043953"/>
            <a:ext cx="5448300" cy="382503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10" name="Rectangle 9">
            <a:extLst>
              <a:ext uri="{FF2B5EF4-FFF2-40B4-BE49-F238E27FC236}">
                <a16:creationId xmlns:a16="http://schemas.microsoft.com/office/drawing/2014/main" id="{9D265990-C2AC-43F4-A5F5-C94F93DD392D}"/>
              </a:ext>
            </a:extLst>
          </p:cNvPr>
          <p:cNvSpPr/>
          <p:nvPr userDrawn="1"/>
        </p:nvSpPr>
        <p:spPr>
          <a:xfrm>
            <a:off x="0" y="6320118"/>
            <a:ext cx="12192000" cy="537882"/>
          </a:xfrm>
          <a:prstGeom prst="rect">
            <a:avLst/>
          </a:prstGeom>
          <a:solidFill>
            <a:srgbClr val="0B2C4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Slide Number Placeholder 5"/>
          <p:cNvSpPr>
            <a:spLocks noGrp="1"/>
          </p:cNvSpPr>
          <p:nvPr>
            <p:ph type="sldNum" sz="quarter" idx="4"/>
          </p:nvPr>
        </p:nvSpPr>
        <p:spPr>
          <a:xfrm>
            <a:off x="4724400" y="6403005"/>
            <a:ext cx="2743200" cy="365125"/>
          </a:xfrm>
          <a:prstGeom prst="rect">
            <a:avLst/>
          </a:prstGeom>
        </p:spPr>
        <p:txBody>
          <a:bodyPr vert="horz" lIns="91440" tIns="45720" rIns="91440" bIns="45720" rtlCol="0" anchor="ctr"/>
          <a:lstStyle>
            <a:lvl1pPr algn="ctr">
              <a:defRPr sz="1400">
                <a:solidFill>
                  <a:schemeClr val="bg1"/>
                </a:solidFill>
                <a:latin typeface="AvenirNext LT Pro Regular" panose="020B0504020202020204" pitchFamily="34" charset="0"/>
              </a:defRPr>
            </a:lvl1pPr>
          </a:lstStyle>
          <a:p>
            <a:fld id="{835B6AD7-18B8-4C9C-AA70-ABD830A869AC}" type="slidenum">
              <a:rPr lang="en-US" smtClean="0"/>
              <a:pPr/>
              <a:t>‹#›</a:t>
            </a:fld>
            <a:endParaRPr lang="en-US"/>
          </a:p>
        </p:txBody>
      </p:sp>
      <p:pic>
        <p:nvPicPr>
          <p:cNvPr id="12" name="Picture 11"/>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12667" y="6373156"/>
            <a:ext cx="2149533" cy="394974"/>
          </a:xfrm>
          <a:prstGeom prst="rect">
            <a:avLst/>
          </a:prstGeom>
        </p:spPr>
      </p:pic>
      <p:sp>
        <p:nvSpPr>
          <p:cNvPr id="13" name="TextBox 12"/>
          <p:cNvSpPr txBox="1"/>
          <p:nvPr userDrawn="1"/>
        </p:nvSpPr>
        <p:spPr>
          <a:xfrm>
            <a:off x="9719079" y="6398798"/>
            <a:ext cx="2472921" cy="369332"/>
          </a:xfrm>
          <a:prstGeom prst="rect">
            <a:avLst/>
          </a:prstGeom>
          <a:noFill/>
        </p:spPr>
        <p:txBody>
          <a:bodyPr wrap="none" rtlCol="0">
            <a:spAutoFit/>
          </a:bodyPr>
          <a:lstStyle/>
          <a:p>
            <a:pPr algn="r"/>
            <a:r>
              <a:rPr lang="en-US">
                <a:solidFill>
                  <a:schemeClr val="bg1"/>
                </a:solidFill>
                <a:latin typeface="AvenirNext LT Pro Regular" panose="020B0504020202020204" pitchFamily="34" charset="0"/>
              </a:rPr>
              <a:t>https://science.osti.gov/</a:t>
            </a:r>
          </a:p>
        </p:txBody>
      </p:sp>
    </p:spTree>
    <p:extLst>
      <p:ext uri="{BB962C8B-B14F-4D97-AF65-F5344CB8AC3E}">
        <p14:creationId xmlns:p14="http://schemas.microsoft.com/office/powerpoint/2010/main" val="3182681965"/>
      </p:ext>
    </p:extLst>
  </p:cSld>
  <p:clrMapOvr>
    <a:masterClrMapping/>
  </p:clrMapOvr>
  <p:hf hd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08791" y="177283"/>
            <a:ext cx="11317044" cy="801663"/>
          </a:xfrm>
          <a:prstGeom prst="rect">
            <a:avLst/>
          </a:prstGeom>
        </p:spPr>
        <p:txBody>
          <a:bodyPr vert="horz" lIns="91440" tIns="45720" rIns="91440" bIns="45720" rtlCol="0" anchor="ctr">
            <a:normAutofit/>
          </a:bodyPr>
          <a:lstStyle/>
          <a:p>
            <a:r>
              <a:rPr lang="en-US"/>
              <a:t>Click to edit title</a:t>
            </a:r>
          </a:p>
        </p:txBody>
      </p:sp>
      <p:sp>
        <p:nvSpPr>
          <p:cNvPr id="3" name="Text Placeholder 2"/>
          <p:cNvSpPr>
            <a:spLocks noGrp="1"/>
          </p:cNvSpPr>
          <p:nvPr>
            <p:ph type="body" idx="1"/>
          </p:nvPr>
        </p:nvSpPr>
        <p:spPr>
          <a:xfrm>
            <a:off x="408791" y="1194099"/>
            <a:ext cx="11317044" cy="498286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4"/>
          </p:nvPr>
        </p:nvSpPr>
        <p:spPr>
          <a:xfrm>
            <a:off x="4724400" y="6403005"/>
            <a:ext cx="2743200" cy="365125"/>
          </a:xfrm>
          <a:prstGeom prst="rect">
            <a:avLst/>
          </a:prstGeom>
        </p:spPr>
        <p:txBody>
          <a:bodyPr vert="horz" lIns="91440" tIns="45720" rIns="91440" bIns="45720" rtlCol="0" anchor="ctr"/>
          <a:lstStyle>
            <a:lvl1pPr algn="ctr">
              <a:defRPr sz="1400">
                <a:solidFill>
                  <a:schemeClr val="bg1"/>
                </a:solidFill>
                <a:latin typeface="AvenirNext LT Pro Regular" panose="020B0504020202020204" pitchFamily="34" charset="0"/>
              </a:defRPr>
            </a:lvl1pPr>
          </a:lstStyle>
          <a:p>
            <a:fld id="{835B6AD7-18B8-4C9C-AA70-ABD830A869AC}" type="slidenum">
              <a:rPr lang="en-US" smtClean="0"/>
              <a:pPr/>
              <a:t>‹#›</a:t>
            </a:fld>
            <a:endParaRPr lang="en-US"/>
          </a:p>
        </p:txBody>
      </p:sp>
    </p:spTree>
    <p:extLst>
      <p:ext uri="{BB962C8B-B14F-4D97-AF65-F5344CB8AC3E}">
        <p14:creationId xmlns:p14="http://schemas.microsoft.com/office/powerpoint/2010/main" val="380570609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1" r:id="rId3"/>
    <p:sldLayoutId id="2147483662" r:id="rId4"/>
    <p:sldLayoutId id="2147483658" r:id="rId5"/>
    <p:sldLayoutId id="2147483663" r:id="rId6"/>
    <p:sldLayoutId id="2147483659" r:id="rId7"/>
    <p:sldLayoutId id="2147483660" r:id="rId8"/>
    <p:sldLayoutId id="2147483657" r:id="rId9"/>
    <p:sldLayoutId id="2147483654" r:id="rId10"/>
    <p:sldLayoutId id="2147483655" r:id="rId11"/>
    <p:sldLayoutId id="2147483664" r:id="rId12"/>
  </p:sldLayoutIdLst>
  <p:hf hdr="0" dt="0"/>
  <p:txStyles>
    <p:titleStyle>
      <a:lvl1pPr algn="l" defTabSz="914400" rtl="0" eaLnBrk="1" latinLnBrk="0" hangingPunct="1">
        <a:lnSpc>
          <a:spcPct val="90000"/>
        </a:lnSpc>
        <a:spcBef>
          <a:spcPct val="0"/>
        </a:spcBef>
        <a:buNone/>
        <a:defRPr sz="4000" b="1" kern="1200">
          <a:solidFill>
            <a:schemeClr val="tx1"/>
          </a:solidFill>
          <a:latin typeface="+mj-lt"/>
          <a:ea typeface="Segoe UI Black" panose="020B0A02040204020203" pitchFamily="34" charset="0"/>
          <a:cs typeface="+mj-cs"/>
        </a:defRPr>
      </a:lvl1pPr>
    </p:titleStyle>
    <p:bodyStyle>
      <a:lvl1pPr marL="228600" indent="-228600" algn="l" defTabSz="914400" rtl="0" eaLnBrk="1" latinLnBrk="0" hangingPunct="1">
        <a:lnSpc>
          <a:spcPct val="90000"/>
        </a:lnSpc>
        <a:spcBef>
          <a:spcPts val="1000"/>
        </a:spcBef>
        <a:buClrTx/>
        <a:buFont typeface="Arial" panose="020B0604020202020204" pitchFamily="34" charset="0"/>
        <a:buChar char="•"/>
        <a:defRPr sz="2400" kern="1200">
          <a:solidFill>
            <a:schemeClr val="tx1"/>
          </a:solidFill>
          <a:latin typeface="Avenir Next LT Pro" panose="020B0504020202020204" pitchFamily="34" charset="0"/>
          <a:ea typeface="+mn-ea"/>
          <a:cs typeface="+mn-cs"/>
        </a:defRPr>
      </a:lvl1pPr>
      <a:lvl2pPr marL="685800" indent="-228600" algn="l" defTabSz="914400" rtl="0" eaLnBrk="1" latinLnBrk="0" hangingPunct="1">
        <a:lnSpc>
          <a:spcPct val="90000"/>
        </a:lnSpc>
        <a:spcBef>
          <a:spcPts val="500"/>
        </a:spcBef>
        <a:buClrTx/>
        <a:buFontTx/>
        <a:buChar char="◦"/>
        <a:defRPr sz="2000" kern="1200">
          <a:solidFill>
            <a:schemeClr val="tx1"/>
          </a:solidFill>
          <a:latin typeface="Avenir Next LT Pro" panose="020B0504020202020204" pitchFamily="34" charset="0"/>
          <a:ea typeface="+mn-ea"/>
          <a:cs typeface="+mn-cs"/>
        </a:defRPr>
      </a:lvl2pPr>
      <a:lvl3pPr marL="1143000" indent="-228600" algn="l" defTabSz="914400" rtl="0" eaLnBrk="1" latinLnBrk="0" hangingPunct="1">
        <a:lnSpc>
          <a:spcPct val="90000"/>
        </a:lnSpc>
        <a:spcBef>
          <a:spcPts val="500"/>
        </a:spcBef>
        <a:buClrTx/>
        <a:buFont typeface="Wingdings" panose="05000000000000000000" pitchFamily="2" charset="2"/>
        <a:buChar char="§"/>
        <a:defRPr sz="1800" kern="1200">
          <a:solidFill>
            <a:schemeClr val="tx1"/>
          </a:solidFill>
          <a:latin typeface="Avenir Next LT Pro" panose="020B0504020202020204" pitchFamily="34"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Avenir Next LT Pro" panose="020B0504020202020204" pitchFamily="34"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Avenir Next LT Pro" panose="020B050402020202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png"/><Relationship Id="rId7" Type="http://schemas.openxmlformats.org/officeDocument/2006/relationships/image" Target="../media/image9.jpe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6DD989EA-5D6B-BF8F-D48B-0428205B9774}"/>
              </a:ext>
            </a:extLst>
          </p:cNvPr>
          <p:cNvSpPr/>
          <p:nvPr/>
        </p:nvSpPr>
        <p:spPr>
          <a:xfrm>
            <a:off x="4181475" y="6328830"/>
            <a:ext cx="5466824" cy="54994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a:extLst>
              <a:ext uri="{FF2B5EF4-FFF2-40B4-BE49-F238E27FC236}">
                <a16:creationId xmlns:a16="http://schemas.microsoft.com/office/drawing/2014/main" id="{59E5A144-7E9E-487C-8E31-0FE4415AA73E}"/>
              </a:ext>
            </a:extLst>
          </p:cNvPr>
          <p:cNvSpPr txBox="1"/>
          <p:nvPr/>
        </p:nvSpPr>
        <p:spPr>
          <a:xfrm>
            <a:off x="5486400" y="2705725"/>
            <a:ext cx="6423166" cy="1446550"/>
          </a:xfrm>
          <a:prstGeom prst="rect">
            <a:avLst/>
          </a:prstGeom>
          <a:noFill/>
        </p:spPr>
        <p:txBody>
          <a:bodyPr wrap="square" rtlCol="0">
            <a:spAutoFit/>
          </a:bodyPr>
          <a:lstStyle/>
          <a:p>
            <a:r>
              <a:rPr lang="en-US" altLang="ja-JP" sz="2400" b="1" dirty="0">
                <a:latin typeface="+mj-lt"/>
                <a:ea typeface="Calibri" pitchFamily="34" charset="0"/>
                <a:cs typeface="Calibri"/>
              </a:rPr>
              <a:t>Significance and Impact</a:t>
            </a:r>
          </a:p>
          <a:p>
            <a:pPr marL="114300"/>
            <a:r>
              <a:rPr lang="en-US" sz="1600" dirty="0">
                <a:latin typeface="+mj-lt"/>
              </a:rPr>
              <a:t>Ultrathin and flat crystals of bismuth have now been grown between the atomically-flat layers of a van der Waals material. The </a:t>
            </a:r>
            <a:r>
              <a:rPr lang="en-US" sz="1600" dirty="0" err="1">
                <a:latin typeface="+mj-lt"/>
              </a:rPr>
              <a:t>vdW</a:t>
            </a:r>
            <a:r>
              <a:rPr lang="en-US" sz="1600" dirty="0">
                <a:latin typeface="+mj-lt"/>
              </a:rPr>
              <a:t>-molded bismuth exhibits exceptional electronic properties, including gate-tunable quantum oscillations of the magnetoresistance.</a:t>
            </a:r>
          </a:p>
        </p:txBody>
      </p:sp>
      <p:sp>
        <p:nvSpPr>
          <p:cNvPr id="2" name="Title 1">
            <a:extLst>
              <a:ext uri="{FF2B5EF4-FFF2-40B4-BE49-F238E27FC236}">
                <a16:creationId xmlns:a16="http://schemas.microsoft.com/office/drawing/2014/main" id="{C0ED11C0-0B4E-4A9B-9978-226831B3CF02}"/>
              </a:ext>
            </a:extLst>
          </p:cNvPr>
          <p:cNvSpPr>
            <a:spLocks noGrp="1"/>
          </p:cNvSpPr>
          <p:nvPr>
            <p:ph type="title"/>
          </p:nvPr>
        </p:nvSpPr>
        <p:spPr>
          <a:xfrm>
            <a:off x="437478" y="168979"/>
            <a:ext cx="11317044" cy="801663"/>
          </a:xfrm>
        </p:spPr>
        <p:txBody>
          <a:bodyPr>
            <a:normAutofit/>
          </a:bodyPr>
          <a:lstStyle/>
          <a:p>
            <a:pPr algn="ctr"/>
            <a:r>
              <a:rPr lang="en-US" sz="2800" dirty="0"/>
              <a:t>Van der Waals Molding Offers a New Route to 2D </a:t>
            </a:r>
            <a:r>
              <a:rPr lang="en-US" sz="2800" dirty="0" err="1"/>
              <a:t>Bismuthene</a:t>
            </a:r>
            <a:endParaRPr lang="en-US" sz="2800" dirty="0"/>
          </a:p>
        </p:txBody>
      </p:sp>
      <p:sp>
        <p:nvSpPr>
          <p:cNvPr id="3" name="Slide Number Placeholder 2">
            <a:extLst>
              <a:ext uri="{FF2B5EF4-FFF2-40B4-BE49-F238E27FC236}">
                <a16:creationId xmlns:a16="http://schemas.microsoft.com/office/drawing/2014/main" id="{0AA899E0-809B-46E5-9CA7-368D37C42E37}"/>
              </a:ext>
            </a:extLst>
          </p:cNvPr>
          <p:cNvSpPr>
            <a:spLocks noGrp="1"/>
          </p:cNvSpPr>
          <p:nvPr>
            <p:ph type="sldNum" sz="quarter" idx="12"/>
          </p:nvPr>
        </p:nvSpPr>
        <p:spPr>
          <a:xfrm>
            <a:off x="11436808" y="6308056"/>
            <a:ext cx="576296" cy="365125"/>
          </a:xfrm>
          <a:prstGeom prst="rect">
            <a:avLst/>
          </a:prstGeom>
        </p:spPr>
        <p:txBody>
          <a:bodyPr vert="horz" lIns="91440" tIns="45720" rIns="91440" bIns="45720" rtlCol="0" anchor="ctr"/>
          <a:lstStyle>
            <a:defPPr>
              <a:defRPr lang="en-US"/>
            </a:defPPr>
            <a:lvl1pPr algn="r" rtl="0" fontAlgn="base">
              <a:spcBef>
                <a:spcPct val="0"/>
              </a:spcBef>
              <a:spcAft>
                <a:spcPct val="0"/>
              </a:spcAft>
              <a:defRPr sz="1000" kern="1200">
                <a:solidFill>
                  <a:schemeClr val="accent1">
                    <a:lumMod val="75000"/>
                  </a:schemeClr>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fld id="{26CA2777-A89F-4130-B308-73BB65955918}" type="slidenum">
              <a:rPr lang="en-US" smtClean="0"/>
              <a:pPr/>
              <a:t>1</a:t>
            </a:fld>
            <a:endParaRPr lang="en-US">
              <a:solidFill>
                <a:srgbClr val="0F3F66"/>
              </a:solidFill>
            </a:endParaRPr>
          </a:p>
        </p:txBody>
      </p:sp>
      <p:sp>
        <p:nvSpPr>
          <p:cNvPr id="5" name="Rectangle 35">
            <a:extLst>
              <a:ext uri="{FF2B5EF4-FFF2-40B4-BE49-F238E27FC236}">
                <a16:creationId xmlns:a16="http://schemas.microsoft.com/office/drawing/2014/main" id="{8E58DAE7-FAC5-48B9-861C-1B01EB5A8193}"/>
              </a:ext>
            </a:extLst>
          </p:cNvPr>
          <p:cNvSpPr>
            <a:spLocks noChangeArrowheads="1"/>
          </p:cNvSpPr>
          <p:nvPr/>
        </p:nvSpPr>
        <p:spPr bwMode="auto">
          <a:xfrm>
            <a:off x="5486400" y="911055"/>
            <a:ext cx="6299618" cy="169277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p>
            <a:r>
              <a:rPr lang="en-US" sz="2400" b="1" dirty="0">
                <a:latin typeface="+mj-lt"/>
                <a:ea typeface="Calibri" pitchFamily="34" charset="0"/>
                <a:cs typeface="Calibri"/>
              </a:rPr>
              <a:t>Scientific Achievement</a:t>
            </a:r>
          </a:p>
          <a:p>
            <a:pPr marL="114300"/>
            <a:r>
              <a:rPr lang="en-US" sz="1600" dirty="0">
                <a:latin typeface="+mj-lt"/>
              </a:rPr>
              <a:t>New 2D bismuth work led by CINT Users Javier Sanchez-</a:t>
            </a:r>
            <a:r>
              <a:rPr lang="en-US" sz="1600" dirty="0" err="1">
                <a:latin typeface="+mj-lt"/>
              </a:rPr>
              <a:t>Yamagichi</a:t>
            </a:r>
            <a:r>
              <a:rPr lang="en-US" sz="1600" dirty="0">
                <a:latin typeface="+mj-lt"/>
              </a:rPr>
              <a:t> and Luis Jauregui demonstrates that the atomically smooth nature of van der Waals materials such as hexagonal boron nitride make them ideal nanoscale molds for confined crystal growth, shown here to obtain 2D bismuth.</a:t>
            </a:r>
          </a:p>
        </p:txBody>
      </p:sp>
      <p:sp>
        <p:nvSpPr>
          <p:cNvPr id="6" name="TextBox 5">
            <a:extLst>
              <a:ext uri="{FF2B5EF4-FFF2-40B4-BE49-F238E27FC236}">
                <a16:creationId xmlns:a16="http://schemas.microsoft.com/office/drawing/2014/main" id="{5B5AB4DC-C268-4277-A54D-5E68D1711C3C}"/>
              </a:ext>
            </a:extLst>
          </p:cNvPr>
          <p:cNvSpPr txBox="1"/>
          <p:nvPr/>
        </p:nvSpPr>
        <p:spPr>
          <a:xfrm>
            <a:off x="5486399" y="4254175"/>
            <a:ext cx="6423167" cy="1933863"/>
          </a:xfrm>
          <a:prstGeom prst="rect">
            <a:avLst/>
          </a:prstGeom>
          <a:noFill/>
        </p:spPr>
        <p:txBody>
          <a:bodyPr wrap="square" rtlCol="0">
            <a:spAutoFit/>
          </a:bodyPr>
          <a:lstStyle/>
          <a:p>
            <a:pPr>
              <a:spcAft>
                <a:spcPts val="100"/>
              </a:spcAft>
            </a:pPr>
            <a:r>
              <a:rPr lang="en-US" altLang="ja-JP" sz="2200" b="1" dirty="0">
                <a:latin typeface="+mj-lt"/>
                <a:ea typeface="Calibri" pitchFamily="34" charset="0"/>
                <a:cs typeface="Calibri"/>
              </a:rPr>
              <a:t>Research Details</a:t>
            </a:r>
          </a:p>
          <a:p>
            <a:pPr marL="182880" lvl="1" indent="-182880" fontAlgn="base">
              <a:spcAft>
                <a:spcPts val="100"/>
              </a:spcAft>
              <a:buFont typeface="Arial" panose="020B0604020202020204" pitchFamily="34" charset="0"/>
              <a:buChar char="•"/>
            </a:pPr>
            <a:r>
              <a:rPr lang="en-US" sz="1600" dirty="0">
                <a:latin typeface="+mj-lt"/>
              </a:rPr>
              <a:t>The </a:t>
            </a:r>
            <a:r>
              <a:rPr lang="en-US" sz="1600" dirty="0" err="1">
                <a:latin typeface="+mj-lt"/>
              </a:rPr>
              <a:t>vdW</a:t>
            </a:r>
            <a:r>
              <a:rPr lang="en-US" sz="1600" dirty="0">
                <a:latin typeface="+mj-lt"/>
              </a:rPr>
              <a:t>-molded bismuth showed clear signs of quantum confinement and exhibited electronic transport properties that were an order of magnitude better than material grown by molecular beam epitaxy.</a:t>
            </a:r>
          </a:p>
          <a:p>
            <a:pPr marL="182880" lvl="1" indent="-182880" fontAlgn="base">
              <a:spcAft>
                <a:spcPts val="100"/>
              </a:spcAft>
              <a:buFont typeface="Arial" panose="020B0604020202020204" pitchFamily="34" charset="0"/>
              <a:buChar char="•"/>
            </a:pPr>
            <a:r>
              <a:rPr lang="en-US" sz="1600" dirty="0">
                <a:latin typeface="+mj-lt"/>
              </a:rPr>
              <a:t>The team observed that the topological bismuth surface states dominated the conductivity with a strongly metallic dependence from 1 Kelvin up to 290 Kelvin. </a:t>
            </a:r>
            <a:endParaRPr lang="en-US" sz="2400" dirty="0">
              <a:latin typeface="+mj-lt"/>
            </a:endParaRPr>
          </a:p>
        </p:txBody>
      </p:sp>
      <p:sp>
        <p:nvSpPr>
          <p:cNvPr id="23" name="Rectangle 22">
            <a:extLst>
              <a:ext uri="{FF2B5EF4-FFF2-40B4-BE49-F238E27FC236}">
                <a16:creationId xmlns:a16="http://schemas.microsoft.com/office/drawing/2014/main" id="{61E319B0-40C1-4006-BDAD-053C6FD8ABA8}"/>
              </a:ext>
            </a:extLst>
          </p:cNvPr>
          <p:cNvSpPr/>
          <p:nvPr/>
        </p:nvSpPr>
        <p:spPr>
          <a:xfrm>
            <a:off x="150717" y="5514976"/>
            <a:ext cx="5466823" cy="1131636"/>
          </a:xfrm>
          <a:prstGeom prst="rect">
            <a:avLst/>
          </a:prstGeom>
          <a:noFill/>
        </p:spPr>
        <p:txBody>
          <a:bodyPr wrap="square">
            <a:noAutofit/>
          </a:bodyPr>
          <a:lstStyle/>
          <a:p>
            <a:pPr fontAlgn="auto">
              <a:spcBef>
                <a:spcPts val="600"/>
              </a:spcBef>
              <a:spcAft>
                <a:spcPts val="0"/>
              </a:spcAft>
            </a:pPr>
            <a:r>
              <a:rPr lang="en-US" sz="1100" dirty="0">
                <a:cs typeface="Arial" panose="020B0604020202020204" pitchFamily="34" charset="0"/>
              </a:rPr>
              <a:t>Chen, L.; Wu, A. X.; Tulu, N.; Wang, J.; </a:t>
            </a:r>
            <a:r>
              <a:rPr lang="en-US" sz="1100" dirty="0" err="1">
                <a:cs typeface="Arial" panose="020B0604020202020204" pitchFamily="34" charset="0"/>
              </a:rPr>
              <a:t>Juanson</a:t>
            </a:r>
            <a:r>
              <a:rPr lang="en-US" sz="1100" dirty="0">
                <a:cs typeface="Arial" panose="020B0604020202020204" pitchFamily="34" charset="0"/>
              </a:rPr>
              <a:t>, A.; Watanabe, K.; Taniguchi, T.; Pettes, M. T.; Campbell, M. A.; Xu, M.; </a:t>
            </a:r>
            <a:r>
              <a:rPr lang="en-US" sz="1100" dirty="0" err="1">
                <a:cs typeface="Arial" panose="020B0604020202020204" pitchFamily="34" charset="0"/>
              </a:rPr>
              <a:t>Gadre</a:t>
            </a:r>
            <a:r>
              <a:rPr lang="en-US" sz="1100" dirty="0">
                <a:cs typeface="Arial" panose="020B0604020202020204" pitchFamily="34" charset="0"/>
              </a:rPr>
              <a:t>, C. A.; Zhou, Y.; Chen, H.; Cao, P.; Jauregui, L. A.; Wu, R.; Pan, X.; Sanchez-Yamagishi, J. D. "Exceptional electronic transport and quantum oscillations in thin bismuth crystals grown inside van der Waals materials," </a:t>
            </a:r>
            <a:r>
              <a:rPr lang="en-US" sz="1100" i="1" dirty="0">
                <a:cs typeface="Arial" panose="020B0604020202020204" pitchFamily="34" charset="0"/>
              </a:rPr>
              <a:t>Nature Materials</a:t>
            </a:r>
            <a:r>
              <a:rPr lang="en-US" sz="1100" dirty="0">
                <a:cs typeface="Arial" panose="020B0604020202020204" pitchFamily="34" charset="0"/>
              </a:rPr>
              <a:t>, (2024). </a:t>
            </a:r>
          </a:p>
        </p:txBody>
      </p:sp>
      <p:sp>
        <p:nvSpPr>
          <p:cNvPr id="25" name="TextBox 24">
            <a:extLst>
              <a:ext uri="{FF2B5EF4-FFF2-40B4-BE49-F238E27FC236}">
                <a16:creationId xmlns:a16="http://schemas.microsoft.com/office/drawing/2014/main" id="{C305734B-C473-4428-A1A0-2D2513B567F5}"/>
              </a:ext>
            </a:extLst>
          </p:cNvPr>
          <p:cNvSpPr txBox="1"/>
          <p:nvPr/>
        </p:nvSpPr>
        <p:spPr>
          <a:xfrm>
            <a:off x="191204" y="4754139"/>
            <a:ext cx="5076526" cy="738664"/>
          </a:xfrm>
          <a:prstGeom prst="rect">
            <a:avLst/>
          </a:prstGeom>
          <a:noFill/>
        </p:spPr>
        <p:txBody>
          <a:bodyPr wrap="square" rtlCol="0">
            <a:spAutoFit/>
          </a:bodyPr>
          <a:lstStyle/>
          <a:p>
            <a:r>
              <a:rPr lang="en-US" sz="1400" dirty="0"/>
              <a:t>Growth of ultrathin bismuth crystals inside a </a:t>
            </a:r>
            <a:r>
              <a:rPr lang="en-US" sz="1400" dirty="0" err="1"/>
              <a:t>vdW</a:t>
            </a:r>
            <a:r>
              <a:rPr lang="en-US" sz="1400" dirty="0"/>
              <a:t>-mold. Cross-sectional schematics of the </a:t>
            </a:r>
            <a:r>
              <a:rPr lang="en-US" sz="1400" dirty="0" err="1"/>
              <a:t>vdW</a:t>
            </a:r>
            <a:r>
              <a:rPr lang="en-US" sz="1400" dirty="0"/>
              <a:t>-mold process with corresponding optical images of the bismuth.</a:t>
            </a:r>
          </a:p>
        </p:txBody>
      </p:sp>
      <p:pic>
        <p:nvPicPr>
          <p:cNvPr id="9" name="Picture 8">
            <a:extLst>
              <a:ext uri="{FF2B5EF4-FFF2-40B4-BE49-F238E27FC236}">
                <a16:creationId xmlns:a16="http://schemas.microsoft.com/office/drawing/2014/main" id="{1BC972A3-BE69-CB33-2FAF-E3297924E1E4}"/>
              </a:ext>
            </a:extLst>
          </p:cNvPr>
          <p:cNvPicPr>
            <a:picLocks noChangeAspect="1"/>
          </p:cNvPicPr>
          <p:nvPr/>
        </p:nvPicPr>
        <p:blipFill rotWithShape="1">
          <a:blip r:embed="rId3">
            <a:extLst>
              <a:ext uri="{28A0092B-C50C-407E-A947-70E740481C1C}">
                <a14:useLocalDpi xmlns:a14="http://schemas.microsoft.com/office/drawing/2010/main" val="0"/>
              </a:ext>
            </a:extLst>
          </a:blip>
          <a:srcRect r="59796"/>
          <a:stretch/>
        </p:blipFill>
        <p:spPr>
          <a:xfrm>
            <a:off x="852286" y="1082504"/>
            <a:ext cx="3567314" cy="3549235"/>
          </a:xfrm>
          <a:prstGeom prst="rect">
            <a:avLst/>
          </a:prstGeom>
          <a:ln w="76200">
            <a:solidFill>
              <a:srgbClr val="0B2C45"/>
            </a:solidFill>
          </a:ln>
        </p:spPr>
      </p:pic>
      <p:pic>
        <p:nvPicPr>
          <p:cNvPr id="10" name="Picture 9">
            <a:extLst>
              <a:ext uri="{FF2B5EF4-FFF2-40B4-BE49-F238E27FC236}">
                <a16:creationId xmlns:a16="http://schemas.microsoft.com/office/drawing/2014/main" id="{BDAA81CE-9F8C-D763-C1C1-C055CEB81755}"/>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256215" y="6368785"/>
            <a:ext cx="467009" cy="466586"/>
          </a:xfrm>
          <a:prstGeom prst="rect">
            <a:avLst/>
          </a:prstGeom>
        </p:spPr>
      </p:pic>
      <p:pic>
        <p:nvPicPr>
          <p:cNvPr id="4" name="Picture 3">
            <a:extLst>
              <a:ext uri="{FF2B5EF4-FFF2-40B4-BE49-F238E27FC236}">
                <a16:creationId xmlns:a16="http://schemas.microsoft.com/office/drawing/2014/main" id="{11E6D5B3-2B1B-6750-EB51-FAA12C06F705}"/>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4829634" y="6417808"/>
            <a:ext cx="2000149" cy="391141"/>
          </a:xfrm>
          <a:prstGeom prst="rect">
            <a:avLst/>
          </a:prstGeom>
        </p:spPr>
      </p:pic>
      <p:pic>
        <p:nvPicPr>
          <p:cNvPr id="8" name="Picture 6" descr="National Institute for Materials Science">
            <a:extLst>
              <a:ext uri="{FF2B5EF4-FFF2-40B4-BE49-F238E27FC236}">
                <a16:creationId xmlns:a16="http://schemas.microsoft.com/office/drawing/2014/main" id="{2B9D8349-41F4-E2D6-8DA3-CBE441E17DC2}"/>
              </a:ext>
            </a:extLst>
          </p:cNvPr>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6936193" y="6420922"/>
            <a:ext cx="499730" cy="36576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2">
            <a:extLst>
              <a:ext uri="{FF2B5EF4-FFF2-40B4-BE49-F238E27FC236}">
                <a16:creationId xmlns:a16="http://schemas.microsoft.com/office/drawing/2014/main" id="{4E76E4E6-38BE-1206-96D0-033456273A54}"/>
              </a:ext>
            </a:extLst>
          </p:cNvPr>
          <p:cNvPicPr>
            <a:picLocks noChangeAspect="1" noChangeArrowheads="1"/>
          </p:cNvPicPr>
          <p:nvPr/>
        </p:nvPicPr>
        <p:blipFill rotWithShape="1">
          <a:blip r:embed="rId7" cstate="print">
            <a:extLst>
              <a:ext uri="{28A0092B-C50C-407E-A947-70E740481C1C}">
                <a14:useLocalDpi xmlns:a14="http://schemas.microsoft.com/office/drawing/2010/main" val="0"/>
              </a:ext>
            </a:extLst>
          </a:blip>
          <a:srcRect r="37255" b="46006"/>
          <a:stretch/>
        </p:blipFill>
        <p:spPr bwMode="auto">
          <a:xfrm>
            <a:off x="7542332" y="6420922"/>
            <a:ext cx="2000148" cy="36576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30651402"/>
      </p:ext>
    </p:extLst>
  </p:cSld>
  <p:clrMapOvr>
    <a:masterClrMapping/>
  </p:clrMapOvr>
</p:sld>
</file>

<file path=ppt/theme/theme1.xml><?xml version="1.0" encoding="utf-8"?>
<a:theme xmlns:a="http://schemas.openxmlformats.org/drawingml/2006/main" name="Office Theme">
  <a:themeElements>
    <a:clrScheme name="New Science">
      <a:dk1>
        <a:sysClr val="windowText" lastClr="000000"/>
      </a:dk1>
      <a:lt1>
        <a:sysClr val="window" lastClr="FFFFFF"/>
      </a:lt1>
      <a:dk2>
        <a:srgbClr val="44546A"/>
      </a:dk2>
      <a:lt2>
        <a:srgbClr val="E7E6E6"/>
      </a:lt2>
      <a:accent1>
        <a:srgbClr val="10436A"/>
      </a:accent1>
      <a:accent2>
        <a:srgbClr val="92DCE5"/>
      </a:accent2>
      <a:accent3>
        <a:srgbClr val="D64933"/>
      </a:accent3>
      <a:accent4>
        <a:srgbClr val="7C7C7C"/>
      </a:accent4>
      <a:accent5>
        <a:srgbClr val="EFCB68"/>
      </a:accent5>
      <a:accent6>
        <a:srgbClr val="70AD47"/>
      </a:accent6>
      <a:hlink>
        <a:srgbClr val="0563C1"/>
      </a:hlink>
      <a:folHlink>
        <a:srgbClr val="954F72"/>
      </a:folHlink>
    </a:clrScheme>
    <a:fontScheme name="SC new">
      <a:majorFont>
        <a:latin typeface="AvenirNext LT Pro Bold"/>
        <a:ea typeface=""/>
        <a:cs typeface=""/>
      </a:majorFont>
      <a:minorFont>
        <a:latin typeface="AvenirNext LT Pro Regular"/>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1"/>
        </a:solidFill>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SC PowerPoint base template for staff.potx" id="{4612F961-56E9-4EB7-9A44-11671DE64C64}" vid="{D4CA479C-CAD5-4C1B-93CE-2627735869D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D0BF6F177D6D67458FBB47B7752A5A77" ma:contentTypeVersion="5" ma:contentTypeDescription="Create a new document." ma:contentTypeScope="" ma:versionID="6114797fb1e0b26f3a9ae5c11e74391e">
  <xsd:schema xmlns:xsd="http://www.w3.org/2001/XMLSchema" xmlns:xs="http://www.w3.org/2001/XMLSchema" xmlns:p="http://schemas.microsoft.com/office/2006/metadata/properties" xmlns:ns2="d3abd939-9d94-49d1-925a-c93fb1ff4b6e" xmlns:ns3="bc761791-33a0-47b7-8145-9d3c2515a3a0" targetNamespace="http://schemas.microsoft.com/office/2006/metadata/properties" ma:root="true" ma:fieldsID="726faa9c30645863ec38f8cdf7f10856" ns2:_="" ns3:_="">
    <xsd:import namespace="d3abd939-9d94-49d1-925a-c93fb1ff4b6e"/>
    <xsd:import namespace="bc761791-33a0-47b7-8145-9d3c2515a3a0"/>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3abd939-9d94-49d1-925a-c93fb1ff4b6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2"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c761791-33a0-47b7-8145-9d3c2515a3a0"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E8521C20-9E33-48A5-B56C-6DBE0ADA37F3}">
  <ds:schemaRefs>
    <ds:schemaRef ds:uri="http://schemas.microsoft.com/sharepoint/v3/contenttype/forms"/>
  </ds:schemaRefs>
</ds:datastoreItem>
</file>

<file path=customXml/itemProps2.xml><?xml version="1.0" encoding="utf-8"?>
<ds:datastoreItem xmlns:ds="http://schemas.openxmlformats.org/officeDocument/2006/customXml" ds:itemID="{1F8BD266-3FB6-4E09-B402-9D62A4AD8DD3}">
  <ds:schemaRefs>
    <ds:schemaRef ds:uri="bc761791-33a0-47b7-8145-9d3c2515a3a0"/>
    <ds:schemaRef ds:uri="d3abd939-9d94-49d1-925a-c93fb1ff4b6e"/>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8779A9CC-1221-4480-B719-A3FDECFA9433}">
  <ds:schemaRefs>
    <ds:schemaRef ds:uri="http://schemas.microsoft.com/office/2006/documentManagement/types"/>
    <ds:schemaRef ds:uri="http://purl.org/dc/terms/"/>
    <ds:schemaRef ds:uri="http://schemas.openxmlformats.org/package/2006/metadata/core-properties"/>
    <ds:schemaRef ds:uri="http://purl.org/dc/dcmitype/"/>
    <ds:schemaRef ds:uri="http://schemas.microsoft.com/office/infopath/2007/PartnerControls"/>
    <ds:schemaRef ds:uri="d3abd939-9d94-49d1-925a-c93fb1ff4b6e"/>
    <ds:schemaRef ds:uri="http://purl.org/dc/elements/1.1/"/>
    <ds:schemaRef ds:uri="http://schemas.microsoft.com/office/2006/metadata/properties"/>
    <ds:schemaRef ds:uri="bc761791-33a0-47b7-8145-9d3c2515a3a0"/>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
  <TotalTime>697</TotalTime>
  <Words>1067</Words>
  <Application>Microsoft Office PowerPoint</Application>
  <PresentationFormat>Widescreen</PresentationFormat>
  <Paragraphs>25</Paragraphs>
  <Slides>1</Slides>
  <Notes>1</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vt:i4>
      </vt:variant>
    </vt:vector>
  </HeadingPairs>
  <TitlesOfParts>
    <vt:vector size="10" baseType="lpstr">
      <vt:lpstr>Arial</vt:lpstr>
      <vt:lpstr>Arial Black</vt:lpstr>
      <vt:lpstr>Avenir Next LT Pro</vt:lpstr>
      <vt:lpstr>AvenirNext LT Pro Bold</vt:lpstr>
      <vt:lpstr>AvenirNext LT Pro Regular</vt:lpstr>
      <vt:lpstr>Calibri</vt:lpstr>
      <vt:lpstr>Helvetica</vt:lpstr>
      <vt:lpstr>Wingdings</vt:lpstr>
      <vt:lpstr>Office Theme</vt:lpstr>
      <vt:lpstr>Van der Waals Molding Offers a New Route to 2D Bismuthene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goes here</dc:title>
  <dc:creator>Houston, Karyn (EXT)</dc:creator>
  <cp:lastModifiedBy>Baker, Stacy Leigh</cp:lastModifiedBy>
  <cp:revision>5</cp:revision>
  <dcterms:created xsi:type="dcterms:W3CDTF">2023-07-20T14:08:23Z</dcterms:created>
  <dcterms:modified xsi:type="dcterms:W3CDTF">2024-05-20T19:47:10Z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0x010100D0BF6F177D6D67458FBB47B7752A5A77</vt:lpwstr>
  </property>
  <property fmtid="{D5CDD505-2E9C-101B-9397-08002B2CF9AE}" pid="3" name="MediaServiceImageTags">
    <vt:lpwstr/>
  </property>
  <property fmtid="{D5CDD505-2E9C-101B-9397-08002B2CF9AE}" pid="4" name="ComplianceAssetId">
    <vt:lpwstr/>
  </property>
  <property fmtid="{D5CDD505-2E9C-101B-9397-08002B2CF9AE}" pid="5" name="_ExtendedDescription">
    <vt:lpwstr/>
  </property>
  <property fmtid="{D5CDD505-2E9C-101B-9397-08002B2CF9AE}" pid="6" name="_activity">
    <vt:lpwstr>{"FileActivityType":"9","FileActivityTimeStamp":"2023-08-30T15:28:56.170Z","FileActivityUsersOnPage":[{"DisplayName":"Houston, Karyn (EXT)","Id":"karyn.houston@science.doe.gov"},{"DisplayName":"Klausing, Kathleen","Id":"kathleen.klausing@science.doe.gov"}],"FileActivityNavigationId":null}</vt:lpwstr>
  </property>
  <property fmtid="{D5CDD505-2E9C-101B-9397-08002B2CF9AE}" pid="7" name="TriggerFlowInfo">
    <vt:lpwstr/>
  </property>
</Properties>
</file>