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954C03-F464-A633-3944-F591ECBA64AC}" v="27" dt="2024-01-16T19:29:52.218"/>
    <p1510:client id="{7C850C72-03DF-4F7D-96C8-A57D42EFC934}" v="160" dt="2024-01-16T19:26:10.0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13"/>
    <p:restoredTop sz="51815" autoAdjust="0"/>
  </p:normalViewPr>
  <p:slideViewPr>
    <p:cSldViewPr snapToGrid="0">
      <p:cViewPr varScale="1">
        <p:scale>
          <a:sx n="80" d="100"/>
          <a:sy n="80" d="100"/>
        </p:scale>
        <p:origin x="2814"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8/22/2024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nergy.gov/downloads/doe-public-access-pla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137160">
              <a:spcBef>
                <a:spcPts val="0"/>
              </a:spcBef>
              <a:spcAft>
                <a:spcPts val="600"/>
              </a:spcAft>
            </a:pPr>
            <a:r>
              <a:rPr kumimoji="0" lang="en-US" sz="1200" b="0" i="0" u="sng" strike="noStrike" kern="1200" cap="none" spc="0" normalizeH="0" baseline="0" noProof="0" dirty="0">
                <a:ln>
                  <a:noFill/>
                </a:ln>
                <a:solidFill>
                  <a:prstClr val="black"/>
                </a:solidFill>
                <a:effectLst/>
                <a:uLnTx/>
                <a:uFillTx/>
                <a:latin typeface="Arial"/>
                <a:ea typeface="+mn-ea"/>
                <a:cs typeface="Arial"/>
              </a:rPr>
              <a:t>1-2 paragraph description of highlight</a:t>
            </a:r>
            <a:r>
              <a:rPr kumimoji="0" lang="en-US" sz="1200" b="0" i="0" u="none" strike="noStrike" kern="1200" cap="none" spc="0" normalizeH="0" baseline="0" noProof="0" dirty="0">
                <a:ln>
                  <a:noFill/>
                </a:ln>
                <a:solidFill>
                  <a:prstClr val="black"/>
                </a:solidFill>
                <a:effectLst/>
                <a:uLnTx/>
                <a:uFillTx/>
                <a:latin typeface="Arial"/>
                <a:ea typeface="+mn-ea"/>
                <a:cs typeface="Arial"/>
              </a:rPr>
              <a:t> –  </a:t>
            </a:r>
            <a:r>
              <a:rPr lang="en-US" b="0" i="0" u="none" strike="noStrike" dirty="0">
                <a:solidFill>
                  <a:srgbClr val="000000"/>
                </a:solidFill>
                <a:effectLst/>
                <a:latin typeface="Georgia" panose="02040502050405020303" pitchFamily="18" charset="0"/>
              </a:rPr>
              <a:t>There is an urgent need for efficient and inexpensive carbon sequestration systems to mitigate large-scale emissions of CO</a:t>
            </a:r>
            <a:r>
              <a:rPr lang="en-US" b="0" i="0" u="none" strike="noStrike" baseline="-25000" dirty="0">
                <a:solidFill>
                  <a:srgbClr val="000000"/>
                </a:solidFill>
                <a:effectLst/>
                <a:latin typeface="Georgia" panose="02040502050405020303" pitchFamily="18" charset="0"/>
              </a:rPr>
              <a:t>2</a:t>
            </a:r>
            <a:r>
              <a:rPr lang="en-US" b="0" i="0" u="none" strike="noStrike" dirty="0">
                <a:solidFill>
                  <a:srgbClr val="000000"/>
                </a:solidFill>
                <a:effectLst/>
                <a:latin typeface="Georgia" panose="02040502050405020303" pitchFamily="18" charset="0"/>
              </a:rPr>
              <a:t> from industrial flue gas. Carbonic anhydrase (CA) has shown high potential for enhanced CO</a:t>
            </a:r>
            <a:r>
              <a:rPr lang="en-US" b="0" i="0" u="none" strike="noStrike" baseline="-25000" dirty="0">
                <a:solidFill>
                  <a:srgbClr val="000000"/>
                </a:solidFill>
                <a:effectLst/>
                <a:latin typeface="Georgia" panose="02040502050405020303" pitchFamily="18" charset="0"/>
              </a:rPr>
              <a:t>2</a:t>
            </a:r>
            <a:r>
              <a:rPr lang="en-US" b="0" i="0" u="none" strike="noStrike" dirty="0">
                <a:solidFill>
                  <a:srgbClr val="000000"/>
                </a:solidFill>
                <a:effectLst/>
                <a:latin typeface="Georgia" panose="02040502050405020303" pitchFamily="18" charset="0"/>
              </a:rPr>
              <a:t> capture applications compared to conventional absorption-based methods currently utilized in various industrial settings. This study identified structural aspects that contribute to the stability of CA enzymes critical for their applications in industrial processes, which require the ability to withstand conditions different from those in their native environments. Those stability-enhancing structural factors can be incorporated into the enzymes with highest activity to confer robustness to high temperatures and gas contaminants. </a:t>
            </a:r>
            <a:r>
              <a:rPr lang="en-US" sz="2800" dirty="0">
                <a:effectLst/>
                <a:latin typeface="+mj-lt"/>
                <a:ea typeface="Times New Roman" panose="02020603050405020304" pitchFamily="18" charset="0"/>
              </a:rPr>
              <a:t>Robust enzymes can </a:t>
            </a:r>
            <a:r>
              <a:rPr lang="en-US" sz="2800" dirty="0">
                <a:latin typeface="+mj-lt"/>
                <a:ea typeface="Times New Roman" panose="02020603050405020304" pitchFamily="18" charset="0"/>
              </a:rPr>
              <a:t>lower energy barriers for capturing CO</a:t>
            </a:r>
            <a:r>
              <a:rPr lang="en-US" sz="2800" baseline="-25000" dirty="0">
                <a:latin typeface="+mj-lt"/>
                <a:ea typeface="Times New Roman" panose="02020603050405020304" pitchFamily="18" charset="0"/>
              </a:rPr>
              <a:t>2</a:t>
            </a:r>
            <a:r>
              <a:rPr lang="en-US" sz="2800" dirty="0">
                <a:latin typeface="+mj-lt"/>
                <a:ea typeface="Times New Roman" panose="02020603050405020304" pitchFamily="18" charset="0"/>
              </a:rPr>
              <a:t> from industrial waste streams and purifying it for other applications, enabling economically friendly climate mitigation. </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algn="l"/>
            <a:r>
              <a:rPr kumimoji="0" lang="en-US" sz="1200" b="0" i="0" u="sng" strike="noStrike" kern="1200" cap="none" spc="0" normalizeH="0" baseline="0" noProof="0" dirty="0">
                <a:ln>
                  <a:noFill/>
                </a:ln>
                <a:solidFill>
                  <a:prstClr val="black"/>
                </a:solidFill>
                <a:effectLst/>
                <a:uLnTx/>
                <a:uFillTx/>
                <a:latin typeface="+mn-lt"/>
                <a:ea typeface="+mn-ea"/>
                <a:cs typeface="+mn-cs"/>
              </a:rPr>
              <a:t>Acknowledgements</a:t>
            </a:r>
            <a:r>
              <a:rPr kumimoji="0" lang="en-US" sz="1200" b="0" i="0" u="none" strike="noStrike" kern="1200" cap="none" spc="0" normalizeH="0" baseline="0" noProof="0" dirty="0">
                <a:ln>
                  <a:noFill/>
                </a:ln>
                <a:solidFill>
                  <a:prstClr val="black"/>
                </a:solidFill>
                <a:effectLst/>
                <a:uLnTx/>
                <a:uFillTx/>
                <a:latin typeface="+mn-lt"/>
                <a:ea typeface="+mn-ea"/>
                <a:cs typeface="+mn-cs"/>
              </a:rPr>
              <a:t> – </a:t>
            </a:r>
            <a:r>
              <a:rPr lang="en-US" b="0" i="0" u="none" strike="noStrike" dirty="0">
                <a:solidFill>
                  <a:srgbClr val="000000"/>
                </a:solidFill>
                <a:effectLst/>
                <a:latin typeface="Roboto" panose="020F0502020204030204" pitchFamily="34" charset="0"/>
              </a:rPr>
              <a:t>The authors thank the Laboratory Research and Development (LDRD) Program at Sandia National Laboratories for support. This work was performed, in part, at the Center for Integrated Nanotechnologies, an Office of Science User Facility operated for the U.S. Department of Energy (DOE) Office of Science. Computations were performed, in part, on the Vermont Advanced Computing Core supported in part by NSF Award No. OAC-1827314. This article has been authored by employees of National Technology &amp; Engineering Solutions of Sandia, LLC under Contract No. DE-NA0003525 with the U.S. Department of Energy (DOE). The employee owns all right, title, and interest in and to the article and is solely responsible for its contents. The United States Government retains and the publisher, by accepting the article for publication, acknowledges that the United States Government retains a nonexclusive, paid-up, irrevocable, worldwide license to publish or reproduce the published form of this article or allow others to do so, for United States Government purposes. The DOE will provide public access to these results of federally sponsored research in accordance with the DOE Public Access Plan </a:t>
            </a:r>
            <a:r>
              <a:rPr lang="en-US" b="0" i="0" u="none" strike="noStrike" dirty="0">
                <a:solidFill>
                  <a:srgbClr val="1A0DAB"/>
                </a:solidFill>
                <a:effectLst/>
                <a:latin typeface="Roboto" panose="02000000000000000000" pitchFamily="2" charset="0"/>
                <a:hlinkClick r:id="rId3"/>
              </a:rPr>
              <a:t>https://www.energy.gov/downloads/doe-public-access-plan</a:t>
            </a:r>
            <a:r>
              <a:rPr lang="en-US" b="0" i="0" u="none" strike="noStrike" dirty="0">
                <a:solidFill>
                  <a:srgbClr val="000000"/>
                </a:solidFill>
                <a:effectLst/>
                <a:latin typeface="Roboto" panose="02000000000000000000" pitchFamily="2" charset="0"/>
              </a:rPr>
              <a:t>.</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Publication/ press releases/ related links:</a:t>
            </a: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Sharma, A.; Chiang, R.; </a:t>
            </a:r>
            <a:r>
              <a:rPr lang="en-US" dirty="0" err="1" smtClean="0">
                <a:effectLst/>
              </a:rPr>
              <a:t>Manginell</a:t>
            </a:r>
            <a:r>
              <a:rPr lang="en-US" dirty="0" smtClean="0">
                <a:effectLst/>
              </a:rPr>
              <a:t>, M.; </a:t>
            </a:r>
            <a:r>
              <a:rPr lang="en-US" dirty="0" err="1" smtClean="0">
                <a:effectLst/>
              </a:rPr>
              <a:t>Nardi</a:t>
            </a:r>
            <a:r>
              <a:rPr lang="en-US" dirty="0" smtClean="0">
                <a:effectLst/>
              </a:rPr>
              <a:t>, I.; Coker, E. N.; </a:t>
            </a:r>
            <a:r>
              <a:rPr lang="en-US" dirty="0" err="1" smtClean="0">
                <a:effectLst/>
              </a:rPr>
              <a:t>Vanegas</a:t>
            </a:r>
            <a:r>
              <a:rPr lang="en-US" dirty="0" smtClean="0">
                <a:effectLst/>
              </a:rPr>
              <a:t>, J. M.; Rempe, S. B.; Bachand, G. D. Carbonic Anhydrase Robustness for Use in Nanoscale Co2 Capture Technologies. </a:t>
            </a:r>
            <a:r>
              <a:rPr lang="en-US" i="1" dirty="0" smtClean="0">
                <a:effectLst/>
              </a:rPr>
              <a:t>ACS Omega</a:t>
            </a:r>
            <a:r>
              <a:rPr lang="en-US" dirty="0" smtClean="0">
                <a:effectLst/>
              </a:rPr>
              <a:t> </a:t>
            </a:r>
            <a:r>
              <a:rPr lang="en-US" b="1" dirty="0" smtClean="0">
                <a:effectLst/>
              </a:rPr>
              <a:t>2023</a:t>
            </a:r>
            <a:r>
              <a:rPr lang="en-US" dirty="0" smtClean="0">
                <a:effectLst/>
              </a:rPr>
              <a:t>, </a:t>
            </a:r>
            <a:r>
              <a:rPr lang="en-US" i="1" dirty="0" smtClean="0">
                <a:effectLst/>
              </a:rPr>
              <a:t>8</a:t>
            </a:r>
            <a:r>
              <a:rPr lang="en-US" dirty="0" smtClean="0">
                <a:effectLst/>
              </a:rPr>
              <a:t> (41), 37830–37841. DOI:10.1021/acsomega.3c02630. </a:t>
            </a:r>
          </a:p>
          <a:p>
            <a:endParaRPr lang="en-US" dirty="0"/>
          </a:p>
        </p:txBody>
      </p:sp>
      <p:sp>
        <p:nvSpPr>
          <p:cNvPr id="4" name="Slide Number Placeholder 3"/>
          <p:cNvSpPr>
            <a:spLocks noGrp="1"/>
          </p:cNvSpPr>
          <p:nvPr>
            <p:ph type="sldNum" sz="quarter" idx="5"/>
          </p:nvPr>
        </p:nvSpPr>
        <p:spPr/>
        <p:txBody>
          <a:bodyPr/>
          <a:lstStyle/>
          <a:p>
            <a:pPr>
              <a:defRPr/>
            </a:pPr>
            <a:fld id="{F876D4B8-3D7E-42E7-AF06-6D9133F7F081}" type="slidenum">
              <a:rPr lang="en-US" smtClean="0"/>
              <a:pPr>
                <a:defRPr/>
              </a:pPr>
              <a:t>1</a:t>
            </a:fld>
            <a:endParaRPr lang="en-US"/>
          </a:p>
        </p:txBody>
      </p:sp>
    </p:spTree>
    <p:extLst>
      <p:ext uri="{BB962C8B-B14F-4D97-AF65-F5344CB8AC3E}">
        <p14:creationId xmlns:p14="http://schemas.microsoft.com/office/powerpoint/2010/main" val="1414395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8/22/2024</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8/22/2024</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D11C0-0B4E-4A9B-9978-226831B3CF02}"/>
              </a:ext>
            </a:extLst>
          </p:cNvPr>
          <p:cNvSpPr>
            <a:spLocks noGrp="1"/>
          </p:cNvSpPr>
          <p:nvPr>
            <p:ph type="title"/>
          </p:nvPr>
        </p:nvSpPr>
        <p:spPr>
          <a:xfrm>
            <a:off x="437478" y="62299"/>
            <a:ext cx="11317044" cy="801663"/>
          </a:xfrm>
        </p:spPr>
        <p:txBody>
          <a:bodyPr>
            <a:normAutofit/>
          </a:bodyPr>
          <a:lstStyle/>
          <a:p>
            <a:pPr algn="ctr"/>
            <a:r>
              <a:rPr lang="en-US" sz="2800" dirty="0"/>
              <a:t>Robust </a:t>
            </a:r>
            <a:r>
              <a:rPr lang="en-US" sz="2800" dirty="0" smtClean="0"/>
              <a:t>Enzymes </a:t>
            </a:r>
            <a:r>
              <a:rPr lang="en-US" sz="2800" dirty="0"/>
              <a:t>for CO</a:t>
            </a:r>
            <a:r>
              <a:rPr lang="en-US" sz="2800" baseline="-25000" dirty="0"/>
              <a:t>2</a:t>
            </a:r>
            <a:r>
              <a:rPr lang="en-US" sz="2800" dirty="0"/>
              <a:t> </a:t>
            </a:r>
            <a:r>
              <a:rPr lang="en-US" sz="2800" dirty="0" smtClean="0"/>
              <a:t>Capture </a:t>
            </a:r>
            <a:r>
              <a:rPr lang="en-US" sz="2800" dirty="0"/>
              <a:t>and </a:t>
            </a:r>
            <a:r>
              <a:rPr lang="en-US" sz="2800" dirty="0" smtClean="0"/>
              <a:t>Purification</a:t>
            </a:r>
            <a:endParaRPr lang="en-US" sz="2800" dirty="0"/>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kern="1200">
                <a:solidFill>
                  <a:schemeClr val="accent1">
                    <a:lumMod val="75000"/>
                  </a:schemeClr>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6CA2777-A89F-4130-B308-73BB65955918}" type="slidenum">
              <a:rPr lang="en-US" smtClean="0"/>
              <a:pPr/>
              <a:t>1</a:t>
            </a:fld>
            <a:endParaRPr lang="en-US">
              <a:solidFill>
                <a:srgbClr val="0F3F66"/>
              </a:solidFill>
            </a:endParaRPr>
          </a:p>
        </p:txBody>
      </p:sp>
      <p:sp>
        <p:nvSpPr>
          <p:cNvPr id="12" name="TextBox 11">
            <a:extLst>
              <a:ext uri="{FF2B5EF4-FFF2-40B4-BE49-F238E27FC236}">
                <a16:creationId xmlns:a16="http://schemas.microsoft.com/office/drawing/2014/main" id="{59E5A144-7E9E-487C-8E31-0FE4415AA73E}"/>
              </a:ext>
            </a:extLst>
          </p:cNvPr>
          <p:cNvSpPr txBox="1"/>
          <p:nvPr/>
        </p:nvSpPr>
        <p:spPr>
          <a:xfrm>
            <a:off x="5039212" y="2044048"/>
            <a:ext cx="7034873" cy="2080764"/>
          </a:xfrm>
          <a:prstGeom prst="rect">
            <a:avLst/>
          </a:prstGeom>
          <a:noFill/>
        </p:spPr>
        <p:txBody>
          <a:bodyPr wrap="square" rtlCol="0">
            <a:noAutofit/>
          </a:bodyPr>
          <a:lstStyle/>
          <a:p>
            <a:r>
              <a:rPr lang="en-US" altLang="ja-JP" sz="2000" b="1" dirty="0">
                <a:latin typeface="+mj-lt"/>
                <a:ea typeface="Calibri" pitchFamily="34" charset="0"/>
                <a:cs typeface="Calibri"/>
              </a:rPr>
              <a:t>Significance and Impact</a:t>
            </a:r>
          </a:p>
          <a:p>
            <a:pPr marL="118872"/>
            <a:r>
              <a:rPr lang="en-US" dirty="0">
                <a:effectLst/>
                <a:latin typeface="+mj-lt"/>
                <a:ea typeface="Times New Roman" panose="02020603050405020304" pitchFamily="18" charset="0"/>
              </a:rPr>
              <a:t>Robustness enables broad application of these enzymes beyond the specific conditions of their native environments. Robust enzymes can </a:t>
            </a:r>
            <a:r>
              <a:rPr lang="en-US" dirty="0">
                <a:latin typeface="+mj-lt"/>
                <a:ea typeface="Times New Roman" panose="02020603050405020304" pitchFamily="18" charset="0"/>
              </a:rPr>
              <a:t>lower energy barriers for capturing CO</a:t>
            </a:r>
            <a:r>
              <a:rPr lang="en-US" baseline="-25000" dirty="0">
                <a:latin typeface="+mj-lt"/>
                <a:ea typeface="Times New Roman" panose="02020603050405020304" pitchFamily="18" charset="0"/>
              </a:rPr>
              <a:t>2</a:t>
            </a:r>
            <a:r>
              <a:rPr lang="en-US" dirty="0">
                <a:latin typeface="+mj-lt"/>
                <a:ea typeface="Times New Roman" panose="02020603050405020304" pitchFamily="18" charset="0"/>
              </a:rPr>
              <a:t> from industrial waste </a:t>
            </a:r>
            <a:r>
              <a:rPr lang="en-US" dirty="0" smtClean="0">
                <a:latin typeface="+mj-lt"/>
                <a:ea typeface="Times New Roman" panose="02020603050405020304" pitchFamily="18" charset="0"/>
              </a:rPr>
              <a:t>streams, purify </a:t>
            </a:r>
            <a:r>
              <a:rPr lang="en-US" dirty="0">
                <a:latin typeface="+mj-lt"/>
                <a:ea typeface="Times New Roman" panose="02020603050405020304" pitchFamily="18" charset="0"/>
              </a:rPr>
              <a:t>it for other applications, </a:t>
            </a:r>
            <a:r>
              <a:rPr lang="en-US" dirty="0" smtClean="0">
                <a:latin typeface="+mj-lt"/>
                <a:ea typeface="Times New Roman" panose="02020603050405020304" pitchFamily="18" charset="0"/>
              </a:rPr>
              <a:t>and enable </a:t>
            </a:r>
            <a:r>
              <a:rPr lang="en-US" dirty="0">
                <a:latin typeface="+mj-lt"/>
                <a:ea typeface="Times New Roman" panose="02020603050405020304" pitchFamily="18" charset="0"/>
              </a:rPr>
              <a:t>economically friendly mitigation of industrial carbon emissions. </a:t>
            </a:r>
            <a:endParaRPr lang="en-US" altLang="ja-JP" sz="2000" b="1" dirty="0">
              <a:latin typeface="+mj-lt"/>
              <a:ea typeface="Calibri" pitchFamily="34" charset="0"/>
              <a:cs typeface="Calibri"/>
            </a:endParaRPr>
          </a:p>
        </p:txBody>
      </p:sp>
      <p:sp>
        <p:nvSpPr>
          <p:cNvPr id="23" name="Rectangle 22">
            <a:extLst>
              <a:ext uri="{FF2B5EF4-FFF2-40B4-BE49-F238E27FC236}">
                <a16:creationId xmlns:a16="http://schemas.microsoft.com/office/drawing/2014/main" id="{61E319B0-40C1-4006-BDAD-053C6FD8ABA8}"/>
              </a:ext>
            </a:extLst>
          </p:cNvPr>
          <p:cNvSpPr/>
          <p:nvPr/>
        </p:nvSpPr>
        <p:spPr>
          <a:xfrm>
            <a:off x="261776" y="6000279"/>
            <a:ext cx="4683993" cy="307777"/>
          </a:xfrm>
          <a:prstGeom prst="rect">
            <a:avLst/>
          </a:prstGeom>
          <a:noFill/>
        </p:spPr>
        <p:txBody>
          <a:bodyPr wrap="square">
            <a:spAutoFit/>
          </a:bodyPr>
          <a:lstStyle/>
          <a:p>
            <a:pPr fontAlgn="auto">
              <a:spcBef>
                <a:spcPts val="600"/>
              </a:spcBef>
              <a:spcAft>
                <a:spcPts val="0"/>
              </a:spcAft>
            </a:pPr>
            <a:r>
              <a:rPr lang="fi-FI" sz="1000" dirty="0">
                <a:cs typeface="Arial" panose="020B0604020202020204" pitchFamily="34" charset="0"/>
              </a:rPr>
              <a:t>This work was </a:t>
            </a:r>
            <a:r>
              <a:rPr lang="fi-FI" sz="1000" dirty="0" smtClean="0">
                <a:cs typeface="Arial" panose="020B0604020202020204" pitchFamily="34" charset="0"/>
              </a:rPr>
              <a:t>performed, in part, </a:t>
            </a:r>
            <a:r>
              <a:rPr lang="fi-FI" sz="1000" dirty="0">
                <a:cs typeface="Arial" panose="020B0604020202020204" pitchFamily="34" charset="0"/>
              </a:rPr>
              <a:t>at </a:t>
            </a:r>
            <a:r>
              <a:rPr lang="fi-FI" sz="1000" dirty="0" smtClean="0">
                <a:cs typeface="Arial" panose="020B0604020202020204" pitchFamily="34" charset="0"/>
              </a:rPr>
              <a:t>the Center for Integrated Nanotechnologies</a:t>
            </a:r>
            <a:r>
              <a:rPr lang="fi-FI" sz="1400" dirty="0" smtClean="0">
                <a:cs typeface="Arial" panose="020B0604020202020204" pitchFamily="34" charset="0"/>
              </a:rPr>
              <a:t>.</a:t>
            </a:r>
            <a:endParaRPr lang="en-US" sz="1400" dirty="0">
              <a:cs typeface="Arial" panose="020B0604020202020204" pitchFamily="34" charset="0"/>
            </a:endParaRPr>
          </a:p>
        </p:txBody>
      </p:sp>
      <p:sp>
        <p:nvSpPr>
          <p:cNvPr id="25" name="TextBox 24">
            <a:extLst>
              <a:ext uri="{FF2B5EF4-FFF2-40B4-BE49-F238E27FC236}">
                <a16:creationId xmlns:a16="http://schemas.microsoft.com/office/drawing/2014/main" id="{C305734B-C473-4428-A1A0-2D2513B567F5}"/>
              </a:ext>
            </a:extLst>
          </p:cNvPr>
          <p:cNvSpPr txBox="1"/>
          <p:nvPr/>
        </p:nvSpPr>
        <p:spPr>
          <a:xfrm>
            <a:off x="686769" y="4819935"/>
            <a:ext cx="3834006" cy="1200329"/>
          </a:xfrm>
          <a:prstGeom prst="rect">
            <a:avLst/>
          </a:prstGeom>
          <a:noFill/>
        </p:spPr>
        <p:txBody>
          <a:bodyPr wrap="square" rtlCol="0">
            <a:noAutofit/>
          </a:bodyPr>
          <a:lstStyle/>
          <a:p>
            <a:pPr algn="just"/>
            <a:r>
              <a:rPr lang="en-US" sz="1200" dirty="0"/>
              <a:t>Carbonic anhydrase (CA) enzymes that intercept industrial carbon emissions can help catch and purify CO</a:t>
            </a:r>
            <a:r>
              <a:rPr lang="en-US" sz="1200" baseline="-25000" dirty="0"/>
              <a:t>2</a:t>
            </a:r>
            <a:r>
              <a:rPr lang="en-US" sz="1200" dirty="0"/>
              <a:t> for other applications, including as a feedstock for chemical manufacturing, a nutrient for greenhouse plants, and carbonation for beverages. These enzymes must be robust for maximal utility.</a:t>
            </a:r>
          </a:p>
        </p:txBody>
      </p:sp>
      <p:pic>
        <p:nvPicPr>
          <p:cNvPr id="10" name="Picture 9" descr="A logo with a yellow circle and a blue background&#10;&#10;Description automatically generated with medium confidence">
            <a:extLst>
              <a:ext uri="{FF2B5EF4-FFF2-40B4-BE49-F238E27FC236}">
                <a16:creationId xmlns:a16="http://schemas.microsoft.com/office/drawing/2014/main" id="{BAADE3A9-E1D1-8C25-26F2-3D47E8496B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72638" y="6378139"/>
            <a:ext cx="425984" cy="425984"/>
          </a:xfrm>
          <a:prstGeom prst="rect">
            <a:avLst/>
          </a:prstGeom>
        </p:spPr>
      </p:pic>
      <p:sp>
        <p:nvSpPr>
          <p:cNvPr id="4" name="TextBox 3"/>
          <p:cNvSpPr txBox="1"/>
          <p:nvPr/>
        </p:nvSpPr>
        <p:spPr>
          <a:xfrm>
            <a:off x="5283005" y="5913565"/>
            <a:ext cx="6908993" cy="378444"/>
          </a:xfrm>
          <a:prstGeom prst="rect">
            <a:avLst/>
          </a:prstGeom>
          <a:noFill/>
        </p:spPr>
        <p:txBody>
          <a:bodyPr wrap="square" rtlCol="0">
            <a:noAutofit/>
          </a:bodyPr>
          <a:lstStyle/>
          <a:p>
            <a:r>
              <a:rPr lang="en-US" sz="1000" dirty="0"/>
              <a:t>Sharma, A.; Chiang, R.; </a:t>
            </a:r>
            <a:r>
              <a:rPr lang="en-US" sz="1000" dirty="0" err="1"/>
              <a:t>Manginell</a:t>
            </a:r>
            <a:r>
              <a:rPr lang="en-US" sz="1000" dirty="0"/>
              <a:t>, M.; </a:t>
            </a:r>
            <a:r>
              <a:rPr lang="en-US" sz="1000" dirty="0" err="1"/>
              <a:t>Nardi</a:t>
            </a:r>
            <a:r>
              <a:rPr lang="en-US" sz="1000" dirty="0"/>
              <a:t>, I.; Coker, E.N.; Vanegas, J.M.; Rempe, S.B.; </a:t>
            </a:r>
            <a:r>
              <a:rPr lang="en-US" sz="1000" dirty="0" err="1"/>
              <a:t>Bachand</a:t>
            </a:r>
            <a:r>
              <a:rPr lang="en-US" sz="1000" dirty="0"/>
              <a:t>, G.D. Carbonic </a:t>
            </a:r>
            <a:r>
              <a:rPr lang="en-US" sz="1000" dirty="0" smtClean="0"/>
              <a:t>Anhydrase </a:t>
            </a:r>
            <a:r>
              <a:rPr lang="en-US" sz="1000" dirty="0"/>
              <a:t>R</a:t>
            </a:r>
            <a:r>
              <a:rPr lang="en-US" sz="1000" dirty="0" smtClean="0"/>
              <a:t>obustness </a:t>
            </a:r>
            <a:r>
              <a:rPr lang="en-US" sz="1000" dirty="0"/>
              <a:t>for </a:t>
            </a:r>
            <a:r>
              <a:rPr lang="en-US" sz="1000" dirty="0" smtClean="0"/>
              <a:t>Use </a:t>
            </a:r>
            <a:r>
              <a:rPr lang="en-US" sz="1000" dirty="0"/>
              <a:t>in </a:t>
            </a:r>
            <a:r>
              <a:rPr lang="en-US" sz="1000" dirty="0" smtClean="0"/>
              <a:t>Nanoscale </a:t>
            </a:r>
            <a:r>
              <a:rPr lang="en-US" sz="1000" dirty="0"/>
              <a:t>CO</a:t>
            </a:r>
            <a:r>
              <a:rPr lang="en-US" sz="1000" baseline="-25000" dirty="0"/>
              <a:t>2</a:t>
            </a:r>
            <a:r>
              <a:rPr lang="en-US" sz="1000" dirty="0"/>
              <a:t> </a:t>
            </a:r>
            <a:r>
              <a:rPr lang="en-US" sz="1000" dirty="0" smtClean="0"/>
              <a:t>Capture </a:t>
            </a:r>
            <a:r>
              <a:rPr lang="en-US" sz="1000" dirty="0"/>
              <a:t>T</a:t>
            </a:r>
            <a:r>
              <a:rPr lang="en-US" sz="1000" dirty="0" smtClean="0"/>
              <a:t>echnologies</a:t>
            </a:r>
            <a:r>
              <a:rPr lang="en-US" sz="1000" dirty="0"/>
              <a:t>. </a:t>
            </a:r>
            <a:r>
              <a:rPr lang="en-US" sz="1000" i="1" dirty="0"/>
              <a:t>ACS Omega</a:t>
            </a:r>
            <a:r>
              <a:rPr lang="en-US" sz="1000" dirty="0"/>
              <a:t> </a:t>
            </a:r>
            <a:r>
              <a:rPr lang="en-US" sz="1000" dirty="0" smtClean="0"/>
              <a:t>2023, 8 (41), 37830-37841.</a:t>
            </a:r>
            <a:endParaRPr lang="en-US" sz="1000" dirty="0"/>
          </a:p>
        </p:txBody>
      </p:sp>
      <p:pic>
        <p:nvPicPr>
          <p:cNvPr id="14" name="Picture 13"/>
          <p:cNvPicPr>
            <a:picLocks noChangeAspect="1"/>
          </p:cNvPicPr>
          <p:nvPr/>
        </p:nvPicPr>
        <p:blipFill rotWithShape="1">
          <a:blip r:embed="rId4" cstate="print">
            <a:extLst>
              <a:ext uri="{28A0092B-C50C-407E-A947-70E740481C1C}">
                <a14:useLocalDpi xmlns:a14="http://schemas.microsoft.com/office/drawing/2010/main" val="0"/>
              </a:ext>
            </a:extLst>
          </a:blip>
          <a:srcRect l="5555" t="31996" r="5105" b="31629"/>
          <a:stretch/>
        </p:blipFill>
        <p:spPr>
          <a:xfrm>
            <a:off x="5283006" y="6367985"/>
            <a:ext cx="1149985" cy="468209"/>
          </a:xfrm>
          <a:prstGeom prst="rect">
            <a:avLst/>
          </a:prstGeom>
        </p:spPr>
      </p:pic>
      <p:sp>
        <p:nvSpPr>
          <p:cNvPr id="5" name="Rectangle 35">
            <a:extLst>
              <a:ext uri="{FF2B5EF4-FFF2-40B4-BE49-F238E27FC236}">
                <a16:creationId xmlns:a16="http://schemas.microsoft.com/office/drawing/2014/main" id="{8E58DAE7-FAC5-48B9-861C-1B01EB5A8193}"/>
              </a:ext>
            </a:extLst>
          </p:cNvPr>
          <p:cNvSpPr>
            <a:spLocks noChangeArrowheads="1"/>
          </p:cNvSpPr>
          <p:nvPr/>
        </p:nvSpPr>
        <p:spPr bwMode="auto">
          <a:xfrm>
            <a:off x="5039212" y="796895"/>
            <a:ext cx="7034874" cy="1231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2000" b="1" dirty="0">
                <a:latin typeface="+mj-lt"/>
                <a:ea typeface="Calibri" pitchFamily="34" charset="0"/>
                <a:cs typeface="Calibri"/>
              </a:rPr>
              <a:t>Scientific Achievement</a:t>
            </a:r>
          </a:p>
          <a:p>
            <a:pPr marL="122238" marR="0">
              <a:spcBef>
                <a:spcPts val="0"/>
              </a:spcBef>
              <a:spcAft>
                <a:spcPts val="0"/>
              </a:spcAft>
            </a:pPr>
            <a:r>
              <a:rPr lang="en-US" dirty="0" smtClean="0">
                <a:latin typeface="+mj-lt"/>
                <a:ea typeface="Times New Roman" panose="02020603050405020304" pitchFamily="18" charset="0"/>
              </a:rPr>
              <a:t>I</a:t>
            </a:r>
            <a:r>
              <a:rPr lang="en-US" dirty="0" smtClean="0">
                <a:latin typeface="+mj-lt"/>
                <a:ea typeface="Times New Roman" panose="02020603050405020304" pitchFamily="18" charset="0"/>
              </a:rPr>
              <a:t>dentification of </a:t>
            </a:r>
            <a:r>
              <a:rPr lang="en-US" dirty="0">
                <a:latin typeface="+mj-lt"/>
                <a:ea typeface="Times New Roman" panose="02020603050405020304" pitchFamily="18" charset="0"/>
              </a:rPr>
              <a:t>structural elements that confer robustness to CO</a:t>
            </a:r>
            <a:r>
              <a:rPr lang="en-US" baseline="-25000" dirty="0">
                <a:latin typeface="+mj-lt"/>
                <a:ea typeface="Times New Roman" panose="02020603050405020304" pitchFamily="18" charset="0"/>
              </a:rPr>
              <a:t>2</a:t>
            </a:r>
            <a:r>
              <a:rPr lang="en-US" dirty="0">
                <a:latin typeface="+mj-lt"/>
                <a:ea typeface="Times New Roman" panose="02020603050405020304" pitchFamily="18" charset="0"/>
              </a:rPr>
              <a:t> enzymes exposed to high temperatures and industrial contaminants. </a:t>
            </a:r>
            <a:endParaRPr lang="en-US" dirty="0">
              <a:effectLst/>
              <a:latin typeface="+mj-lt"/>
              <a:ea typeface="Times New Roman" panose="02020603050405020304" pitchFamily="18" charset="0"/>
            </a:endParaRPr>
          </a:p>
        </p:txBody>
      </p:sp>
      <p:sp>
        <p:nvSpPr>
          <p:cNvPr id="6" name="TextBox 5">
            <a:extLst>
              <a:ext uri="{FF2B5EF4-FFF2-40B4-BE49-F238E27FC236}">
                <a16:creationId xmlns:a16="http://schemas.microsoft.com/office/drawing/2014/main" id="{5B5AB4DC-C268-4277-A54D-5E68D1711C3C}"/>
              </a:ext>
            </a:extLst>
          </p:cNvPr>
          <p:cNvSpPr txBox="1"/>
          <p:nvPr/>
        </p:nvSpPr>
        <p:spPr>
          <a:xfrm>
            <a:off x="5039212" y="3964625"/>
            <a:ext cx="7034873" cy="1932893"/>
          </a:xfrm>
          <a:prstGeom prst="rect">
            <a:avLst/>
          </a:prstGeom>
          <a:noFill/>
        </p:spPr>
        <p:txBody>
          <a:bodyPr wrap="square" rtlCol="0">
            <a:noAutofit/>
          </a:bodyPr>
          <a:lstStyle/>
          <a:p>
            <a:pPr>
              <a:spcAft>
                <a:spcPts val="100"/>
              </a:spcAft>
            </a:pPr>
            <a:r>
              <a:rPr lang="en-US" altLang="ja-JP" sz="2000" b="1" dirty="0">
                <a:latin typeface="+mj-lt"/>
                <a:ea typeface="Calibri" pitchFamily="34" charset="0"/>
                <a:cs typeface="Calibri"/>
              </a:rPr>
              <a:t>Research Details</a:t>
            </a:r>
          </a:p>
          <a:p>
            <a:pPr marL="137160" lvl="1" indent="-137160" fontAlgn="base">
              <a:spcAft>
                <a:spcPts val="100"/>
              </a:spcAft>
              <a:buFont typeface="Arial" panose="020B0604020202020204" pitchFamily="34" charset="0"/>
              <a:buChar char="•"/>
            </a:pPr>
            <a:r>
              <a:rPr lang="en-US" dirty="0" smtClean="0">
                <a:latin typeface="+mj-lt"/>
              </a:rPr>
              <a:t>Researchers combined activity assays and molecular simulations:</a:t>
            </a:r>
          </a:p>
          <a:p>
            <a:pPr marL="228600" lvl="1" indent="-137160" fontAlgn="base">
              <a:spcAft>
                <a:spcPts val="100"/>
              </a:spcAft>
              <a:buFont typeface="Arial" panose="020B0604020202020204" pitchFamily="34" charset="0"/>
              <a:buChar char="•"/>
            </a:pPr>
            <a:r>
              <a:rPr lang="en-US" sz="1600" dirty="0" smtClean="0">
                <a:latin typeface="+mj-lt"/>
              </a:rPr>
              <a:t>Experiments </a:t>
            </a:r>
            <a:r>
              <a:rPr lang="en-US" sz="1600" dirty="0">
                <a:latin typeface="+mj-lt"/>
              </a:rPr>
              <a:t>evaluated enzyme activity over time at different temperatures and in the presence of nitric oxide and sulfur dioxide.</a:t>
            </a:r>
          </a:p>
          <a:p>
            <a:pPr marL="228600" lvl="1" indent="-137160" fontAlgn="base">
              <a:spcAft>
                <a:spcPts val="100"/>
              </a:spcAft>
              <a:buFont typeface="Arial" panose="020B0604020202020204" pitchFamily="34" charset="0"/>
              <a:buChar char="•"/>
            </a:pPr>
            <a:r>
              <a:rPr lang="en-US" sz="1600" dirty="0">
                <a:latin typeface="+mj-lt"/>
              </a:rPr>
              <a:t>Molecular simulations identified stability-determining structural factors that can be incorporated into the enzymes with highest activity to confer robustness.</a:t>
            </a:r>
          </a:p>
        </p:txBody>
      </p:sp>
      <p:pic>
        <p:nvPicPr>
          <p:cNvPr id="1030" name="Picture 6" descr="Go to ACS Omega ">
            <a:extLst>
              <a:ext uri="{FF2B5EF4-FFF2-40B4-BE49-F238E27FC236}">
                <a16:creationId xmlns:a16="http://schemas.microsoft.com/office/drawing/2014/main" id="{4844CB46-C5EC-8442-32A8-54A4665AAEE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9631" r="4450" b="8091"/>
          <a:stretch/>
        </p:blipFill>
        <p:spPr bwMode="auto">
          <a:xfrm>
            <a:off x="686769" y="910044"/>
            <a:ext cx="3834006" cy="386366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7F35154F-94A4-74E6-263C-48A9E5165B71}"/>
              </a:ext>
            </a:extLst>
          </p:cNvPr>
          <p:cNvSpPr txBox="1"/>
          <p:nvPr/>
        </p:nvSpPr>
        <p:spPr>
          <a:xfrm>
            <a:off x="6551973" y="6410849"/>
            <a:ext cx="1061509" cy="307777"/>
          </a:xfrm>
          <a:prstGeom prst="rect">
            <a:avLst/>
          </a:prstGeom>
          <a:noFill/>
        </p:spPr>
        <p:txBody>
          <a:bodyPr wrap="none" rtlCol="0">
            <a:spAutoFit/>
          </a:bodyPr>
          <a:lstStyle/>
          <a:p>
            <a:r>
              <a:rPr lang="en-US" sz="1400" b="1" dirty="0" err="1">
                <a:solidFill>
                  <a:schemeClr val="bg1"/>
                </a:solidFill>
                <a:latin typeface="Arial" panose="020B0604020202020204" pitchFamily="34" charset="0"/>
                <a:ea typeface="Ayuthaya" pitchFamily="2" charset="-34"/>
                <a:cs typeface="Arial" panose="020B0604020202020204" pitchFamily="34" charset="0"/>
              </a:rPr>
              <a:t>MemZyme</a:t>
            </a:r>
            <a:endParaRPr lang="en-US" sz="1400" b="1" dirty="0">
              <a:solidFill>
                <a:schemeClr val="bg1"/>
              </a:solidFill>
              <a:latin typeface="Arial" panose="020B0604020202020204" pitchFamily="34" charset="0"/>
              <a:ea typeface="Ayuthaya" pitchFamily="2" charset="-34"/>
              <a:cs typeface="Arial" panose="020B0604020202020204" pitchFamily="34" charset="0"/>
            </a:endParaRPr>
          </a:p>
        </p:txBody>
      </p:sp>
      <p:sp>
        <p:nvSpPr>
          <p:cNvPr id="13" name="TextBox 12">
            <a:extLst>
              <a:ext uri="{FF2B5EF4-FFF2-40B4-BE49-F238E27FC236}">
                <a16:creationId xmlns:a16="http://schemas.microsoft.com/office/drawing/2014/main" id="{28718F06-5275-4043-AD51-FB7E6EDB605B}"/>
              </a:ext>
            </a:extLst>
          </p:cNvPr>
          <p:cNvSpPr txBox="1"/>
          <p:nvPr/>
        </p:nvSpPr>
        <p:spPr>
          <a:xfrm>
            <a:off x="7846030" y="6410849"/>
            <a:ext cx="1056187" cy="307777"/>
          </a:xfrm>
          <a:prstGeom prst="rect">
            <a:avLst/>
          </a:prstGeom>
          <a:noFill/>
        </p:spPr>
        <p:txBody>
          <a:bodyPr wrap="none" rtlCol="0">
            <a:spAutoFit/>
          </a:bodyPr>
          <a:lstStyle/>
          <a:p>
            <a:r>
              <a:rPr lang="en-US" sz="1400" b="1" dirty="0" err="1">
                <a:solidFill>
                  <a:schemeClr val="bg1"/>
                </a:solidFill>
                <a:latin typeface="Arial" panose="020B0604020202020204" pitchFamily="34" charset="0"/>
                <a:ea typeface="Ayuthaya" pitchFamily="2" charset="-34"/>
                <a:cs typeface="Arial" panose="020B0604020202020204" pitchFamily="34" charset="0"/>
              </a:rPr>
              <a:t>EpigenTor</a:t>
            </a:r>
            <a:endParaRPr lang="en-US" sz="1400" b="1" dirty="0">
              <a:solidFill>
                <a:schemeClr val="bg1"/>
              </a:solidFill>
              <a:latin typeface="Arial" panose="020B0604020202020204" pitchFamily="34" charset="0"/>
              <a:ea typeface="Ayuthaya" pitchFamily="2" charset="-34"/>
              <a:cs typeface="Arial" panose="020B0604020202020204" pitchFamily="34" charset="0"/>
            </a:endParaRPr>
          </a:p>
        </p:txBody>
      </p:sp>
      <p:sp>
        <p:nvSpPr>
          <p:cNvPr id="8" name="TextBox 7">
            <a:extLst>
              <a:ext uri="{FF2B5EF4-FFF2-40B4-BE49-F238E27FC236}">
                <a16:creationId xmlns:a16="http://schemas.microsoft.com/office/drawing/2014/main" id="{A25C128A-66FE-1D5D-4D43-732BD75641B5}"/>
              </a:ext>
            </a:extLst>
          </p:cNvPr>
          <p:cNvSpPr txBox="1"/>
          <p:nvPr/>
        </p:nvSpPr>
        <p:spPr>
          <a:xfrm>
            <a:off x="2499580" y="6354138"/>
            <a:ext cx="1645002" cy="430887"/>
          </a:xfrm>
          <a:prstGeom prst="rect">
            <a:avLst/>
          </a:prstGeom>
          <a:noFill/>
        </p:spPr>
        <p:txBody>
          <a:bodyPr wrap="none" rtlCol="0">
            <a:spAutoFit/>
          </a:bodyPr>
          <a:lstStyle/>
          <a:p>
            <a:r>
              <a:rPr lang="en-US" sz="1100" dirty="0">
                <a:solidFill>
                  <a:schemeClr val="bg1"/>
                </a:solidFill>
                <a:latin typeface="Arial" panose="020B0604020202020204" pitchFamily="34" charset="0"/>
                <a:ea typeface="Ayuthaya" pitchFamily="2" charset="-34"/>
                <a:cs typeface="Arial" panose="020B0604020202020204" pitchFamily="34" charset="0"/>
              </a:rPr>
              <a:t>Office of</a:t>
            </a:r>
          </a:p>
          <a:p>
            <a:r>
              <a:rPr lang="en-US" sz="1100" dirty="0">
                <a:solidFill>
                  <a:schemeClr val="bg1"/>
                </a:solidFill>
                <a:latin typeface="Arial" panose="020B0604020202020204" pitchFamily="34" charset="0"/>
                <a:ea typeface="Ayuthaya" pitchFamily="2" charset="-34"/>
                <a:cs typeface="Arial" panose="020B0604020202020204" pitchFamily="34" charset="0"/>
              </a:rPr>
              <a:t>Technology Transitions</a:t>
            </a:r>
          </a:p>
        </p:txBody>
      </p:sp>
    </p:spTree>
    <p:extLst>
      <p:ext uri="{BB962C8B-B14F-4D97-AF65-F5344CB8AC3E}">
        <p14:creationId xmlns:p14="http://schemas.microsoft.com/office/powerpoint/2010/main" val="1930651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779A9CC-1221-4480-B719-A3FDECFA943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c761791-33a0-47b7-8145-9d3c2515a3a0"/>
    <ds:schemaRef ds:uri="d3abd939-9d94-49d1-925a-c93fb1ff4b6e"/>
    <ds:schemaRef ds:uri="http://www.w3.org/XML/1998/namespace"/>
    <ds:schemaRef ds:uri="http://purl.org/dc/dcmitype/"/>
  </ds:schemaRefs>
</ds:datastoreItem>
</file>

<file path=customXml/itemProps3.xml><?xml version="1.0" encoding="utf-8"?>
<ds:datastoreItem xmlns:ds="http://schemas.openxmlformats.org/officeDocument/2006/customXml" ds:itemID="{E8521C20-9E33-48A5-B56C-6DBE0ADA37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5120</TotalTime>
  <Words>680</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vt:i4>
      </vt:variant>
    </vt:vector>
  </HeadingPairs>
  <TitlesOfParts>
    <vt:vector size="15" baseType="lpstr">
      <vt:lpstr>Arial</vt:lpstr>
      <vt:lpstr>Arial Black</vt:lpstr>
      <vt:lpstr>Avenir Next LT Pro</vt:lpstr>
      <vt:lpstr>AvenirNext LT Pro Bold</vt:lpstr>
      <vt:lpstr>AvenirNext LT Pro Regular</vt:lpstr>
      <vt:lpstr>Ayuthaya</vt:lpstr>
      <vt:lpstr>Calibri</vt:lpstr>
      <vt:lpstr>Calibri Light</vt:lpstr>
      <vt:lpstr>Georgia</vt:lpstr>
      <vt:lpstr>Roboto</vt:lpstr>
      <vt:lpstr>Segoe UI Black</vt:lpstr>
      <vt:lpstr>Times New Roman</vt:lpstr>
      <vt:lpstr>Wingdings</vt:lpstr>
      <vt:lpstr>Office Theme</vt:lpstr>
      <vt:lpstr>Robust Enzymes for CO2 Capture and Purification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S Baker</dc:creator>
  <cp:lastModifiedBy>Baker, Stacy Leigh</cp:lastModifiedBy>
  <cp:revision>30</cp:revision>
  <dcterms:created xsi:type="dcterms:W3CDTF">2023-07-20T14:08:23Z</dcterms:created>
  <dcterms:modified xsi:type="dcterms:W3CDTF">2024-08-22T20:24:31Z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vt:lpwstr>
  </property>
  <property fmtid="{D5CDD505-2E9C-101B-9397-08002B2CF9AE}" pid="7" name="TriggerFlowInfo">
    <vt:lpwstr/>
  </property>
</Properties>
</file>